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77724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  <a:defRPr lang="fr-fr"/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3EC"/>
    <a:srgbClr val="B6DF89"/>
    <a:srgbClr val="24A6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2" autoAdjust="0"/>
    <p:restoredTop sz="94249" autoAdjust="0"/>
  </p:normalViewPr>
  <p:slideViewPr>
    <p:cSldViewPr snapToGrid="0">
      <p:cViewPr varScale="1">
        <p:scale>
          <a:sx n="72" d="100"/>
          <a:sy n="72" d="100"/>
        </p:scale>
        <p:origin x="298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E65DE01-97B0-402C-AD03-ADE46CC9EF35}" type="datetime1">
              <a:rPr lang="fr-FR" smtClean="0"/>
              <a:t>03/03/2021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7B041CA-59AF-4A75-9DDF-D84E9D45D3A9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8461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Form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rme 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Forme 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pPr rtl="0"/>
            <a:endParaRPr lang="fr-FR" noProof="0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Form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orme 51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Form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rtlCol="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fr-FR" noProof="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RE">
    <p:spTree>
      <p:nvGrpSpPr>
        <p:cNvPr id="1" name="Form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e 10"/>
          <p:cNvSpPr txBox="1">
            <a:spLocks noGrp="1"/>
          </p:cNvSpPr>
          <p:nvPr>
            <p:ph type="ctrTitle"/>
          </p:nvPr>
        </p:nvSpPr>
        <p:spPr>
          <a:xfrm>
            <a:off x="264952" y="1456059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rtlCol="0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199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199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199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199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199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199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199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199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199"/>
            </a:lvl9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11" name="Forme 11"/>
          <p:cNvSpPr txBox="1">
            <a:spLocks noGrp="1"/>
          </p:cNvSpPr>
          <p:nvPr>
            <p:ph type="subTitle" idx="1"/>
          </p:nvPr>
        </p:nvSpPr>
        <p:spPr>
          <a:xfrm>
            <a:off x="264945" y="5542290"/>
            <a:ext cx="7242600" cy="1550101"/>
          </a:xfrm>
          <a:prstGeom prst="rect">
            <a:avLst/>
          </a:prstGeom>
        </p:spPr>
        <p:txBody>
          <a:bodyPr spcFirstLastPara="1" wrap="square" lIns="91425" tIns="91425" rIns="91425" bIns="91425" rtlCol="0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799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799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799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799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799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799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799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799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799"/>
            </a:lvl9pPr>
          </a:lstStyle>
          <a:p>
            <a:pPr rtl="0"/>
            <a:r>
              <a:rPr lang="fr-FR" noProof="0"/>
              <a:t>Modifiez le style des sous-titres du masque</a:t>
            </a:r>
            <a:endParaRPr lang="fr-FR" noProof="0" dirty="0"/>
          </a:p>
        </p:txBody>
      </p:sp>
      <p:sp>
        <p:nvSpPr>
          <p:cNvPr id="12" name="Forme 12"/>
          <p:cNvSpPr txBox="1">
            <a:spLocks noGrp="1"/>
          </p:cNvSpPr>
          <p:nvPr>
            <p:ph type="sldNum" idx="12"/>
          </p:nvPr>
        </p:nvSpPr>
        <p:spPr>
          <a:xfrm>
            <a:off x="7201589" y="9119181"/>
            <a:ext cx="466500" cy="769799"/>
          </a:xfrm>
          <a:prstGeom prst="rect">
            <a:avLst/>
          </a:prstGeom>
        </p:spPr>
        <p:txBody>
          <a:bodyPr spcFirstLastPara="1" wrap="square" lIns="91425" tIns="91425" rIns="91425" bIns="91425" rtlCol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VIDE">
    <p:spTree>
      <p:nvGrpSpPr>
        <p:cNvPr id="1" name="Form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orme 49"/>
          <p:cNvSpPr txBox="1">
            <a:spLocks noGrp="1"/>
          </p:cNvSpPr>
          <p:nvPr>
            <p:ph type="sldNum" idx="12"/>
          </p:nvPr>
        </p:nvSpPr>
        <p:spPr>
          <a:xfrm>
            <a:off x="7201589" y="9119181"/>
            <a:ext cx="466500" cy="769799"/>
          </a:xfrm>
          <a:prstGeom prst="rect">
            <a:avLst/>
          </a:prstGeom>
        </p:spPr>
        <p:txBody>
          <a:bodyPr spcFirstLastPara="1" wrap="square" lIns="91425" tIns="91425" rIns="91425" bIns="91425" rtlCol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Form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14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rtlCol="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15" name="Forme 15"/>
          <p:cNvSpPr txBox="1">
            <a:spLocks noGrp="1"/>
          </p:cNvSpPr>
          <p:nvPr>
            <p:ph type="sldNum" idx="12"/>
          </p:nvPr>
        </p:nvSpPr>
        <p:spPr>
          <a:xfrm>
            <a:off x="7201589" y="9119181"/>
            <a:ext cx="466500" cy="769799"/>
          </a:xfrm>
          <a:prstGeom prst="rect">
            <a:avLst/>
          </a:prstGeom>
        </p:spPr>
        <p:txBody>
          <a:bodyPr spcFirstLastPara="1" wrap="square" lIns="91425" tIns="91425" rIns="91425" bIns="91425" rtlCol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Forme 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rme 2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rtlCol="0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22" name="Forme 22"/>
          <p:cNvSpPr txBox="1">
            <a:spLocks noGrp="1"/>
          </p:cNvSpPr>
          <p:nvPr>
            <p:ph type="body" idx="1"/>
          </p:nvPr>
        </p:nvSpPr>
        <p:spPr>
          <a:xfrm>
            <a:off x="264946" y="2253730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rtlCol="0" anchor="t" anchorCtr="0"/>
          <a:lstStyle>
            <a:lvl1pPr marL="457178" lvl="0" indent="-317485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355" lvl="1" indent="-304785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533" lvl="2" indent="-304785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710" lvl="3" indent="-304785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5888" lvl="4" indent="-304785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066" lvl="5" indent="-304785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244" lvl="6" indent="-304785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421" lvl="7" indent="-304785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599" lvl="8" indent="-304785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3" name="Forme 23"/>
          <p:cNvSpPr txBox="1">
            <a:spLocks noGrp="1"/>
          </p:cNvSpPr>
          <p:nvPr>
            <p:ph type="body" idx="2"/>
          </p:nvPr>
        </p:nvSpPr>
        <p:spPr>
          <a:xfrm>
            <a:off x="4107541" y="2253730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rtlCol="0" anchor="t" anchorCtr="0"/>
          <a:lstStyle>
            <a:lvl1pPr marL="457178" lvl="0" indent="-317485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355" lvl="1" indent="-304785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533" lvl="2" indent="-304785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710" lvl="3" indent="-304785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5888" lvl="4" indent="-304785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066" lvl="5" indent="-304785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244" lvl="6" indent="-304785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421" lvl="7" indent="-304785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599" lvl="8" indent="-304785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24" name="Forme 24"/>
          <p:cNvSpPr txBox="1">
            <a:spLocks noGrp="1"/>
          </p:cNvSpPr>
          <p:nvPr>
            <p:ph type="sldNum" idx="12"/>
          </p:nvPr>
        </p:nvSpPr>
        <p:spPr>
          <a:xfrm>
            <a:off x="7201589" y="9119181"/>
            <a:ext cx="466500" cy="769799"/>
          </a:xfrm>
          <a:prstGeom prst="rect">
            <a:avLst/>
          </a:prstGeom>
        </p:spPr>
        <p:txBody>
          <a:bodyPr spcFirstLastPara="1" wrap="square" lIns="91425" tIns="91425" rIns="91425" bIns="91425" rtlCol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Forme 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rme 2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rtlCol="0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27" name="Forme 27"/>
          <p:cNvSpPr txBox="1">
            <a:spLocks noGrp="1"/>
          </p:cNvSpPr>
          <p:nvPr>
            <p:ph type="sldNum" idx="12"/>
          </p:nvPr>
        </p:nvSpPr>
        <p:spPr>
          <a:xfrm>
            <a:off x="7201589" y="9119181"/>
            <a:ext cx="466500" cy="769799"/>
          </a:xfrm>
          <a:prstGeom prst="rect">
            <a:avLst/>
          </a:prstGeom>
        </p:spPr>
        <p:txBody>
          <a:bodyPr spcFirstLastPara="1" wrap="square" lIns="91425" tIns="91425" rIns="91425" bIns="91425" rtlCol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Forme 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rme 2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rtlCol="0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0" name="Forme 30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rtlCol="0" anchor="t" anchorCtr="0"/>
          <a:lstStyle>
            <a:lvl1pPr marL="457178" lvl="0" indent="-304785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355" lvl="1" indent="-304785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533" lvl="2" indent="-304785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710" lvl="3" indent="-304785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5888" lvl="4" indent="-304785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066" lvl="5" indent="-304785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244" lvl="6" indent="-304785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421" lvl="7" indent="-304785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599" lvl="8" indent="-304785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31" name="Forme 31"/>
          <p:cNvSpPr txBox="1">
            <a:spLocks noGrp="1"/>
          </p:cNvSpPr>
          <p:nvPr>
            <p:ph type="sldNum" idx="12"/>
          </p:nvPr>
        </p:nvSpPr>
        <p:spPr>
          <a:xfrm>
            <a:off x="7201589" y="9119181"/>
            <a:ext cx="466500" cy="769799"/>
          </a:xfrm>
          <a:prstGeom prst="rect">
            <a:avLst/>
          </a:prstGeom>
        </p:spPr>
        <p:txBody>
          <a:bodyPr spcFirstLastPara="1" wrap="square" lIns="91425" tIns="91425" rIns="91425" bIns="91425" rtlCol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Forme 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rme 33"/>
          <p:cNvSpPr txBox="1">
            <a:spLocks noGrp="1"/>
          </p:cNvSpPr>
          <p:nvPr>
            <p:ph type="title"/>
          </p:nvPr>
        </p:nvSpPr>
        <p:spPr>
          <a:xfrm>
            <a:off x="416714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rtlCol="0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4" name="Forme 34"/>
          <p:cNvSpPr txBox="1">
            <a:spLocks noGrp="1"/>
          </p:cNvSpPr>
          <p:nvPr>
            <p:ph type="sldNum" idx="12"/>
          </p:nvPr>
        </p:nvSpPr>
        <p:spPr>
          <a:xfrm>
            <a:off x="7201589" y="9119181"/>
            <a:ext cx="466500" cy="769799"/>
          </a:xfrm>
          <a:prstGeom prst="rect">
            <a:avLst/>
          </a:prstGeom>
        </p:spPr>
        <p:txBody>
          <a:bodyPr spcFirstLastPara="1" wrap="square" lIns="91425" tIns="91425" rIns="91425" bIns="91425" rtlCol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Form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rme 36"/>
          <p:cNvSpPr/>
          <p:nvPr/>
        </p:nvSpPr>
        <p:spPr>
          <a:xfrm>
            <a:off x="3886200" y="-245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rtlCol="0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fr-FR" sz="1400" noProof="0" dirty="0"/>
          </a:p>
        </p:txBody>
      </p:sp>
      <p:sp>
        <p:nvSpPr>
          <p:cNvPr id="37" name="Forme 37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rtlCol="0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38" name="Forme 38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rtlCol="0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pPr rtl="0"/>
            <a:r>
              <a:rPr lang="fr-FR" noProof="0"/>
              <a:t>Modifiez le style des sous-titres du masque</a:t>
            </a:r>
            <a:endParaRPr lang="fr-FR" noProof="0" dirty="0"/>
          </a:p>
        </p:txBody>
      </p:sp>
      <p:sp>
        <p:nvSpPr>
          <p:cNvPr id="39" name="Forme 39"/>
          <p:cNvSpPr txBox="1">
            <a:spLocks noGrp="1"/>
          </p:cNvSpPr>
          <p:nvPr>
            <p:ph type="body" idx="2"/>
          </p:nvPr>
        </p:nvSpPr>
        <p:spPr>
          <a:xfrm>
            <a:off x="4198575" y="1415970"/>
            <a:ext cx="3261300" cy="7226101"/>
          </a:xfrm>
          <a:prstGeom prst="rect">
            <a:avLst/>
          </a:prstGeom>
        </p:spPr>
        <p:txBody>
          <a:bodyPr spcFirstLastPara="1" wrap="square" lIns="91425" tIns="91425" rIns="91425" bIns="91425" rtlCol="0" anchor="ctr" anchorCtr="0"/>
          <a:lstStyle>
            <a:lvl1pPr marL="457178" lvl="0" indent="-342883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55" lvl="1" indent="-317485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33" lvl="2" indent="-317485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10" lvl="3" indent="-317485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888" lvl="4" indent="-317485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066" lvl="5" indent="-317485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244" lvl="6" indent="-317485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421" lvl="7" indent="-317485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599" lvl="8" indent="-317485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40" name="Forme 40"/>
          <p:cNvSpPr txBox="1">
            <a:spLocks noGrp="1"/>
          </p:cNvSpPr>
          <p:nvPr>
            <p:ph type="sldNum" idx="12"/>
          </p:nvPr>
        </p:nvSpPr>
        <p:spPr>
          <a:xfrm>
            <a:off x="7201589" y="9119181"/>
            <a:ext cx="466500" cy="769799"/>
          </a:xfrm>
          <a:prstGeom prst="rect">
            <a:avLst/>
          </a:prstGeom>
        </p:spPr>
        <p:txBody>
          <a:bodyPr spcFirstLastPara="1" wrap="square" lIns="91425" tIns="91425" rIns="91425" bIns="91425" rtlCol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Form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rme 42"/>
          <p:cNvSpPr txBox="1">
            <a:spLocks noGrp="1"/>
          </p:cNvSpPr>
          <p:nvPr>
            <p:ph type="body" idx="1"/>
          </p:nvPr>
        </p:nvSpPr>
        <p:spPr>
          <a:xfrm>
            <a:off x="264945" y="8273125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rtlCol="0" anchor="ctr" anchorCtr="0"/>
          <a:lstStyle>
            <a:lvl1pPr marL="457178" lvl="0" indent="-228589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43" name="Forme 43"/>
          <p:cNvSpPr txBox="1">
            <a:spLocks noGrp="1"/>
          </p:cNvSpPr>
          <p:nvPr>
            <p:ph type="sldNum" idx="12"/>
          </p:nvPr>
        </p:nvSpPr>
        <p:spPr>
          <a:xfrm>
            <a:off x="7201589" y="9119181"/>
            <a:ext cx="466500" cy="769799"/>
          </a:xfrm>
          <a:prstGeom prst="rect">
            <a:avLst/>
          </a:prstGeom>
        </p:spPr>
        <p:txBody>
          <a:bodyPr spcFirstLastPara="1" wrap="square" lIns="91425" tIns="91425" rIns="91425" bIns="91425" rtlCol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Forme 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orme 45"/>
          <p:cNvSpPr txBox="1">
            <a:spLocks noGrp="1"/>
          </p:cNvSpPr>
          <p:nvPr>
            <p:ph type="title"/>
          </p:nvPr>
        </p:nvSpPr>
        <p:spPr>
          <a:xfrm>
            <a:off x="264945" y="2163090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rtlCol="0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0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1999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1999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1999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1999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1999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1999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1999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1999"/>
            </a:lvl9pPr>
          </a:lstStyle>
          <a:p>
            <a:pPr rtl="0"/>
            <a:r>
              <a:rPr lang="fr-FR" noProof="0"/>
              <a:t>Modifiez le style du titre</a:t>
            </a:r>
            <a:endParaRPr lang="fr-FR" noProof="0" dirty="0"/>
          </a:p>
        </p:txBody>
      </p:sp>
      <p:sp>
        <p:nvSpPr>
          <p:cNvPr id="46" name="Forme 46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rtlCol="0" anchor="t" anchorCtr="0"/>
          <a:lstStyle>
            <a:lvl1pPr marL="457178" lvl="0" indent="-342883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55" lvl="1" indent="-317485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33" lvl="2" indent="-317485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10" lvl="3" indent="-317485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888" lvl="4" indent="-317485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066" lvl="5" indent="-317485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244" lvl="6" indent="-317485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421" lvl="7" indent="-317485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599" lvl="8" indent="-317485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pPr lvl="0" rtl="0"/>
            <a:r>
              <a:rPr lang="fr-FR" noProof="0"/>
              <a:t>Cliquez pour modifier les styles du texte du masque</a:t>
            </a:r>
          </a:p>
        </p:txBody>
      </p:sp>
      <p:sp>
        <p:nvSpPr>
          <p:cNvPr id="47" name="Forme 47"/>
          <p:cNvSpPr txBox="1">
            <a:spLocks noGrp="1"/>
          </p:cNvSpPr>
          <p:nvPr>
            <p:ph type="sldNum" idx="12"/>
          </p:nvPr>
        </p:nvSpPr>
        <p:spPr>
          <a:xfrm>
            <a:off x="7201589" y="9119181"/>
            <a:ext cx="466500" cy="769799"/>
          </a:xfrm>
          <a:prstGeom prst="rect">
            <a:avLst/>
          </a:prstGeom>
        </p:spPr>
        <p:txBody>
          <a:bodyPr spcFirstLastPara="1" wrap="square" lIns="91425" tIns="91425" rIns="91425" bIns="91425" rtlCol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éger-2">
    <p:bg>
      <p:bgPr>
        <a:solidFill>
          <a:schemeClr val="lt1"/>
        </a:solidFill>
        <a:effectLst/>
      </p:bgPr>
    </p:bg>
    <p:spTree>
      <p:nvGrpSpPr>
        <p:cNvPr id="1" name="Forme 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rme 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pPr rtl="0"/>
            <a:endParaRPr lang="fr-FR" noProof="0" dirty="0"/>
          </a:p>
        </p:txBody>
      </p:sp>
      <p:sp>
        <p:nvSpPr>
          <p:cNvPr id="7" name="Forme 7"/>
          <p:cNvSpPr txBox="1">
            <a:spLocks noGrp="1"/>
          </p:cNvSpPr>
          <p:nvPr>
            <p:ph type="body" idx="1"/>
          </p:nvPr>
        </p:nvSpPr>
        <p:spPr>
          <a:xfrm>
            <a:off x="264945" y="2253730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pPr rtl="0"/>
            <a:endParaRPr lang="fr-FR" noProof="0" dirty="0"/>
          </a:p>
        </p:txBody>
      </p:sp>
      <p:sp>
        <p:nvSpPr>
          <p:cNvPr id="8" name="Forme 8"/>
          <p:cNvSpPr txBox="1">
            <a:spLocks noGrp="1"/>
          </p:cNvSpPr>
          <p:nvPr>
            <p:ph type="sldNum" idx="12"/>
          </p:nvPr>
        </p:nvSpPr>
        <p:spPr>
          <a:xfrm>
            <a:off x="7201589" y="9119181"/>
            <a:ext cx="466500" cy="769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7" Type="http://schemas.openxmlformats.org/officeDocument/2006/relationships/image" Target="../media/image9.svg"/><Relationship Id="rId12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3.svg"/><Relationship Id="rId10" Type="http://schemas.openxmlformats.org/officeDocument/2006/relationships/image" Target="../media/image7.png"/><Relationship Id="rId9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Form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4220140-5CBD-49A1-BF6C-4D8F4E72EDDC}"/>
              </a:ext>
            </a:extLst>
          </p:cNvPr>
          <p:cNvSpPr/>
          <p:nvPr/>
        </p:nvSpPr>
        <p:spPr>
          <a:xfrm>
            <a:off x="0" y="2714261"/>
            <a:ext cx="7780022" cy="448677"/>
          </a:xfrm>
          <a:prstGeom prst="rect">
            <a:avLst/>
          </a:prstGeom>
          <a:solidFill>
            <a:srgbClr val="4472C4">
              <a:lumMod val="40000"/>
              <a:lumOff val="60000"/>
            </a:srgbClr>
          </a:solidFill>
          <a:ln w="12700" cap="flat" cmpd="sng" algn="ctr">
            <a:solidFill>
              <a:srgbClr val="4472C4">
                <a:lumMod val="40000"/>
                <a:lumOff val="6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buClrTx/>
            </a:pPr>
            <a:r>
              <a:rPr lang="fr-FR" sz="2400" b="1" kern="1200" dirty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rPr>
              <a:t>Quelles sont les différentes mesures existantes ? </a:t>
            </a:r>
          </a:p>
        </p:txBody>
      </p:sp>
      <p:sp>
        <p:nvSpPr>
          <p:cNvPr id="58" name="Forme 58"/>
          <p:cNvSpPr txBox="1"/>
          <p:nvPr/>
        </p:nvSpPr>
        <p:spPr>
          <a:xfrm>
            <a:off x="0" y="1557083"/>
            <a:ext cx="7743195" cy="809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800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Lorsqu’une personne majeure ne peut plus pourvoir seule à ses intérêts, en raison d’une altération médicalement constatée de ses facultés physiques ou mentales, il est nécessaire de mettre en place une mesure de protection. 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5A989EAF-D77C-45E9-AABC-9303CDBB2FE4}"/>
              </a:ext>
            </a:extLst>
          </p:cNvPr>
          <p:cNvSpPr txBox="1"/>
          <p:nvPr/>
        </p:nvSpPr>
        <p:spPr>
          <a:xfrm>
            <a:off x="0" y="3314062"/>
            <a:ext cx="77243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trouverez ci-dessous les différentes mesures existantes afin de protéger le majeur selon les difficultés qu’il rencontre.</a:t>
            </a:r>
            <a:endParaRPr lang="fr-FR" sz="1800" dirty="0">
              <a:solidFill>
                <a:srgbClr val="002060"/>
              </a:solidFill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9D9EFF7B-44D4-4C17-AE94-9EB43BA44939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38" t="23161" r="9270" b="24791"/>
          <a:stretch/>
        </p:blipFill>
        <p:spPr bwMode="auto">
          <a:xfrm>
            <a:off x="387052" y="4143808"/>
            <a:ext cx="6998295" cy="55246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6694885" y="72866"/>
            <a:ext cx="1029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Mars 2021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0" y="376822"/>
            <a:ext cx="7780022" cy="76263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fr-FR" sz="2800" kern="1200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Flash Info Service Social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2" name="Picture 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7011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à coins arrondis 13"/>
          <p:cNvSpPr/>
          <p:nvPr/>
        </p:nvSpPr>
        <p:spPr>
          <a:xfrm>
            <a:off x="721676" y="1163173"/>
            <a:ext cx="6329045" cy="485775"/>
          </a:xfrm>
          <a:prstGeom prst="roundRect">
            <a:avLst/>
          </a:prstGeom>
          <a:solidFill>
            <a:srgbClr val="F79646">
              <a:lumMod val="75000"/>
            </a:srgbClr>
          </a:solidFill>
          <a:ln w="1905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000" b="1" cap="all" dirty="0" smtClean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Mesures de protection des majeurs</a:t>
            </a: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2749482-EF09-48E4-8B6D-39D6BAFCF6E8}"/>
              </a:ext>
            </a:extLst>
          </p:cNvPr>
          <p:cNvSpPr/>
          <p:nvPr/>
        </p:nvSpPr>
        <p:spPr>
          <a:xfrm>
            <a:off x="-7622" y="5291010"/>
            <a:ext cx="7780022" cy="4486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Quelles sont les démarches à effectuer ? </a:t>
            </a:r>
          </a:p>
        </p:txBody>
      </p:sp>
      <p:sp>
        <p:nvSpPr>
          <p:cNvPr id="3" name="Forme 65">
            <a:extLst>
              <a:ext uri="{FF2B5EF4-FFF2-40B4-BE49-F238E27FC236}">
                <a16:creationId xmlns:a16="http://schemas.microsoft.com/office/drawing/2014/main" id="{31728832-BEB3-4FE4-9C57-70B1962E6CEF}"/>
              </a:ext>
            </a:extLst>
          </p:cNvPr>
          <p:cNvSpPr txBox="1"/>
          <p:nvPr/>
        </p:nvSpPr>
        <p:spPr>
          <a:xfrm>
            <a:off x="1901823" y="6953888"/>
            <a:ext cx="4486275" cy="6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rtlCol="0" anchor="t" anchorCtr="0">
            <a:noAutofit/>
          </a:bodyPr>
          <a:lstStyle/>
          <a:p>
            <a:r>
              <a:rPr lang="fr-FR" sz="2100" b="1" dirty="0">
                <a:solidFill>
                  <a:srgbClr val="FFFFFF"/>
                </a:solidFill>
              </a:rPr>
              <a:t>2. Mettre à niveau votre technique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48996B5-D00E-47B2-ABAD-DE3C57662CF6}"/>
              </a:ext>
            </a:extLst>
          </p:cNvPr>
          <p:cNvSpPr txBox="1"/>
          <p:nvPr/>
        </p:nvSpPr>
        <p:spPr>
          <a:xfrm>
            <a:off x="1616913" y="268036"/>
            <a:ext cx="6155487" cy="8826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</a:pPr>
            <a:r>
              <a:rPr lang="fr-FR" sz="2400" b="1" kern="1800" spc="-75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L’habilitation familiale : une protection plus souple que la tutelle ou la curatelle</a:t>
            </a:r>
            <a:r>
              <a:rPr lang="fr-FR" sz="24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13E9775-8E03-46B8-85AF-B72EA80C085E}"/>
              </a:ext>
            </a:extLst>
          </p:cNvPr>
          <p:cNvSpPr txBox="1"/>
          <p:nvPr/>
        </p:nvSpPr>
        <p:spPr>
          <a:xfrm>
            <a:off x="-12341" y="1253762"/>
            <a:ext cx="773400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L’habilitation familiale est une mesure qui permet d’assister ou de représenter un proche dès lors que celui-ci n’est plus en capacité de manifester sa volonté.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0496CA3-D1B1-4EC0-ADC9-A711922098B0}"/>
              </a:ext>
            </a:extLst>
          </p:cNvPr>
          <p:cNvSpPr txBox="1"/>
          <p:nvPr/>
        </p:nvSpPr>
        <p:spPr>
          <a:xfrm>
            <a:off x="0" y="5814853"/>
            <a:ext cx="7721659" cy="414850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fr-fr"/>
            </a:defPPr>
            <a:lvl1pPr algn="just">
              <a:lnSpc>
                <a:spcPct val="107000"/>
              </a:lnSpc>
              <a:spcAft>
                <a:spcPts val="1035"/>
              </a:spcAft>
              <a:defRPr sz="1812">
                <a:solidFill>
                  <a:srgbClr val="B6DF8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fr-FR" sz="1800" dirty="0">
                <a:solidFill>
                  <a:srgbClr val="002060"/>
                </a:solidFill>
              </a:rPr>
              <a:t>Toute demande est à formuler auprès du </a:t>
            </a:r>
            <a:r>
              <a:rPr lang="fr-FR" sz="1800" b="1" dirty="0">
                <a:solidFill>
                  <a:srgbClr val="002060"/>
                </a:solidFill>
              </a:rPr>
              <a:t>tribunal judiciaire </a:t>
            </a:r>
            <a:r>
              <a:rPr lang="fr-FR" sz="1800" dirty="0">
                <a:solidFill>
                  <a:srgbClr val="002060"/>
                </a:solidFill>
              </a:rPr>
              <a:t>(ancien tribunal de grande instance) ou </a:t>
            </a:r>
            <a:r>
              <a:rPr lang="fr-FR" sz="1800" b="1" dirty="0">
                <a:solidFill>
                  <a:srgbClr val="002060"/>
                </a:solidFill>
              </a:rPr>
              <a:t>du tribunal de proximité </a:t>
            </a:r>
            <a:r>
              <a:rPr lang="fr-FR" sz="1800" dirty="0">
                <a:solidFill>
                  <a:srgbClr val="002060"/>
                </a:solidFill>
              </a:rPr>
              <a:t>(ancien tribunal d’instance) géographiquement compétent (en référence au lieu de domiciliation de la personne à protéger ou de son lieu d’hospitalisation). Elle peut être effectuée par  </a:t>
            </a:r>
            <a:r>
              <a:rPr lang="fr-FR" sz="1800" b="1" dirty="0">
                <a:solidFill>
                  <a:srgbClr val="002060"/>
                </a:solidFill>
              </a:rPr>
              <a:t>la personne elle-même</a:t>
            </a:r>
            <a:r>
              <a:rPr lang="fr-FR" sz="1800" dirty="0">
                <a:solidFill>
                  <a:srgbClr val="002060"/>
                </a:solidFill>
              </a:rPr>
              <a:t>, </a:t>
            </a:r>
            <a:r>
              <a:rPr lang="fr-FR" sz="1800" b="1" dirty="0">
                <a:solidFill>
                  <a:srgbClr val="002060"/>
                </a:solidFill>
              </a:rPr>
              <a:t>les membres de sa famille </a:t>
            </a:r>
            <a:r>
              <a:rPr lang="fr-FR" sz="1800" dirty="0">
                <a:solidFill>
                  <a:srgbClr val="002060"/>
                </a:solidFill>
              </a:rPr>
              <a:t>ou </a:t>
            </a:r>
            <a:r>
              <a:rPr lang="fr-FR" sz="1800" b="1" dirty="0">
                <a:solidFill>
                  <a:srgbClr val="002060"/>
                </a:solidFill>
              </a:rPr>
              <a:t>un proche</a:t>
            </a:r>
            <a:r>
              <a:rPr lang="fr-FR" sz="1800" dirty="0">
                <a:solidFill>
                  <a:srgbClr val="002060"/>
                </a:solidFill>
              </a:rPr>
              <a:t>. </a:t>
            </a:r>
          </a:p>
          <a:p>
            <a:r>
              <a:rPr lang="fr-FR" sz="1800" dirty="0">
                <a:solidFill>
                  <a:srgbClr val="002060"/>
                </a:solidFill>
              </a:rPr>
              <a:t>Il faut aussi : </a:t>
            </a:r>
          </a:p>
          <a:p>
            <a:pPr marL="285750" indent="-285750">
              <a:buFontTx/>
              <a:buChar char="-"/>
            </a:pPr>
            <a:r>
              <a:rPr lang="fr-FR" sz="1800" b="1" dirty="0">
                <a:solidFill>
                  <a:srgbClr val="002060"/>
                </a:solidFill>
              </a:rPr>
              <a:t>Remplir un formulaire </a:t>
            </a:r>
            <a:r>
              <a:rPr lang="fr-FR" sz="1800" b="1" dirty="0" smtClean="0">
                <a:solidFill>
                  <a:srgbClr val="002060"/>
                </a:solidFill>
              </a:rPr>
              <a:t>type</a:t>
            </a:r>
            <a:endParaRPr lang="fr-FR" sz="1800" dirty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sz="1800" b="1" dirty="0">
                <a:solidFill>
                  <a:srgbClr val="002060"/>
                </a:solidFill>
              </a:rPr>
              <a:t>Joindre un certificat médical circonstancié délivré par un médecin agrée </a:t>
            </a:r>
            <a:r>
              <a:rPr lang="fr-FR" sz="1800" dirty="0">
                <a:solidFill>
                  <a:srgbClr val="002060"/>
                </a:solidFill>
              </a:rPr>
              <a:t>choisi sur la liste établie chaque année par le procureur de la République. Le greffe du tribunal peut nous communiquer la liste des médecins. </a:t>
            </a:r>
          </a:p>
          <a:p>
            <a:r>
              <a:rPr lang="fr-FR" sz="1800" i="1" dirty="0">
                <a:solidFill>
                  <a:srgbClr val="002060"/>
                </a:solidFill>
              </a:rPr>
              <a:t>L’expertise médicale est d’un montant de </a:t>
            </a:r>
            <a:r>
              <a:rPr lang="fr-FR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160€ </a:t>
            </a:r>
            <a:r>
              <a:rPr lang="fr-FR" sz="1800" i="1" dirty="0">
                <a:solidFill>
                  <a:srgbClr val="002060"/>
                </a:solidFill>
              </a:rPr>
              <a:t>qui est à la charge de la personne à protéger.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45604D85-FE63-481B-A628-2E2E59DAC1AE}"/>
              </a:ext>
            </a:extLst>
          </p:cNvPr>
          <p:cNvPicPr/>
          <p:nvPr/>
        </p:nvPicPr>
        <p:blipFill>
          <a:blip r:embed="rId2" cstate="print">
            <a:duotone>
              <a:prstClr val="black"/>
              <a:srgbClr val="C6D3EC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78082">
            <a:off x="128124" y="225821"/>
            <a:ext cx="1753175" cy="654431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Rectangle 32">
            <a:hlinkClick r:id="" action="ppaction://noaction"/>
            <a:extLst>
              <a:ext uri="{FF2B5EF4-FFF2-40B4-BE49-F238E27FC236}">
                <a16:creationId xmlns:a16="http://schemas.microsoft.com/office/drawing/2014/main" id="{819C0B2A-CA99-4AD1-AB60-57F207BE12A4}"/>
              </a:ext>
            </a:extLst>
          </p:cNvPr>
          <p:cNvSpPr/>
          <p:nvPr/>
        </p:nvSpPr>
        <p:spPr>
          <a:xfrm>
            <a:off x="2569273" y="2106414"/>
            <a:ext cx="4932277" cy="326274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C6D3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Fonctionnement beaucoup plus souple </a:t>
            </a:r>
          </a:p>
        </p:txBody>
      </p:sp>
      <p:sp>
        <p:nvSpPr>
          <p:cNvPr id="34" name="Rectangle 33">
            <a:hlinkClick r:id="" action="ppaction://noaction"/>
            <a:extLst>
              <a:ext uri="{FF2B5EF4-FFF2-40B4-BE49-F238E27FC236}">
                <a16:creationId xmlns:a16="http://schemas.microsoft.com/office/drawing/2014/main" id="{7D480266-FB90-45ED-B3F6-8C38287D0F8E}"/>
              </a:ext>
            </a:extLst>
          </p:cNvPr>
          <p:cNvSpPr/>
          <p:nvPr/>
        </p:nvSpPr>
        <p:spPr>
          <a:xfrm>
            <a:off x="2569273" y="2626892"/>
            <a:ext cx="4932277" cy="33140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C6D3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juge n'intervient  qu’en cas de difficultés</a:t>
            </a:r>
          </a:p>
        </p:txBody>
      </p:sp>
      <p:sp>
        <p:nvSpPr>
          <p:cNvPr id="35" name="Rectangle 34">
            <a:hlinkClick r:id="" action="ppaction://noaction"/>
            <a:extLst>
              <a:ext uri="{FF2B5EF4-FFF2-40B4-BE49-F238E27FC236}">
                <a16:creationId xmlns:a16="http://schemas.microsoft.com/office/drawing/2014/main" id="{6862DE25-D11D-4C86-B0A9-E3271702344D}"/>
              </a:ext>
            </a:extLst>
          </p:cNvPr>
          <p:cNvSpPr/>
          <p:nvPr/>
        </p:nvSpPr>
        <p:spPr>
          <a:xfrm>
            <a:off x="2589324" y="3194783"/>
            <a:ext cx="4932277" cy="631489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C6D3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 de comptes de gestion à produire tous les ans comme pour la tutelle et la curatelle renforcée</a:t>
            </a:r>
          </a:p>
        </p:txBody>
      </p:sp>
      <p:sp>
        <p:nvSpPr>
          <p:cNvPr id="36" name="Rectangle 35">
            <a:hlinkClick r:id="" action="ppaction://noaction"/>
            <a:extLst>
              <a:ext uri="{FF2B5EF4-FFF2-40B4-BE49-F238E27FC236}">
                <a16:creationId xmlns:a16="http://schemas.microsoft.com/office/drawing/2014/main" id="{921AA430-077F-4C22-9C36-E6460478642C}"/>
              </a:ext>
            </a:extLst>
          </p:cNvPr>
          <p:cNvSpPr/>
          <p:nvPr/>
        </p:nvSpPr>
        <p:spPr>
          <a:xfrm>
            <a:off x="2589324" y="4030493"/>
            <a:ext cx="4932277" cy="86943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C6D3E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Mesure réalisée uniquement par la famille ce qui suppose une sérénité à l'intérieur  de cette dernière.</a:t>
            </a:r>
          </a:p>
        </p:txBody>
      </p: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F030207E-1D97-4DFD-BA1A-57431AB9BE5B}"/>
              </a:ext>
            </a:extLst>
          </p:cNvPr>
          <p:cNvCxnSpPr>
            <a:cxnSpLocks/>
            <a:endCxn id="33" idx="1"/>
          </p:cNvCxnSpPr>
          <p:nvPr/>
        </p:nvCxnSpPr>
        <p:spPr>
          <a:xfrm flipV="1">
            <a:off x="1901823" y="2269551"/>
            <a:ext cx="667450" cy="104300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54CE4910-E4E0-43EC-B2A1-5FF92B98939A}"/>
              </a:ext>
            </a:extLst>
          </p:cNvPr>
          <p:cNvCxnSpPr>
            <a:cxnSpLocks/>
            <a:endCxn id="34" idx="1"/>
          </p:cNvCxnSpPr>
          <p:nvPr/>
        </p:nvCxnSpPr>
        <p:spPr>
          <a:xfrm flipV="1">
            <a:off x="1901823" y="2792595"/>
            <a:ext cx="667450" cy="51996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A6C97155-BF87-45A8-A8F1-EF625544C973}"/>
              </a:ext>
            </a:extLst>
          </p:cNvPr>
          <p:cNvCxnSpPr>
            <a:cxnSpLocks/>
            <a:endCxn id="35" idx="1"/>
          </p:cNvCxnSpPr>
          <p:nvPr/>
        </p:nvCxnSpPr>
        <p:spPr>
          <a:xfrm>
            <a:off x="1901823" y="3312560"/>
            <a:ext cx="687501" cy="19796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3B38FE9F-46E3-44BC-BAB2-E50EEDB33D92}"/>
              </a:ext>
            </a:extLst>
          </p:cNvPr>
          <p:cNvCxnSpPr>
            <a:cxnSpLocks/>
            <a:endCxn id="36" idx="1"/>
          </p:cNvCxnSpPr>
          <p:nvPr/>
        </p:nvCxnSpPr>
        <p:spPr>
          <a:xfrm>
            <a:off x="1901823" y="3312560"/>
            <a:ext cx="687501" cy="115265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phique 4" descr="Pensée contour">
            <a:extLst>
              <a:ext uri="{FF2B5EF4-FFF2-40B4-BE49-F238E27FC236}">
                <a16:creationId xmlns:a16="http://schemas.microsoft.com/office/drawing/2014/main" id="{4AC2671F-9485-4C69-8AEE-595B917AF6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0741" y="2758940"/>
            <a:ext cx="1879510" cy="1879510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400E08EE-F9C1-47A8-9FE5-D40AB2472FB6}"/>
              </a:ext>
            </a:extLst>
          </p:cNvPr>
          <p:cNvSpPr txBox="1"/>
          <p:nvPr/>
        </p:nvSpPr>
        <p:spPr>
          <a:xfrm>
            <a:off x="562266" y="3016746"/>
            <a:ext cx="10640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Quels sont les intérêts ? 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6694885" y="72866"/>
            <a:ext cx="1029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Mars 2021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780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384F3C0-05F8-42A0-A76C-E19F2FE96977}"/>
              </a:ext>
            </a:extLst>
          </p:cNvPr>
          <p:cNvSpPr/>
          <p:nvPr/>
        </p:nvSpPr>
        <p:spPr>
          <a:xfrm>
            <a:off x="-7622" y="6836049"/>
            <a:ext cx="7780022" cy="44867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>
              <a:buClrTx/>
            </a:pPr>
            <a:r>
              <a:rPr lang="fr-FR" sz="2398" b="1" kern="12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 peut m’accompagner? 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3B207370-2704-446D-AE64-2B07DBBB876E}"/>
              </a:ext>
            </a:extLst>
          </p:cNvPr>
          <p:cNvSpPr/>
          <p:nvPr/>
        </p:nvSpPr>
        <p:spPr>
          <a:xfrm>
            <a:off x="741902" y="8219691"/>
            <a:ext cx="1067383" cy="1002882"/>
          </a:xfrm>
          <a:prstGeom prst="ellipse">
            <a:avLst/>
          </a:prstGeom>
          <a:solidFill>
            <a:schemeClr val="tx2">
              <a:lumMod val="9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31D92D19-9B2F-4B39-AAB1-6D1F63EC9A1E}"/>
              </a:ext>
            </a:extLst>
          </p:cNvPr>
          <p:cNvSpPr/>
          <p:nvPr/>
        </p:nvSpPr>
        <p:spPr>
          <a:xfrm>
            <a:off x="149784" y="8883375"/>
            <a:ext cx="1067383" cy="1002882"/>
          </a:xfrm>
          <a:prstGeom prst="ellipse">
            <a:avLst/>
          </a:prstGeom>
          <a:solidFill>
            <a:schemeClr val="tx2">
              <a:lumMod val="9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6F04D287-8372-4C8C-A12C-BB77510B5656}"/>
              </a:ext>
            </a:extLst>
          </p:cNvPr>
          <p:cNvSpPr/>
          <p:nvPr/>
        </p:nvSpPr>
        <p:spPr>
          <a:xfrm>
            <a:off x="155950" y="7514639"/>
            <a:ext cx="1067383" cy="1002882"/>
          </a:xfrm>
          <a:prstGeom prst="ellipse">
            <a:avLst/>
          </a:prstGeom>
          <a:solidFill>
            <a:schemeClr val="tx2">
              <a:lumMod val="9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E75C34D2-4594-469A-B241-378839FDC270}"/>
              </a:ext>
            </a:extLst>
          </p:cNvPr>
          <p:cNvSpPr txBox="1"/>
          <p:nvPr/>
        </p:nvSpPr>
        <p:spPr>
          <a:xfrm>
            <a:off x="1997515" y="7717302"/>
            <a:ext cx="573356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Pour plus d’informations, vous pouvez contacter votre Assistante Sociale du travail </a:t>
            </a: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fr-FR" sz="16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fr-FR" sz="16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fr-FR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Nom entreprise</a:t>
            </a:r>
            <a:endParaRPr lang="fr-FR" sz="16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b="1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Prénom – Nom de l’ASS</a:t>
            </a:r>
            <a:endParaRPr lang="fr-FR" sz="16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u="sng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…@acist.asso.fr</a:t>
            </a:r>
            <a:endParaRPr lang="fr-FR" sz="1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Standard ACIST : 02 76 01 51 51</a:t>
            </a:r>
          </a:p>
          <a:p>
            <a:r>
              <a:rPr lang="fr-FR" sz="16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Tél sur site : …</a:t>
            </a:r>
            <a:endParaRPr lang="fr-FR" sz="16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Graphique 2" descr="Adresse de courrier contour">
            <a:extLst>
              <a:ext uri="{FF2B5EF4-FFF2-40B4-BE49-F238E27FC236}">
                <a16:creationId xmlns:a16="http://schemas.microsoft.com/office/drawing/2014/main" id="{7EC223B8-C899-4D9F-BEA4-AF09C01218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12093" y="7713820"/>
            <a:ext cx="604520" cy="604520"/>
          </a:xfrm>
          <a:prstGeom prst="rect">
            <a:avLst/>
          </a:prstGeom>
        </p:spPr>
      </p:pic>
      <p:pic>
        <p:nvPicPr>
          <p:cNvPr id="7" name="Graphique 6" descr="Poignée de main avec un remplissage uni">
            <a:extLst>
              <a:ext uri="{FF2B5EF4-FFF2-40B4-BE49-F238E27FC236}">
                <a16:creationId xmlns:a16="http://schemas.microsoft.com/office/drawing/2014/main" id="{CCA26EE9-1B66-4FCB-963B-B8D3C793960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930133" y="8398571"/>
            <a:ext cx="765123" cy="765123"/>
          </a:xfrm>
          <a:prstGeom prst="rect">
            <a:avLst/>
          </a:prstGeom>
        </p:spPr>
      </p:pic>
      <p:pic>
        <p:nvPicPr>
          <p:cNvPr id="11" name="Graphique 10" descr="Centre d’appels contour">
            <a:extLst>
              <a:ext uri="{FF2B5EF4-FFF2-40B4-BE49-F238E27FC236}">
                <a16:creationId xmlns:a16="http://schemas.microsoft.com/office/drawing/2014/main" id="{66EA7216-A3A7-4592-93E5-4BF5D9AAEC9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84542" y="9055008"/>
            <a:ext cx="659617" cy="659617"/>
          </a:xfrm>
          <a:prstGeom prst="rect">
            <a:avLst/>
          </a:prstGeom>
        </p:spPr>
      </p:pic>
      <p:pic>
        <p:nvPicPr>
          <p:cNvPr id="16" name="Image 15" descr="Demande de protection | Tuteurs Familiaux 35">
            <a:extLst>
              <a:ext uri="{FF2B5EF4-FFF2-40B4-BE49-F238E27FC236}">
                <a16:creationId xmlns:a16="http://schemas.microsoft.com/office/drawing/2014/main" id="{B3F075DB-A0FE-49EE-A1C1-AE125C04E9D0}"/>
              </a:ext>
            </a:extLst>
          </p:cNvPr>
          <p:cNvPicPr/>
          <p:nvPr/>
        </p:nvPicPr>
        <p:blipFill rotWithShape="1">
          <a:blip r:embed="rId1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99" r="973"/>
          <a:stretch/>
        </p:blipFill>
        <p:spPr bwMode="auto">
          <a:xfrm>
            <a:off x="1044159" y="363101"/>
            <a:ext cx="6174405" cy="624303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CD79554B-4822-4FDE-B5B4-FB12DAD9D9FA}"/>
              </a:ext>
            </a:extLst>
          </p:cNvPr>
          <p:cNvSpPr txBox="1"/>
          <p:nvPr/>
        </p:nvSpPr>
        <p:spPr>
          <a:xfrm>
            <a:off x="149784" y="223266"/>
            <a:ext cx="3493827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LES DIFFERENTES ETAPES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694885" y="72866"/>
            <a:ext cx="1029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Mars 2021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1204176"/>
      </p:ext>
    </p:extLst>
  </p:cSld>
  <p:clrMapOvr>
    <a:masterClrMapping/>
  </p:clrMapOvr>
</p:sld>
</file>

<file path=ppt/theme/theme1.xml><?xml version="1.0" encoding="utf-8"?>
<a:theme xmlns:a="http://schemas.openxmlformats.org/drawingml/2006/main" name="Lumière simple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740334_TF16411071.potx" id="{7B6119CD-991E-49DC-A4E7-EC2816D7959F}" vid="{2F8839EA-FF6E-450E-8193-55EBECA1A29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Comment réussir un entretien en ligne</Template>
  <TotalTime>21</TotalTime>
  <Words>317</Words>
  <Application>Microsoft Office PowerPoint</Application>
  <PresentationFormat>Personnalisé</PresentationFormat>
  <Paragraphs>31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Times New Roman</vt:lpstr>
      <vt:lpstr>Lumière simple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HEDELIN Alexandra (Storengy France)</dc:creator>
  <cp:lastModifiedBy>Elisabeth Bertout</cp:lastModifiedBy>
  <cp:revision>29</cp:revision>
  <dcterms:created xsi:type="dcterms:W3CDTF">2021-01-11T16:48:17Z</dcterms:created>
  <dcterms:modified xsi:type="dcterms:W3CDTF">2021-03-03T10:41:57Z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marmil@microsoft.com</vt:lpwstr>
  </property>
  <property fmtid="{D5CDD505-2E9C-101B-9397-08002B2CF9AE}" pid="5" name="MSIP_Label_f42aa342-8706-4288-bd11-ebb85995028c_SetDate">
    <vt:lpwstr>2018-03-28T15:31:33.0769917Z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MSIP_Label_c135c4ba-2280-41f8-be7d-6f21d368baa3_Enabled">
    <vt:lpwstr>true</vt:lpwstr>
  </property>
  <property fmtid="{D5CDD505-2E9C-101B-9397-08002B2CF9AE}" pid="10" name="MSIP_Label_c135c4ba-2280-41f8-be7d-6f21d368baa3_SetDate">
    <vt:lpwstr>2021-01-11T16:48:18Z</vt:lpwstr>
  </property>
  <property fmtid="{D5CDD505-2E9C-101B-9397-08002B2CF9AE}" pid="11" name="MSIP_Label_c135c4ba-2280-41f8-be7d-6f21d368baa3_Method">
    <vt:lpwstr>Standard</vt:lpwstr>
  </property>
  <property fmtid="{D5CDD505-2E9C-101B-9397-08002B2CF9AE}" pid="12" name="MSIP_Label_c135c4ba-2280-41f8-be7d-6f21d368baa3_Name">
    <vt:lpwstr>c135c4ba-2280-41f8-be7d-6f21d368baa3</vt:lpwstr>
  </property>
  <property fmtid="{D5CDD505-2E9C-101B-9397-08002B2CF9AE}" pid="13" name="MSIP_Label_c135c4ba-2280-41f8-be7d-6f21d368baa3_SiteId">
    <vt:lpwstr>24139d14-c62c-4c47-8bdd-ce71ea1d50cf</vt:lpwstr>
  </property>
  <property fmtid="{D5CDD505-2E9C-101B-9397-08002B2CF9AE}" pid="14" name="MSIP_Label_c135c4ba-2280-41f8-be7d-6f21d368baa3_ActionId">
    <vt:lpwstr>f9b5a8d7-818d-44da-a684-ead0bab746ab</vt:lpwstr>
  </property>
  <property fmtid="{D5CDD505-2E9C-101B-9397-08002B2CF9AE}" pid="15" name="MSIP_Label_c135c4ba-2280-41f8-be7d-6f21d368baa3_ContentBits">
    <vt:lpwstr>0</vt:lpwstr>
  </property>
</Properties>
</file>