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61" r:id="rId2"/>
    <p:sldId id="262" r:id="rId3"/>
    <p:sldId id="264" r:id="rId4"/>
    <p:sldId id="263" r:id="rId5"/>
    <p:sldId id="268" r:id="rId6"/>
    <p:sldId id="265" r:id="rId7"/>
    <p:sldId id="281" r:id="rId8"/>
    <p:sldId id="266" r:id="rId9"/>
    <p:sldId id="269" r:id="rId10"/>
    <p:sldId id="271" r:id="rId11"/>
    <p:sldId id="270" r:id="rId12"/>
    <p:sldId id="273" r:id="rId13"/>
    <p:sldId id="272" r:id="rId14"/>
    <p:sldId id="278" r:id="rId15"/>
    <p:sldId id="274" r:id="rId16"/>
    <p:sldId id="275" r:id="rId17"/>
    <p:sldId id="277" r:id="rId18"/>
    <p:sldId id="280" r:id="rId19"/>
    <p:sldId id="276" r:id="rId20"/>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ine MARRO" initials="CM" lastIdx="1" clrIdx="0">
    <p:extLst>
      <p:ext uri="{19B8F6BF-5375-455C-9EA6-DF929625EA0E}">
        <p15:presenceInfo xmlns:p15="http://schemas.microsoft.com/office/powerpoint/2012/main" userId="S::charline.marro@acist.asso.fr::4c2ed35f-56cf-4575-9094-1cde259783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45406" cy="497333"/>
          </a:xfrm>
          <a:prstGeom prst="rect">
            <a:avLst/>
          </a:prstGeom>
        </p:spPr>
        <p:txBody>
          <a:bodyPr vert="horz" lIns="88194" tIns="44097" rIns="88194" bIns="44097" rtlCol="0"/>
          <a:lstStyle>
            <a:lvl1pPr algn="l">
              <a:defRPr sz="1200"/>
            </a:lvl1pPr>
          </a:lstStyle>
          <a:p>
            <a:endParaRPr lang="fr-FR"/>
          </a:p>
        </p:txBody>
      </p:sp>
      <p:sp>
        <p:nvSpPr>
          <p:cNvPr id="3" name="Espace réservé de la date 2"/>
          <p:cNvSpPr>
            <a:spLocks noGrp="1"/>
          </p:cNvSpPr>
          <p:nvPr>
            <p:ph type="dt" sz="quarter" idx="1"/>
          </p:nvPr>
        </p:nvSpPr>
        <p:spPr>
          <a:xfrm>
            <a:off x="3850750" y="1"/>
            <a:ext cx="2945405" cy="497333"/>
          </a:xfrm>
          <a:prstGeom prst="rect">
            <a:avLst/>
          </a:prstGeom>
        </p:spPr>
        <p:txBody>
          <a:bodyPr vert="horz" lIns="88194" tIns="44097" rIns="88194" bIns="44097" rtlCol="0"/>
          <a:lstStyle>
            <a:lvl1pPr algn="r">
              <a:defRPr sz="1200"/>
            </a:lvl1pPr>
          </a:lstStyle>
          <a:p>
            <a:fld id="{216DD124-CC5F-4C61-B592-719BA15AAC5C}" type="datetimeFigureOut">
              <a:rPr lang="fr-FR" smtClean="0"/>
              <a:t>27/12/2022</a:t>
            </a:fld>
            <a:endParaRPr lang="fr-FR"/>
          </a:p>
        </p:txBody>
      </p:sp>
      <p:sp>
        <p:nvSpPr>
          <p:cNvPr id="4" name="Espace réservé du pied de page 3"/>
          <p:cNvSpPr>
            <a:spLocks noGrp="1"/>
          </p:cNvSpPr>
          <p:nvPr>
            <p:ph type="ftr" sz="quarter" idx="2"/>
          </p:nvPr>
        </p:nvSpPr>
        <p:spPr>
          <a:xfrm>
            <a:off x="1" y="9429305"/>
            <a:ext cx="2945406" cy="497333"/>
          </a:xfrm>
          <a:prstGeom prst="rect">
            <a:avLst/>
          </a:prstGeom>
        </p:spPr>
        <p:txBody>
          <a:bodyPr vert="horz" lIns="88194" tIns="44097" rIns="88194" bIns="44097"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750" y="9429305"/>
            <a:ext cx="2945405" cy="497333"/>
          </a:xfrm>
          <a:prstGeom prst="rect">
            <a:avLst/>
          </a:prstGeom>
        </p:spPr>
        <p:txBody>
          <a:bodyPr vert="horz" lIns="88194" tIns="44097" rIns="88194" bIns="44097" rtlCol="0" anchor="b"/>
          <a:lstStyle>
            <a:lvl1pPr algn="r">
              <a:defRPr sz="1200"/>
            </a:lvl1pPr>
          </a:lstStyle>
          <a:p>
            <a:fld id="{B0D2CF05-6596-45FA-8A06-91000A16B164}" type="slidenum">
              <a:rPr lang="fr-FR" smtClean="0"/>
              <a:t>‹N°›</a:t>
            </a:fld>
            <a:endParaRPr lang="fr-FR"/>
          </a:p>
        </p:txBody>
      </p:sp>
    </p:spTree>
    <p:extLst>
      <p:ext uri="{BB962C8B-B14F-4D97-AF65-F5344CB8AC3E}">
        <p14:creationId xmlns:p14="http://schemas.microsoft.com/office/powerpoint/2010/main" val="3349277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3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5558" tIns="47779" rIns="95558" bIns="47779" rtlCol="0"/>
          <a:lstStyle>
            <a:lvl1pPr algn="r">
              <a:defRPr sz="1300"/>
            </a:lvl1pPr>
          </a:lstStyle>
          <a:p>
            <a:fld id="{2303C0F1-2F53-496D-AE34-42BF35D1383F}" type="datetimeFigureOut">
              <a:rPr lang="fr-FR" smtClean="0"/>
              <a:t>27/12/2022</a:t>
            </a:fld>
            <a:endParaRPr lang="fr-FR"/>
          </a:p>
        </p:txBody>
      </p:sp>
      <p:sp>
        <p:nvSpPr>
          <p:cNvPr id="4" name="Espace réservé de l'image des diapositives 3"/>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95558" tIns="47779" rIns="95558" bIns="47779"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5558" tIns="47779" rIns="95558" bIns="47779"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5"/>
            <a:ext cx="2945659" cy="498055"/>
          </a:xfrm>
          <a:prstGeom prst="rect">
            <a:avLst/>
          </a:prstGeom>
        </p:spPr>
        <p:txBody>
          <a:bodyPr vert="horz" lIns="95558" tIns="47779" rIns="95558" bIns="47779"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850443" y="9428585"/>
            <a:ext cx="2945659" cy="498055"/>
          </a:xfrm>
          <a:prstGeom prst="rect">
            <a:avLst/>
          </a:prstGeom>
        </p:spPr>
        <p:txBody>
          <a:bodyPr vert="horz" lIns="95558" tIns="47779" rIns="95558" bIns="47779" rtlCol="0" anchor="b"/>
          <a:lstStyle>
            <a:lvl1pPr algn="r">
              <a:defRPr sz="1300"/>
            </a:lvl1pPr>
          </a:lstStyle>
          <a:p>
            <a:fld id="{E2F03709-A49D-4957-96FE-E5B63D541CE9}" type="slidenum">
              <a:rPr lang="fr-FR" smtClean="0"/>
              <a:t>‹N°›</a:t>
            </a:fld>
            <a:endParaRPr lang="fr-FR"/>
          </a:p>
        </p:txBody>
      </p:sp>
    </p:spTree>
    <p:extLst>
      <p:ext uri="{BB962C8B-B14F-4D97-AF65-F5344CB8AC3E}">
        <p14:creationId xmlns:p14="http://schemas.microsoft.com/office/powerpoint/2010/main" val="1138691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0DF6B7D2-B5CF-48CA-99E6-B863FFFA6BA6}" type="datetimeFigureOut">
              <a:rPr lang="fr-FR" smtClean="0"/>
              <a:t>27/12/2022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F2FD2F-0C62-4B4A-809A-437A7C997978}" type="slidenum">
              <a:rPr lang="fr-FR" smtClean="0"/>
              <a:t>‹N°›</a:t>
            </a:fld>
            <a:endParaRPr lang="fr-FR"/>
          </a:p>
        </p:txBody>
      </p:sp>
    </p:spTree>
    <p:extLst>
      <p:ext uri="{BB962C8B-B14F-4D97-AF65-F5344CB8AC3E}">
        <p14:creationId xmlns:p14="http://schemas.microsoft.com/office/powerpoint/2010/main" val="1614364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DF6B7D2-B5CF-48CA-99E6-B863FFFA6BA6}" type="datetimeFigureOut">
              <a:rPr lang="fr-FR" smtClean="0"/>
              <a:t>27/12/2022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F2FD2F-0C62-4B4A-809A-437A7C997978}" type="slidenum">
              <a:rPr lang="fr-FR" smtClean="0"/>
              <a:t>‹N°›</a:t>
            </a:fld>
            <a:endParaRPr lang="fr-FR"/>
          </a:p>
        </p:txBody>
      </p:sp>
    </p:spTree>
    <p:extLst>
      <p:ext uri="{BB962C8B-B14F-4D97-AF65-F5344CB8AC3E}">
        <p14:creationId xmlns:p14="http://schemas.microsoft.com/office/powerpoint/2010/main" val="1086852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DF6B7D2-B5CF-48CA-99E6-B863FFFA6BA6}" type="datetimeFigureOut">
              <a:rPr lang="fr-FR" smtClean="0"/>
              <a:t>27/12/2022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F2FD2F-0C62-4B4A-809A-437A7C997978}" type="slidenum">
              <a:rPr lang="fr-FR" smtClean="0"/>
              <a:t>‹N°›</a:t>
            </a:fld>
            <a:endParaRPr lang="fr-FR"/>
          </a:p>
        </p:txBody>
      </p:sp>
    </p:spTree>
    <p:extLst>
      <p:ext uri="{BB962C8B-B14F-4D97-AF65-F5344CB8AC3E}">
        <p14:creationId xmlns:p14="http://schemas.microsoft.com/office/powerpoint/2010/main" val="411758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DF6B7D2-B5CF-48CA-99E6-B863FFFA6BA6}" type="datetimeFigureOut">
              <a:rPr lang="fr-FR" smtClean="0"/>
              <a:t>27/12/2022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F2FD2F-0C62-4B4A-809A-437A7C997978}" type="slidenum">
              <a:rPr lang="fr-FR" smtClean="0"/>
              <a:t>‹N°›</a:t>
            </a:fld>
            <a:endParaRPr lang="fr-FR"/>
          </a:p>
        </p:txBody>
      </p:sp>
    </p:spTree>
    <p:extLst>
      <p:ext uri="{BB962C8B-B14F-4D97-AF65-F5344CB8AC3E}">
        <p14:creationId xmlns:p14="http://schemas.microsoft.com/office/powerpoint/2010/main" val="3387797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0DF6B7D2-B5CF-48CA-99E6-B863FFFA6BA6}" type="datetimeFigureOut">
              <a:rPr lang="fr-FR" smtClean="0"/>
              <a:t>27/12/2022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F2FD2F-0C62-4B4A-809A-437A7C997978}" type="slidenum">
              <a:rPr lang="fr-FR" smtClean="0"/>
              <a:t>‹N°›</a:t>
            </a:fld>
            <a:endParaRPr lang="fr-FR"/>
          </a:p>
        </p:txBody>
      </p:sp>
    </p:spTree>
    <p:extLst>
      <p:ext uri="{BB962C8B-B14F-4D97-AF65-F5344CB8AC3E}">
        <p14:creationId xmlns:p14="http://schemas.microsoft.com/office/powerpoint/2010/main" val="4084594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DF6B7D2-B5CF-48CA-99E6-B863FFFA6BA6}" type="datetimeFigureOut">
              <a:rPr lang="fr-FR" smtClean="0"/>
              <a:t>27/12/2022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BF2FD2F-0C62-4B4A-809A-437A7C997978}" type="slidenum">
              <a:rPr lang="fr-FR" smtClean="0"/>
              <a:t>‹N°›</a:t>
            </a:fld>
            <a:endParaRPr lang="fr-FR"/>
          </a:p>
        </p:txBody>
      </p:sp>
    </p:spTree>
    <p:extLst>
      <p:ext uri="{BB962C8B-B14F-4D97-AF65-F5344CB8AC3E}">
        <p14:creationId xmlns:p14="http://schemas.microsoft.com/office/powerpoint/2010/main" val="927648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DF6B7D2-B5CF-48CA-99E6-B863FFFA6BA6}" type="datetimeFigureOut">
              <a:rPr lang="fr-FR" smtClean="0"/>
              <a:t>27/12/2022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BF2FD2F-0C62-4B4A-809A-437A7C997978}" type="slidenum">
              <a:rPr lang="fr-FR" smtClean="0"/>
              <a:t>‹N°›</a:t>
            </a:fld>
            <a:endParaRPr lang="fr-FR"/>
          </a:p>
        </p:txBody>
      </p:sp>
    </p:spTree>
    <p:extLst>
      <p:ext uri="{BB962C8B-B14F-4D97-AF65-F5344CB8AC3E}">
        <p14:creationId xmlns:p14="http://schemas.microsoft.com/office/powerpoint/2010/main" val="1704859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DF6B7D2-B5CF-48CA-99E6-B863FFFA6BA6}" type="datetimeFigureOut">
              <a:rPr lang="fr-FR" smtClean="0"/>
              <a:t>27/12/2022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BF2FD2F-0C62-4B4A-809A-437A7C997978}" type="slidenum">
              <a:rPr lang="fr-FR" smtClean="0"/>
              <a:t>‹N°›</a:t>
            </a:fld>
            <a:endParaRPr lang="fr-FR"/>
          </a:p>
        </p:txBody>
      </p:sp>
    </p:spTree>
    <p:extLst>
      <p:ext uri="{BB962C8B-B14F-4D97-AF65-F5344CB8AC3E}">
        <p14:creationId xmlns:p14="http://schemas.microsoft.com/office/powerpoint/2010/main" val="22503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DF6B7D2-B5CF-48CA-99E6-B863FFFA6BA6}" type="datetimeFigureOut">
              <a:rPr lang="fr-FR" smtClean="0"/>
              <a:t>27/12/2022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BF2FD2F-0C62-4B4A-809A-437A7C997978}" type="slidenum">
              <a:rPr lang="fr-FR" smtClean="0"/>
              <a:t>‹N°›</a:t>
            </a:fld>
            <a:endParaRPr lang="fr-FR"/>
          </a:p>
        </p:txBody>
      </p:sp>
    </p:spTree>
    <p:extLst>
      <p:ext uri="{BB962C8B-B14F-4D97-AF65-F5344CB8AC3E}">
        <p14:creationId xmlns:p14="http://schemas.microsoft.com/office/powerpoint/2010/main" val="3261661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DF6B7D2-B5CF-48CA-99E6-B863FFFA6BA6}" type="datetimeFigureOut">
              <a:rPr lang="fr-FR" smtClean="0"/>
              <a:t>27/12/2022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BF2FD2F-0C62-4B4A-809A-437A7C997978}" type="slidenum">
              <a:rPr lang="fr-FR" smtClean="0"/>
              <a:t>‹N°›</a:t>
            </a:fld>
            <a:endParaRPr lang="fr-FR"/>
          </a:p>
        </p:txBody>
      </p:sp>
    </p:spTree>
    <p:extLst>
      <p:ext uri="{BB962C8B-B14F-4D97-AF65-F5344CB8AC3E}">
        <p14:creationId xmlns:p14="http://schemas.microsoft.com/office/powerpoint/2010/main" val="359029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DF6B7D2-B5CF-48CA-99E6-B863FFFA6BA6}" type="datetimeFigureOut">
              <a:rPr lang="fr-FR" smtClean="0"/>
              <a:t>27/12/2022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BF2FD2F-0C62-4B4A-809A-437A7C997978}" type="slidenum">
              <a:rPr lang="fr-FR" smtClean="0"/>
              <a:t>‹N°›</a:t>
            </a:fld>
            <a:endParaRPr lang="fr-FR"/>
          </a:p>
        </p:txBody>
      </p:sp>
    </p:spTree>
    <p:extLst>
      <p:ext uri="{BB962C8B-B14F-4D97-AF65-F5344CB8AC3E}">
        <p14:creationId xmlns:p14="http://schemas.microsoft.com/office/powerpoint/2010/main" val="1288244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F6B7D2-B5CF-48CA-99E6-B863FFFA6BA6}" type="datetimeFigureOut">
              <a:rPr lang="fr-FR" smtClean="0"/>
              <a:t>27/12/2022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2FD2F-0C62-4B4A-809A-437A7C997978}" type="slidenum">
              <a:rPr lang="fr-FR" smtClean="0"/>
              <a:t>‹N°›</a:t>
            </a:fld>
            <a:endParaRPr lang="fr-FR"/>
          </a:p>
        </p:txBody>
      </p:sp>
    </p:spTree>
    <p:extLst>
      <p:ext uri="{BB962C8B-B14F-4D97-AF65-F5344CB8AC3E}">
        <p14:creationId xmlns:p14="http://schemas.microsoft.com/office/powerpoint/2010/main" val="2386463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www.travailleurhandicap&#233;.fr/#Aimery_Valois" TargetMode="External"/><Relationship Id="rId4" Type="http://schemas.openxmlformats.org/officeDocument/2006/relationships/hyperlink" Target="http://www.travailleurhandicap&#233;.fr/#Martine_Balau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www.handipoursuite.fr/app/#/lebonprofi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www.handipoursuite.fr/app/#/lebonprofi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3DB9C8-43E7-4203-8D0B-ADA65AC9232F}"/>
              </a:ext>
            </a:extLst>
          </p:cNvPr>
          <p:cNvSpPr/>
          <p:nvPr/>
        </p:nvSpPr>
        <p:spPr>
          <a:xfrm>
            <a:off x="0" y="-8655"/>
            <a:ext cx="12192000" cy="6858000"/>
          </a:xfrm>
          <a:prstGeom prst="rect">
            <a:avLst/>
          </a:prstGeom>
          <a:solidFill>
            <a:srgbClr val="B80C18"/>
          </a:solidFill>
          <a:ln>
            <a:solidFill>
              <a:srgbClr val="B80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52272" y="6484220"/>
            <a:ext cx="2743200" cy="365125"/>
          </a:xfrm>
        </p:spPr>
        <p:txBody>
          <a:bodyPr/>
          <a:lstStyle/>
          <a:p>
            <a:fld id="{488962FB-4EA7-4DF1-95CD-5B76D3DA310A}" type="slidenum">
              <a:rPr lang="fr-FR" smtClean="0">
                <a:solidFill>
                  <a:schemeClr val="bg1"/>
                </a:solidFill>
              </a:rPr>
              <a:t>1</a:t>
            </a:fld>
            <a:endParaRPr lang="fr-FR" dirty="0">
              <a:solidFill>
                <a:schemeClr val="bg1"/>
              </a:solidFill>
            </a:endParaRPr>
          </a:p>
        </p:txBody>
      </p:sp>
      <p:sp>
        <p:nvSpPr>
          <p:cNvPr id="4" name="Triangle rectangle 3">
            <a:extLst>
              <a:ext uri="{FF2B5EF4-FFF2-40B4-BE49-F238E27FC236}">
                <a16:creationId xmlns:a16="http://schemas.microsoft.com/office/drawing/2014/main" id="{37AF010F-EB5C-4A20-8277-10EF6E113F8B}"/>
              </a:ext>
            </a:extLst>
          </p:cNvPr>
          <p:cNvSpPr/>
          <p:nvPr/>
        </p:nvSpPr>
        <p:spPr>
          <a:xfrm flipV="1">
            <a:off x="0" y="0"/>
            <a:ext cx="7786540" cy="6858000"/>
          </a:xfrm>
          <a:prstGeom prst="rtTriangle">
            <a:avLst/>
          </a:prstGeom>
          <a:solidFill>
            <a:srgbClr val="FF9802"/>
          </a:solidFill>
          <a:ln>
            <a:solidFill>
              <a:srgbClr val="FF98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8E2E869D-9069-493A-9040-BDDEE99DEC0C}"/>
              </a:ext>
            </a:extLst>
          </p:cNvPr>
          <p:cNvSpPr/>
          <p:nvPr/>
        </p:nvSpPr>
        <p:spPr>
          <a:xfrm>
            <a:off x="765927" y="366795"/>
            <a:ext cx="6254685" cy="59895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200" y="366795"/>
            <a:ext cx="1933575" cy="1366838"/>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10274" y="6523038"/>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solidFill>
                  <a:schemeClr val="bg1"/>
                </a:solidFill>
              </a:rPr>
              <a:t>Association de Conseil de d’Interventions Sociales du Travail - Association loi 1901   |</a:t>
            </a:r>
          </a:p>
        </p:txBody>
      </p:sp>
      <p:sp>
        <p:nvSpPr>
          <p:cNvPr id="12" name="Titre 4">
            <a:extLst>
              <a:ext uri="{FF2B5EF4-FFF2-40B4-BE49-F238E27FC236}">
                <a16:creationId xmlns:a16="http://schemas.microsoft.com/office/drawing/2014/main" id="{6B283CC2-7929-4BD0-AA25-122668BD838D}"/>
              </a:ext>
            </a:extLst>
          </p:cNvPr>
          <p:cNvSpPr txBox="1">
            <a:spLocks/>
          </p:cNvSpPr>
          <p:nvPr/>
        </p:nvSpPr>
        <p:spPr>
          <a:xfrm>
            <a:off x="7400658" y="4344451"/>
            <a:ext cx="4609122" cy="16926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000" dirty="0" smtClean="0">
                <a:solidFill>
                  <a:schemeClr val="bg1"/>
                </a:solidFill>
              </a:rPr>
              <a:t>Prénom - Nom</a:t>
            </a:r>
            <a:endParaRPr lang="fr-FR" sz="3000" dirty="0">
              <a:solidFill>
                <a:schemeClr val="bg1"/>
              </a:solidFill>
            </a:endParaRPr>
          </a:p>
          <a:p>
            <a:pPr algn="ctr"/>
            <a:r>
              <a:rPr lang="fr-FR" sz="2000" dirty="0">
                <a:solidFill>
                  <a:schemeClr val="bg1"/>
                </a:solidFill>
              </a:rPr>
              <a:t>Assistante de Service Social du Travail</a:t>
            </a:r>
          </a:p>
        </p:txBody>
      </p:sp>
      <p:sp>
        <p:nvSpPr>
          <p:cNvPr id="13" name="Titre 4">
            <a:extLst>
              <a:ext uri="{FF2B5EF4-FFF2-40B4-BE49-F238E27FC236}">
                <a16:creationId xmlns:a16="http://schemas.microsoft.com/office/drawing/2014/main" id="{6B283CC2-7929-4BD0-AA25-122668BD838D}"/>
              </a:ext>
            </a:extLst>
          </p:cNvPr>
          <p:cNvSpPr txBox="1">
            <a:spLocks/>
          </p:cNvSpPr>
          <p:nvPr/>
        </p:nvSpPr>
        <p:spPr>
          <a:xfrm>
            <a:off x="1399060" y="1228532"/>
            <a:ext cx="4696940" cy="2032987"/>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endParaRPr lang="fr-FR" sz="3600" b="1" dirty="0">
              <a:solidFill>
                <a:srgbClr val="FF9802"/>
              </a:solidFill>
              <a:latin typeface="Calibri Light" panose="020F0302020204030204"/>
            </a:endParaRPr>
          </a:p>
          <a:p>
            <a:pPr algn="ctr" defTabSz="685800"/>
            <a:endParaRPr lang="fr-FR" sz="3600" b="1" dirty="0">
              <a:solidFill>
                <a:srgbClr val="FF9802"/>
              </a:solidFill>
              <a:latin typeface="Calibri Light" panose="020F0302020204030204"/>
            </a:endParaRPr>
          </a:p>
          <a:p>
            <a:pPr algn="ctr" defTabSz="685800"/>
            <a:r>
              <a:rPr lang="fr-FR" sz="4800" b="1" dirty="0">
                <a:solidFill>
                  <a:schemeClr val="accent2"/>
                </a:solidFill>
                <a:latin typeface="Calibri Light" panose="020F0302020204030204"/>
              </a:rPr>
              <a:t>LE HANDICAP</a:t>
            </a:r>
          </a:p>
          <a:p>
            <a:pPr algn="ctr" defTabSz="685800"/>
            <a:endParaRPr lang="fr-FR" sz="2800" b="1" dirty="0">
              <a:solidFill>
                <a:srgbClr val="FF9802"/>
              </a:solidFill>
              <a:latin typeface="Calibri Light" panose="020F0302020204030204"/>
            </a:endParaRPr>
          </a:p>
          <a:p>
            <a:pPr algn="ctr" defTabSz="685800"/>
            <a:endParaRPr lang="fr-FR" sz="3600" b="1" dirty="0">
              <a:solidFill>
                <a:srgbClr val="FF9802"/>
              </a:solidFill>
              <a:latin typeface="Calibri Light" panose="020F0302020204030204"/>
            </a:endParaRPr>
          </a:p>
          <a:p>
            <a:pPr algn="ctr" defTabSz="685800"/>
            <a:endParaRPr lang="fr-FR" sz="3600" b="1" dirty="0">
              <a:solidFill>
                <a:srgbClr val="FF9802"/>
              </a:solidFill>
              <a:latin typeface="Calibri Light" panose="020F0302020204030204"/>
            </a:endParaRPr>
          </a:p>
        </p:txBody>
      </p:sp>
      <p:sp>
        <p:nvSpPr>
          <p:cNvPr id="2" name="ZoneTexte 1">
            <a:extLst>
              <a:ext uri="{FF2B5EF4-FFF2-40B4-BE49-F238E27FC236}">
                <a16:creationId xmlns:a16="http://schemas.microsoft.com/office/drawing/2014/main" id="{765824F9-0ADB-4EC1-9AE2-8C64E7CB0E31}"/>
              </a:ext>
            </a:extLst>
          </p:cNvPr>
          <p:cNvSpPr txBox="1"/>
          <p:nvPr/>
        </p:nvSpPr>
        <p:spPr>
          <a:xfrm>
            <a:off x="996836" y="2459389"/>
            <a:ext cx="6714837" cy="338554"/>
          </a:xfrm>
          <a:prstGeom prst="rect">
            <a:avLst/>
          </a:prstGeom>
          <a:noFill/>
        </p:spPr>
        <p:txBody>
          <a:bodyPr wrap="square" rtlCol="0">
            <a:spAutoFit/>
          </a:bodyPr>
          <a:lstStyle/>
          <a:p>
            <a:r>
              <a:rPr lang="fr-FR" sz="1600" dirty="0"/>
              <a:t>Faire reconnaitre pour favoriser sa prise en charge professionnelle </a:t>
            </a:r>
          </a:p>
        </p:txBody>
      </p:sp>
      <p:sp>
        <p:nvSpPr>
          <p:cNvPr id="11" name="Titre 4">
            <a:extLst>
              <a:ext uri="{FF2B5EF4-FFF2-40B4-BE49-F238E27FC236}">
                <a16:creationId xmlns:a16="http://schemas.microsoft.com/office/drawing/2014/main" id="{157D2FFB-DA4B-4D4F-946D-D4DEFE8ECEEB}"/>
              </a:ext>
            </a:extLst>
          </p:cNvPr>
          <p:cNvSpPr txBox="1">
            <a:spLocks/>
          </p:cNvSpPr>
          <p:nvPr/>
        </p:nvSpPr>
        <p:spPr>
          <a:xfrm>
            <a:off x="1544799" y="3091079"/>
            <a:ext cx="4696940" cy="2032987"/>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endParaRPr lang="fr-FR" sz="3600" b="1" dirty="0">
              <a:solidFill>
                <a:srgbClr val="FF9802"/>
              </a:solidFill>
              <a:latin typeface="Calibri Light" panose="020F0302020204030204"/>
            </a:endParaRPr>
          </a:p>
          <a:p>
            <a:pPr algn="ctr" defTabSz="685800"/>
            <a:endParaRPr lang="fr-FR" sz="3600" b="1" dirty="0">
              <a:solidFill>
                <a:srgbClr val="FF9802"/>
              </a:solidFill>
              <a:latin typeface="Calibri Light" panose="020F0302020204030204"/>
            </a:endParaRPr>
          </a:p>
          <a:p>
            <a:pPr algn="ctr" defTabSz="685800"/>
            <a:r>
              <a:rPr lang="fr-FR" sz="3200" dirty="0" smtClean="0">
                <a:solidFill>
                  <a:srgbClr val="C00000"/>
                </a:solidFill>
                <a:latin typeface="Calibri Light" panose="020F0302020204030204"/>
              </a:rPr>
              <a:t>Nom Adhérent</a:t>
            </a:r>
            <a:endParaRPr lang="fr-FR" sz="2800" b="1" dirty="0">
              <a:solidFill>
                <a:srgbClr val="C00000"/>
              </a:solidFill>
              <a:latin typeface="Calibri Light" panose="020F0302020204030204"/>
            </a:endParaRPr>
          </a:p>
          <a:p>
            <a:pPr algn="ctr" defTabSz="685800"/>
            <a:endParaRPr lang="fr-FR" sz="3600" b="1" dirty="0">
              <a:solidFill>
                <a:srgbClr val="FF9802"/>
              </a:solidFill>
              <a:latin typeface="Calibri Light" panose="020F0302020204030204"/>
            </a:endParaRPr>
          </a:p>
        </p:txBody>
      </p:sp>
    </p:spTree>
    <p:extLst>
      <p:ext uri="{BB962C8B-B14F-4D97-AF65-F5344CB8AC3E}">
        <p14:creationId xmlns:p14="http://schemas.microsoft.com/office/powerpoint/2010/main" val="247771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10</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54771"/>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FAIRE RECONNAITRE SON HANDICAP</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8FA2C03-6DB6-4C59-BFE9-910C928727F1}"/>
              </a:ext>
            </a:extLst>
          </p:cNvPr>
          <p:cNvSpPr/>
          <p:nvPr/>
        </p:nvSpPr>
        <p:spPr>
          <a:xfrm>
            <a:off x="1671963" y="974271"/>
            <a:ext cx="4799171" cy="646331"/>
          </a:xfrm>
          <a:prstGeom prst="rect">
            <a:avLst/>
          </a:prstGeom>
        </p:spPr>
        <p:txBody>
          <a:bodyPr wrap="square">
            <a:spAutoFit/>
          </a:bodyPr>
          <a:lstStyle/>
          <a:p>
            <a:endParaRPr lang="fr-FR" b="1" dirty="0">
              <a:solidFill>
                <a:srgbClr val="C00000"/>
              </a:solidFill>
            </a:endParaRPr>
          </a:p>
          <a:p>
            <a:endParaRPr lang="fr-FR" dirty="0"/>
          </a:p>
        </p:txBody>
      </p:sp>
      <p:pic>
        <p:nvPicPr>
          <p:cNvPr id="8" name="Image 7">
            <a:extLst>
              <a:ext uri="{FF2B5EF4-FFF2-40B4-BE49-F238E27FC236}">
                <a16:creationId xmlns:a16="http://schemas.microsoft.com/office/drawing/2014/main" id="{3DFC7A48-92B5-4920-860A-3B1350FA4B75}"/>
              </a:ext>
            </a:extLst>
          </p:cNvPr>
          <p:cNvPicPr>
            <a:picLocks noChangeAspect="1"/>
          </p:cNvPicPr>
          <p:nvPr/>
        </p:nvPicPr>
        <p:blipFill>
          <a:blip r:embed="rId4"/>
          <a:stretch>
            <a:fillRect/>
          </a:stretch>
        </p:blipFill>
        <p:spPr>
          <a:xfrm>
            <a:off x="2689935" y="974272"/>
            <a:ext cx="5166803" cy="3222982"/>
          </a:xfrm>
          <a:prstGeom prst="rect">
            <a:avLst/>
          </a:prstGeom>
        </p:spPr>
      </p:pic>
      <p:sp>
        <p:nvSpPr>
          <p:cNvPr id="9" name="ZoneTexte 8">
            <a:extLst>
              <a:ext uri="{FF2B5EF4-FFF2-40B4-BE49-F238E27FC236}">
                <a16:creationId xmlns:a16="http://schemas.microsoft.com/office/drawing/2014/main" id="{B45A8D77-2E7F-4F3C-A454-5B9796666E19}"/>
              </a:ext>
            </a:extLst>
          </p:cNvPr>
          <p:cNvSpPr txBox="1"/>
          <p:nvPr/>
        </p:nvSpPr>
        <p:spPr>
          <a:xfrm>
            <a:off x="1917576" y="4863991"/>
            <a:ext cx="9667782" cy="923330"/>
          </a:xfrm>
          <a:prstGeom prst="rect">
            <a:avLst/>
          </a:prstGeom>
          <a:noFill/>
        </p:spPr>
        <p:txBody>
          <a:bodyPr wrap="square" rtlCol="0">
            <a:spAutoFit/>
          </a:bodyPr>
          <a:lstStyle/>
          <a:p>
            <a:r>
              <a:rPr lang="fr-FR" b="1" i="1" u="sng" dirty="0">
                <a:solidFill>
                  <a:srgbClr val="C00000"/>
                </a:solidFill>
              </a:rPr>
              <a:t>Attention</a:t>
            </a:r>
            <a:r>
              <a:rPr lang="fr-FR" i="1" dirty="0">
                <a:solidFill>
                  <a:srgbClr val="C00000"/>
                </a:solidFill>
              </a:rPr>
              <a:t> : un handicap pouvant entrainer une limitation de ses capacités temporairement, la RQTH n’est pas attribuée à vie…et ne peut couvrir qu’une période (de 1 à 10 ans). Si amélioration et récupération de l’état de santé, il peut parfois ne pas être nécessaire de la renouveler.</a:t>
            </a:r>
          </a:p>
        </p:txBody>
      </p:sp>
    </p:spTree>
    <p:extLst>
      <p:ext uri="{BB962C8B-B14F-4D97-AF65-F5344CB8AC3E}">
        <p14:creationId xmlns:p14="http://schemas.microsoft.com/office/powerpoint/2010/main" val="3675761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11</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54771"/>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FAIRE RECONNAITRE SON HANDICAP</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8F160CB8-48D8-49FD-B890-AE86C4F4F3D8}"/>
              </a:ext>
            </a:extLst>
          </p:cNvPr>
          <p:cNvSpPr txBox="1"/>
          <p:nvPr/>
        </p:nvSpPr>
        <p:spPr>
          <a:xfrm>
            <a:off x="1948873" y="1293091"/>
            <a:ext cx="9215066" cy="1022209"/>
          </a:xfrm>
          <a:prstGeom prst="rect">
            <a:avLst/>
          </a:prstGeom>
          <a:noFill/>
        </p:spPr>
        <p:txBody>
          <a:bodyPr wrap="square" rtlCol="0">
            <a:spAutoFit/>
          </a:bodyPr>
          <a:lstStyle/>
          <a:p>
            <a:r>
              <a:rPr lang="fr-FR" sz="2000" b="1" u="sng" dirty="0">
                <a:solidFill>
                  <a:srgbClr val="C00000"/>
                </a:solidFill>
              </a:rPr>
              <a:t>ATTRIBUTION DE LA RQTH</a:t>
            </a:r>
            <a:br>
              <a:rPr lang="fr-FR" sz="2000" b="1" u="sng" dirty="0">
                <a:solidFill>
                  <a:srgbClr val="C00000"/>
                </a:solidFill>
              </a:rPr>
            </a:br>
            <a:endParaRPr lang="fr-FR" sz="2000" b="1" u="sng" dirty="0">
              <a:solidFill>
                <a:srgbClr val="C00000"/>
              </a:solidFill>
            </a:endParaRPr>
          </a:p>
          <a:p>
            <a:r>
              <a:rPr lang="fr-FR" sz="2000" dirty="0"/>
              <a:t>« J’ai obtenu la RQTH, je suis obligé(e) d’en informer mon employeur »</a:t>
            </a:r>
            <a:endParaRPr lang="fr-FR" sz="2000" b="1" u="sng" dirty="0"/>
          </a:p>
        </p:txBody>
      </p:sp>
      <p:sp>
        <p:nvSpPr>
          <p:cNvPr id="15" name="ZoneTexte 14">
            <a:extLst>
              <a:ext uri="{FF2B5EF4-FFF2-40B4-BE49-F238E27FC236}">
                <a16:creationId xmlns:a16="http://schemas.microsoft.com/office/drawing/2014/main" id="{5E4C2921-C1BE-43EA-B8CE-54014CC1B10F}"/>
              </a:ext>
            </a:extLst>
          </p:cNvPr>
          <p:cNvSpPr txBox="1"/>
          <p:nvPr/>
        </p:nvSpPr>
        <p:spPr>
          <a:xfrm>
            <a:off x="2055427" y="2314145"/>
            <a:ext cx="9001958" cy="1323439"/>
          </a:xfrm>
          <a:prstGeom prst="rect">
            <a:avLst/>
          </a:prstGeom>
          <a:noFill/>
        </p:spPr>
        <p:txBody>
          <a:bodyPr wrap="square" rtlCol="0">
            <a:spAutoFit/>
          </a:bodyPr>
          <a:lstStyle/>
          <a:p>
            <a:r>
              <a:rPr lang="fr-FR" sz="2000" b="1" u="sng" dirty="0">
                <a:solidFill>
                  <a:srgbClr val="C00000"/>
                </a:solidFill>
              </a:rPr>
              <a:t>FAUX</a:t>
            </a:r>
          </a:p>
          <a:p>
            <a:r>
              <a:rPr lang="fr-FR" sz="2000" dirty="0"/>
              <a:t>Cette démarche est personnelle, seule la personne concernée est informée par la MDPH de l’attribution. Il n’y aucune obligation d’informer l’employeur de l’attribution.</a:t>
            </a:r>
            <a:endParaRPr lang="fr-FR" sz="2000" b="1" u="sng" dirty="0">
              <a:solidFill>
                <a:srgbClr val="C00000"/>
              </a:solidFill>
            </a:endParaRPr>
          </a:p>
        </p:txBody>
      </p:sp>
      <p:sp>
        <p:nvSpPr>
          <p:cNvPr id="8" name="ZoneTexte 7">
            <a:extLst>
              <a:ext uri="{FF2B5EF4-FFF2-40B4-BE49-F238E27FC236}">
                <a16:creationId xmlns:a16="http://schemas.microsoft.com/office/drawing/2014/main" id="{2B95540C-3C54-438B-93D4-1F73DCDA1BE3}"/>
              </a:ext>
            </a:extLst>
          </p:cNvPr>
          <p:cNvSpPr txBox="1"/>
          <p:nvPr/>
        </p:nvSpPr>
        <p:spPr>
          <a:xfrm>
            <a:off x="2055427" y="4180326"/>
            <a:ext cx="10285182" cy="1323439"/>
          </a:xfrm>
          <a:prstGeom prst="rect">
            <a:avLst/>
          </a:prstGeom>
          <a:noFill/>
        </p:spPr>
        <p:txBody>
          <a:bodyPr wrap="square" rtlCol="0">
            <a:spAutoFit/>
          </a:bodyPr>
          <a:lstStyle/>
          <a:p>
            <a:r>
              <a:rPr lang="fr-FR" sz="2000" dirty="0"/>
              <a:t> « La RQTH peut nuire à ma carrière professionnelle »</a:t>
            </a:r>
          </a:p>
          <a:p>
            <a:r>
              <a:rPr lang="fr-FR" sz="2000" b="1" u="sng" dirty="0">
                <a:solidFill>
                  <a:srgbClr val="C00000"/>
                </a:solidFill>
              </a:rPr>
              <a:t>FAUX</a:t>
            </a:r>
          </a:p>
          <a:p>
            <a:r>
              <a:rPr lang="fr-FR" sz="2000" dirty="0"/>
              <a:t>La RQTH permet de compenser professionnellement le handicap, et me permettre d’accéder à des dispositifs de maintien dans l’emploi.</a:t>
            </a:r>
            <a:endParaRPr lang="fr-FR" sz="2000" b="1" u="sng" dirty="0">
              <a:solidFill>
                <a:srgbClr val="C00000"/>
              </a:solidFill>
            </a:endParaRPr>
          </a:p>
        </p:txBody>
      </p:sp>
    </p:spTree>
    <p:extLst>
      <p:ext uri="{BB962C8B-B14F-4D97-AF65-F5344CB8AC3E}">
        <p14:creationId xmlns:p14="http://schemas.microsoft.com/office/powerpoint/2010/main" val="370685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12</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54771"/>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FAIRE RECONNAITRE SON HANDICAP</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91E9DBC8-71CD-4661-B098-4EBED4436021}"/>
              </a:ext>
            </a:extLst>
          </p:cNvPr>
          <p:cNvSpPr txBox="1"/>
          <p:nvPr/>
        </p:nvSpPr>
        <p:spPr>
          <a:xfrm>
            <a:off x="1491448" y="1089890"/>
            <a:ext cx="10368043" cy="4524315"/>
          </a:xfrm>
          <a:prstGeom prst="rect">
            <a:avLst/>
          </a:prstGeom>
          <a:noFill/>
        </p:spPr>
        <p:txBody>
          <a:bodyPr wrap="square" rtlCol="0">
            <a:spAutoFit/>
          </a:bodyPr>
          <a:lstStyle/>
          <a:p>
            <a:r>
              <a:rPr lang="fr-FR" sz="2400" dirty="0"/>
              <a:t>Informer l’employeur de votre situation et de cette reconnaissance qualité travailleur</a:t>
            </a:r>
            <a:r>
              <a:rPr lang="fr-FR" sz="2400" dirty="0">
                <a:solidFill>
                  <a:srgbClr val="FF0000"/>
                </a:solidFill>
              </a:rPr>
              <a:t> </a:t>
            </a:r>
            <a:r>
              <a:rPr lang="fr-FR" sz="2400" dirty="0"/>
              <a:t>handicapé c’est : </a:t>
            </a:r>
          </a:p>
          <a:p>
            <a:endParaRPr lang="fr-FR" sz="2400" dirty="0"/>
          </a:p>
          <a:p>
            <a:endParaRPr lang="fr-FR" sz="2400" dirty="0"/>
          </a:p>
          <a:p>
            <a:pPr marL="342900" indent="-342900">
              <a:buFont typeface="Arial" panose="020B0604020202020204" pitchFamily="34" charset="0"/>
              <a:buChar char="•"/>
            </a:pPr>
            <a:r>
              <a:rPr lang="fr-FR" sz="2400" dirty="0"/>
              <a:t>Eviter d’aggraver votre état de santé </a:t>
            </a:r>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r>
              <a:rPr lang="fr-FR" sz="2400" dirty="0"/>
              <a:t>L’informer que votre état de santé vous permet toujours de travailler mais que certaines tâches ne peuvent plus être réalisées ou nécessitent un aménagement. </a:t>
            </a:r>
          </a:p>
          <a:p>
            <a:endParaRPr lang="fr-FR" sz="2400" dirty="0"/>
          </a:p>
          <a:p>
            <a:pPr marL="342900" indent="-342900">
              <a:buFont typeface="Arial" panose="020B0604020202020204" pitchFamily="34" charset="0"/>
              <a:buChar char="•"/>
            </a:pPr>
            <a:r>
              <a:rPr lang="fr-FR" sz="2400" dirty="0"/>
              <a:t>Engager des actions pour faciliter mon travail au quotidien </a:t>
            </a:r>
          </a:p>
          <a:p>
            <a:endParaRPr lang="fr-FR" sz="2400" dirty="0"/>
          </a:p>
        </p:txBody>
      </p:sp>
    </p:spTree>
    <p:extLst>
      <p:ext uri="{BB962C8B-B14F-4D97-AF65-F5344CB8AC3E}">
        <p14:creationId xmlns:p14="http://schemas.microsoft.com/office/powerpoint/2010/main" val="35904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13</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54771"/>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FAIRE RECONNAITRE SON HANDICAP</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91E9DBC8-71CD-4661-B098-4EBED4436021}"/>
              </a:ext>
            </a:extLst>
          </p:cNvPr>
          <p:cNvSpPr txBox="1"/>
          <p:nvPr/>
        </p:nvSpPr>
        <p:spPr>
          <a:xfrm>
            <a:off x="1478888" y="743661"/>
            <a:ext cx="10368043" cy="6370975"/>
          </a:xfrm>
          <a:prstGeom prst="rect">
            <a:avLst/>
          </a:prstGeom>
          <a:noFill/>
        </p:spPr>
        <p:txBody>
          <a:bodyPr wrap="square" rtlCol="0">
            <a:spAutoFit/>
          </a:bodyPr>
          <a:lstStyle/>
          <a:p>
            <a:r>
              <a:rPr lang="fr-FR" sz="2400" dirty="0"/>
              <a:t>La RQTH permet de bénéficier de l’obligation d’emploi et ouvrir droit à un certain nombre d’aides professionnelles :</a:t>
            </a:r>
          </a:p>
          <a:p>
            <a:endParaRPr lang="fr-FR" sz="2400" dirty="0"/>
          </a:p>
          <a:p>
            <a:pPr marL="342900" indent="-342900">
              <a:buFontTx/>
              <a:buChar char="-"/>
            </a:pPr>
            <a:r>
              <a:rPr lang="fr-FR" sz="2400" b="1" dirty="0"/>
              <a:t>Aménagement de poste de travail : </a:t>
            </a:r>
            <a:r>
              <a:rPr lang="fr-FR" sz="2400" dirty="0"/>
              <a:t>adaptation du temps de travail, amélioration du poste par des aménagements matériels (ex : fauteuils ergonomiques)</a:t>
            </a:r>
          </a:p>
          <a:p>
            <a:endParaRPr lang="fr-FR" sz="2400" dirty="0"/>
          </a:p>
          <a:p>
            <a:pPr marL="342900" indent="-342900">
              <a:buFontTx/>
              <a:buChar char="-"/>
            </a:pPr>
            <a:r>
              <a:rPr lang="fr-FR" sz="2400" b="1" dirty="0"/>
              <a:t>Accès à des aides spécifiques </a:t>
            </a:r>
            <a:r>
              <a:rPr lang="fr-FR" sz="2400" dirty="0"/>
              <a:t>: prothèses auditives, aide aux transports</a:t>
            </a:r>
          </a:p>
          <a:p>
            <a:pPr marL="342900" indent="-342900">
              <a:buFontTx/>
              <a:buChar char="-"/>
            </a:pPr>
            <a:endParaRPr lang="fr-FR" sz="2400" b="1" dirty="0"/>
          </a:p>
          <a:p>
            <a:pPr marL="342900" indent="-342900">
              <a:buFontTx/>
              <a:buChar char="-"/>
            </a:pPr>
            <a:r>
              <a:rPr lang="fr-FR" sz="2400" b="1" dirty="0"/>
              <a:t>Accompagnement personnalisé </a:t>
            </a:r>
            <a:r>
              <a:rPr lang="fr-FR" sz="2400" dirty="0"/>
              <a:t>dans une perspective de retour ou de maintien dans l’emploi (avec le CAP EMPLOI)</a:t>
            </a:r>
          </a:p>
          <a:p>
            <a:pPr marL="342900" indent="-342900">
              <a:buFontTx/>
              <a:buChar char="-"/>
            </a:pPr>
            <a:endParaRPr lang="fr-FR" sz="2400" dirty="0"/>
          </a:p>
          <a:p>
            <a:pPr marL="342900" indent="-342900">
              <a:buFontTx/>
              <a:buChar char="-"/>
            </a:pPr>
            <a:r>
              <a:rPr lang="fr-FR" sz="2400" b="1" dirty="0"/>
              <a:t>Abondement</a:t>
            </a:r>
            <a:r>
              <a:rPr lang="fr-FR" sz="2400" dirty="0"/>
              <a:t> d’euros chaque année sur le compte personnel de formation</a:t>
            </a:r>
          </a:p>
          <a:p>
            <a:pPr marL="342900" indent="-342900">
              <a:buFontTx/>
              <a:buChar char="-"/>
            </a:pPr>
            <a:endParaRPr lang="fr-FR" sz="2400" dirty="0"/>
          </a:p>
          <a:p>
            <a:pPr marL="342900" indent="-342900">
              <a:buFontTx/>
              <a:buChar char="-"/>
            </a:pPr>
            <a:r>
              <a:rPr lang="fr-FR" sz="2400" dirty="0"/>
              <a:t>Aux dispositifs internes de l’entreprise (par des accords, des chartes…)</a:t>
            </a:r>
          </a:p>
          <a:p>
            <a:pPr marL="342900" indent="-342900">
              <a:buFontTx/>
              <a:buChar char="-"/>
            </a:pPr>
            <a:endParaRPr lang="fr-FR" sz="2400" dirty="0"/>
          </a:p>
          <a:p>
            <a:endParaRPr lang="fr-FR" sz="2400" dirty="0"/>
          </a:p>
        </p:txBody>
      </p:sp>
    </p:spTree>
    <p:extLst>
      <p:ext uri="{BB962C8B-B14F-4D97-AF65-F5344CB8AC3E}">
        <p14:creationId xmlns:p14="http://schemas.microsoft.com/office/powerpoint/2010/main" val="21728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14</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54771"/>
            <a:ext cx="8610598" cy="74187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ACCORD SUR L’INSERTION SOCIALE ET PROFESSIONNELLE DES PERSONNES EN SITUATION DE HANDICAP - SCDPRS</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AEBBC19D-B69E-46B6-9B52-6BF825C820A6}"/>
              </a:ext>
            </a:extLst>
          </p:cNvPr>
          <p:cNvSpPr txBox="1"/>
          <p:nvPr/>
        </p:nvSpPr>
        <p:spPr>
          <a:xfrm>
            <a:off x="1691382" y="1175012"/>
            <a:ext cx="8809235" cy="5078313"/>
          </a:xfrm>
          <a:prstGeom prst="rect">
            <a:avLst/>
          </a:prstGeom>
          <a:noFill/>
        </p:spPr>
        <p:txBody>
          <a:bodyPr wrap="square" rtlCol="0">
            <a:spAutoFit/>
          </a:bodyPr>
          <a:lstStyle/>
          <a:p>
            <a:r>
              <a:rPr lang="fr-FR" b="1" dirty="0"/>
              <a:t>Accord du 19/06/2019 </a:t>
            </a:r>
            <a:r>
              <a:rPr lang="fr-FR" dirty="0"/>
              <a:t>visant « </a:t>
            </a:r>
            <a:r>
              <a:rPr lang="fr-FR" i="1" dirty="0"/>
              <a:t>à favoriser la diversité du personnel dans l’entreprise et l’égalité des chances afin de faire évoluer les représentations pour une meilleure intégration professionnelle. Quelque soit la nature du handicap, toutes les personnes concernées bénéficient d’une politique </a:t>
            </a:r>
            <a:r>
              <a:rPr lang="fr-FR" b="1" i="1" u="sng" dirty="0"/>
              <a:t>volontariste</a:t>
            </a:r>
            <a:r>
              <a:rPr lang="fr-FR" i="1" dirty="0"/>
              <a:t> d’insertion et de maintien dans l’emploi au sein de SCDPRS»</a:t>
            </a:r>
            <a:r>
              <a:rPr lang="fr-FR" dirty="0"/>
              <a:t>.</a:t>
            </a:r>
          </a:p>
          <a:p>
            <a:r>
              <a:rPr lang="fr-FR" dirty="0"/>
              <a:t/>
            </a:r>
            <a:br>
              <a:rPr lang="fr-FR" dirty="0"/>
            </a:br>
            <a:r>
              <a:rPr lang="fr-FR" dirty="0"/>
              <a:t>Quelques exemples de mesure de cet accord : </a:t>
            </a:r>
          </a:p>
          <a:p>
            <a:endParaRPr lang="fr-FR" dirty="0"/>
          </a:p>
          <a:p>
            <a:pPr marL="285750" indent="-285750">
              <a:buFontTx/>
              <a:buChar char="-"/>
            </a:pPr>
            <a:r>
              <a:rPr lang="fr-FR" dirty="0"/>
              <a:t>Favoriser l’embauche : assurer un suivi individualisé et tutorat sur la base du volontariat,</a:t>
            </a:r>
            <a:br>
              <a:rPr lang="fr-FR" dirty="0"/>
            </a:br>
            <a:endParaRPr lang="fr-FR" dirty="0"/>
          </a:p>
          <a:p>
            <a:pPr marL="285750" indent="-285750">
              <a:buFontTx/>
              <a:buChar char="-"/>
            </a:pPr>
            <a:r>
              <a:rPr lang="fr-FR" dirty="0"/>
              <a:t>Plan de maintien en emploi : </a:t>
            </a:r>
          </a:p>
          <a:p>
            <a:pPr marL="742950" lvl="1" indent="-285750">
              <a:buFontTx/>
              <a:buChar char="-"/>
            </a:pPr>
            <a:r>
              <a:rPr lang="fr-FR" dirty="0"/>
              <a:t>Aide financière pour l’achat d’appareillage</a:t>
            </a:r>
          </a:p>
          <a:p>
            <a:pPr marL="742950" lvl="1" indent="-285750">
              <a:buFontTx/>
              <a:buChar char="-"/>
            </a:pPr>
            <a:r>
              <a:rPr lang="fr-FR" dirty="0"/>
              <a:t>Action ergonomique afin d’adapter le poste de travail</a:t>
            </a:r>
          </a:p>
          <a:p>
            <a:pPr marL="742950" lvl="1" indent="-285750">
              <a:buFontTx/>
              <a:buChar char="-"/>
            </a:pPr>
            <a:r>
              <a:rPr lang="fr-FR" dirty="0"/>
              <a:t>Aménagements : télétravail thérapeutique (sur demande de la médecine du travail), adaptation horaire (soumis à validation de la hiérarchie selon l’organisation de travail, et sur avis médecin du travail)</a:t>
            </a:r>
          </a:p>
          <a:p>
            <a:pPr marL="742950" lvl="1" indent="-285750">
              <a:buFontTx/>
              <a:buChar char="-"/>
            </a:pPr>
            <a:endParaRPr lang="fr-FR" dirty="0"/>
          </a:p>
          <a:p>
            <a:pPr marL="285750" indent="-285750">
              <a:buFontTx/>
              <a:buChar char="-"/>
            </a:pPr>
            <a:r>
              <a:rPr lang="fr-FR" dirty="0"/>
              <a:t>Mener des actions de sensibilisation sur la thématique du handicap</a:t>
            </a:r>
          </a:p>
        </p:txBody>
      </p:sp>
    </p:spTree>
    <p:extLst>
      <p:ext uri="{BB962C8B-B14F-4D97-AF65-F5344CB8AC3E}">
        <p14:creationId xmlns:p14="http://schemas.microsoft.com/office/powerpoint/2010/main" val="1103382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15</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54771"/>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QUI PEUT M’ACCOMPAGNER?</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91E9DBC8-71CD-4661-B098-4EBED4436021}"/>
              </a:ext>
            </a:extLst>
          </p:cNvPr>
          <p:cNvSpPr txBox="1"/>
          <p:nvPr/>
        </p:nvSpPr>
        <p:spPr>
          <a:xfrm>
            <a:off x="1478888" y="755223"/>
            <a:ext cx="10368043" cy="6001643"/>
          </a:xfrm>
          <a:prstGeom prst="rect">
            <a:avLst/>
          </a:prstGeom>
          <a:noFill/>
        </p:spPr>
        <p:txBody>
          <a:bodyPr wrap="square" rtlCol="0">
            <a:spAutoFit/>
          </a:bodyPr>
          <a:lstStyle/>
          <a:p>
            <a:r>
              <a:rPr lang="fr-FR" sz="2400" dirty="0"/>
              <a:t>Il est possible d’échanger sur votre situation avec :</a:t>
            </a:r>
          </a:p>
          <a:p>
            <a:endParaRPr lang="fr-FR" sz="2400" dirty="0"/>
          </a:p>
          <a:p>
            <a:r>
              <a:rPr lang="fr-FR" sz="2400" dirty="0"/>
              <a:t>   - </a:t>
            </a:r>
            <a:r>
              <a:rPr lang="fr-FR" sz="2400" b="1" dirty="0"/>
              <a:t>des professionnels de santé soumis au secret médical</a:t>
            </a:r>
            <a:r>
              <a:rPr lang="fr-FR" sz="2400" dirty="0"/>
              <a:t>:</a:t>
            </a:r>
          </a:p>
          <a:p>
            <a:r>
              <a:rPr lang="fr-FR" sz="2400" dirty="0"/>
              <a:t>                =&gt; le service de santé au travail  (médecin du travail, infirmière)</a:t>
            </a:r>
          </a:p>
          <a:p>
            <a:r>
              <a:rPr lang="fr-FR" sz="2400" dirty="0"/>
              <a:t>                =&gt; votre médecin traitant</a:t>
            </a:r>
          </a:p>
          <a:p>
            <a:endParaRPr lang="fr-FR" sz="2400" dirty="0"/>
          </a:p>
          <a:p>
            <a:r>
              <a:rPr lang="fr-FR" sz="2400" dirty="0"/>
              <a:t>   -  </a:t>
            </a:r>
            <a:r>
              <a:rPr lang="fr-FR" sz="2400" b="1" dirty="0"/>
              <a:t>l’assistant(e) social(e) du travail,</a:t>
            </a:r>
            <a:r>
              <a:rPr lang="fr-FR" sz="2400" dirty="0"/>
              <a:t> soumis(e) au secret professionnel, qui peut vous écouter, vous conseiller, vous accompagner dans vos démarches et faire le suivi des dossiers et le lien avec les partenaires internes et externes. </a:t>
            </a:r>
          </a:p>
          <a:p>
            <a:endParaRPr lang="fr-FR" sz="2400" dirty="0"/>
          </a:p>
          <a:p>
            <a:r>
              <a:rPr lang="fr-FR" sz="2400" dirty="0"/>
              <a:t>   - </a:t>
            </a:r>
            <a:r>
              <a:rPr lang="fr-FR" sz="2400" b="1" dirty="0"/>
              <a:t>votre employeur (direction, service RH, manager) </a:t>
            </a:r>
            <a:r>
              <a:rPr lang="fr-FR" sz="2400" dirty="0"/>
              <a:t>afin qu’il puisse prendre en considération votre situation de santé et vous aider, vous accompagner à favoriser votre quotidien professionnel, et maintenir votre emploi.</a:t>
            </a:r>
          </a:p>
          <a:p>
            <a:pPr marL="342900" indent="-342900">
              <a:buFontTx/>
              <a:buChar char="-"/>
            </a:pPr>
            <a:endParaRPr lang="fr-FR" sz="2400" dirty="0"/>
          </a:p>
          <a:p>
            <a:pPr marL="342900" indent="-342900">
              <a:buFontTx/>
              <a:buChar char="-"/>
            </a:pPr>
            <a:endParaRPr lang="fr-FR" sz="2400" dirty="0"/>
          </a:p>
          <a:p>
            <a:endParaRPr lang="fr-FR" sz="2400" dirty="0"/>
          </a:p>
        </p:txBody>
      </p:sp>
    </p:spTree>
    <p:extLst>
      <p:ext uri="{BB962C8B-B14F-4D97-AF65-F5344CB8AC3E}">
        <p14:creationId xmlns:p14="http://schemas.microsoft.com/office/powerpoint/2010/main" val="366993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16</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54771"/>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NUMEROS UTILES</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AEBBC19D-B69E-46B6-9B52-6BF825C820A6}"/>
              </a:ext>
            </a:extLst>
          </p:cNvPr>
          <p:cNvSpPr txBox="1"/>
          <p:nvPr/>
        </p:nvSpPr>
        <p:spPr>
          <a:xfrm>
            <a:off x="1980090" y="1275889"/>
            <a:ext cx="8231820" cy="5078313"/>
          </a:xfrm>
          <a:prstGeom prst="rect">
            <a:avLst/>
          </a:prstGeom>
          <a:noFill/>
        </p:spPr>
        <p:txBody>
          <a:bodyPr wrap="square" rtlCol="0">
            <a:spAutoFit/>
          </a:bodyPr>
          <a:lstStyle/>
          <a:p>
            <a:r>
              <a:rPr lang="fr-FR" dirty="0"/>
              <a:t>- </a:t>
            </a:r>
            <a:r>
              <a:rPr lang="fr-FR" b="1" dirty="0"/>
              <a:t>SERVICE DE SANTE AU TRAVAIL </a:t>
            </a:r>
          </a:p>
          <a:p>
            <a:r>
              <a:rPr lang="fr-FR" dirty="0"/>
              <a:t>Médecin du travail : Dr </a:t>
            </a:r>
            <a:r>
              <a:rPr lang="fr-FR" dirty="0" smtClean="0"/>
              <a:t>…</a:t>
            </a:r>
            <a:endParaRPr lang="fr-FR" dirty="0"/>
          </a:p>
          <a:p>
            <a:r>
              <a:rPr lang="fr-FR" dirty="0"/>
              <a:t>Tél :  </a:t>
            </a:r>
            <a:r>
              <a:rPr lang="fr-FR" dirty="0" smtClean="0"/>
              <a:t>…</a:t>
            </a:r>
            <a:endParaRPr lang="fr-FR" dirty="0"/>
          </a:p>
          <a:p>
            <a:endParaRPr lang="fr-FR" dirty="0"/>
          </a:p>
          <a:p>
            <a:endParaRPr lang="fr-FR" dirty="0"/>
          </a:p>
          <a:p>
            <a:r>
              <a:rPr lang="fr-FR" dirty="0"/>
              <a:t>- </a:t>
            </a:r>
            <a:r>
              <a:rPr lang="fr-FR" b="1" dirty="0"/>
              <a:t>SERVICE SOCIAL ENTREPRISE</a:t>
            </a:r>
            <a:r>
              <a:rPr lang="fr-FR" dirty="0"/>
              <a:t/>
            </a:r>
            <a:br>
              <a:rPr lang="fr-FR" dirty="0"/>
            </a:br>
            <a:r>
              <a:rPr lang="fr-FR" dirty="0"/>
              <a:t>Assistante Sociale du travail : Mme </a:t>
            </a:r>
            <a:r>
              <a:rPr lang="fr-FR" dirty="0" smtClean="0"/>
              <a:t>…</a:t>
            </a:r>
            <a:endParaRPr lang="fr-FR" dirty="0"/>
          </a:p>
          <a:p>
            <a:r>
              <a:rPr lang="fr-FR" dirty="0"/>
              <a:t>Tél : </a:t>
            </a:r>
            <a:r>
              <a:rPr lang="fr-FR" dirty="0" smtClean="0"/>
              <a:t>… </a:t>
            </a:r>
            <a:r>
              <a:rPr lang="fr-FR" dirty="0"/>
              <a:t>// 02.76.01.51.51</a:t>
            </a:r>
            <a:br>
              <a:rPr lang="fr-FR" dirty="0"/>
            </a:br>
            <a:r>
              <a:rPr lang="fr-FR" dirty="0"/>
              <a:t>@: </a:t>
            </a:r>
            <a:r>
              <a:rPr lang="fr-FR" dirty="0" smtClean="0"/>
              <a:t>…@</a:t>
            </a:r>
            <a:r>
              <a:rPr lang="fr-FR" dirty="0"/>
              <a:t>acist.asso.fr          </a:t>
            </a:r>
          </a:p>
          <a:p>
            <a:endParaRPr lang="fr-FR" dirty="0"/>
          </a:p>
          <a:p>
            <a:endParaRPr lang="fr-FR" dirty="0"/>
          </a:p>
          <a:p>
            <a:pPr marL="285750" indent="-285750">
              <a:buFontTx/>
              <a:buChar char="-"/>
            </a:pPr>
            <a:r>
              <a:rPr lang="fr-FR" b="1" dirty="0"/>
              <a:t>CAP EMPLOI</a:t>
            </a:r>
          </a:p>
          <a:p>
            <a:r>
              <a:rPr lang="fr-FR" dirty="0"/>
              <a:t/>
            </a:r>
            <a:br>
              <a:rPr lang="fr-FR" dirty="0"/>
            </a:br>
            <a:r>
              <a:rPr lang="fr-FR" dirty="0"/>
              <a:t>Maintien dans l’emploi / Insertion</a:t>
            </a:r>
          </a:p>
          <a:p>
            <a:r>
              <a:rPr lang="fr-FR" dirty="0"/>
              <a:t>Tél : 02 35 03 74 68</a:t>
            </a:r>
          </a:p>
          <a:p>
            <a:endParaRPr lang="fr-FR" dirty="0"/>
          </a:p>
          <a:p>
            <a:pPr marL="285750" indent="-285750">
              <a:buFontTx/>
              <a:buChar char="-"/>
            </a:pPr>
            <a:r>
              <a:rPr lang="fr-FR" b="1" dirty="0"/>
              <a:t>La Maison </a:t>
            </a:r>
            <a:r>
              <a:rPr lang="fr-FR" b="1" dirty="0" err="1"/>
              <a:t>Départemantale</a:t>
            </a:r>
            <a:r>
              <a:rPr lang="fr-FR" b="1" dirty="0"/>
              <a:t> des Personnes Handicapées – MDPH</a:t>
            </a:r>
          </a:p>
          <a:p>
            <a:r>
              <a:rPr lang="fr-FR" b="1" dirty="0"/>
              <a:t>	</a:t>
            </a:r>
            <a:r>
              <a:rPr lang="fr-FR" dirty="0"/>
              <a:t>(selon le secteur d’habitation – et non du lieu de travail</a:t>
            </a:r>
            <a:r>
              <a:rPr lang="fr-FR" b="1" dirty="0"/>
              <a:t>)</a:t>
            </a:r>
          </a:p>
        </p:txBody>
      </p:sp>
      <p:pic>
        <p:nvPicPr>
          <p:cNvPr id="8" name="Image 7">
            <a:extLst>
              <a:ext uri="{FF2B5EF4-FFF2-40B4-BE49-F238E27FC236}">
                <a16:creationId xmlns:a16="http://schemas.microsoft.com/office/drawing/2014/main" id="{0BE5B6FF-01BA-4172-B547-E08BD67C4394}"/>
              </a:ext>
            </a:extLst>
          </p:cNvPr>
          <p:cNvPicPr>
            <a:picLocks noChangeAspect="1"/>
          </p:cNvPicPr>
          <p:nvPr/>
        </p:nvPicPr>
        <p:blipFill>
          <a:blip r:embed="rId4"/>
          <a:stretch>
            <a:fillRect/>
          </a:stretch>
        </p:blipFill>
        <p:spPr>
          <a:xfrm>
            <a:off x="5097427" y="740015"/>
            <a:ext cx="1418642" cy="973375"/>
          </a:xfrm>
          <a:prstGeom prst="rect">
            <a:avLst/>
          </a:prstGeom>
        </p:spPr>
      </p:pic>
      <p:pic>
        <p:nvPicPr>
          <p:cNvPr id="16" name="Image 15" descr="Une image contenant texte, clipart&#10;&#10;Description générée automatiquement">
            <a:extLst>
              <a:ext uri="{FF2B5EF4-FFF2-40B4-BE49-F238E27FC236}">
                <a16:creationId xmlns:a16="http://schemas.microsoft.com/office/drawing/2014/main" id="{5E5AF83E-E748-408D-8011-057B502EF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4146" y="2278293"/>
            <a:ext cx="1052771" cy="744200"/>
          </a:xfrm>
          <a:prstGeom prst="rect">
            <a:avLst/>
          </a:prstGeom>
        </p:spPr>
      </p:pic>
      <p:pic>
        <p:nvPicPr>
          <p:cNvPr id="9" name="Image 8">
            <a:extLst>
              <a:ext uri="{FF2B5EF4-FFF2-40B4-BE49-F238E27FC236}">
                <a16:creationId xmlns:a16="http://schemas.microsoft.com/office/drawing/2014/main" id="{32A1C36A-E6B1-4FF0-918C-67F53ED75CC6}"/>
              </a:ext>
            </a:extLst>
          </p:cNvPr>
          <p:cNvPicPr>
            <a:picLocks noChangeAspect="1"/>
          </p:cNvPicPr>
          <p:nvPr/>
        </p:nvPicPr>
        <p:blipFill>
          <a:blip r:embed="rId5"/>
          <a:stretch>
            <a:fillRect/>
          </a:stretch>
        </p:blipFill>
        <p:spPr>
          <a:xfrm>
            <a:off x="3647509" y="4206557"/>
            <a:ext cx="1256637" cy="654415"/>
          </a:xfrm>
          <a:prstGeom prst="rect">
            <a:avLst/>
          </a:prstGeom>
        </p:spPr>
      </p:pic>
    </p:spTree>
    <p:extLst>
      <p:ext uri="{BB962C8B-B14F-4D97-AF65-F5344CB8AC3E}">
        <p14:creationId xmlns:p14="http://schemas.microsoft.com/office/powerpoint/2010/main" val="3002249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17</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54771"/>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TEMOIGNAGES - </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CEBB758E-6780-4D1B-8143-66A36F553957}"/>
              </a:ext>
            </a:extLst>
          </p:cNvPr>
          <p:cNvSpPr txBox="1"/>
          <p:nvPr/>
        </p:nvSpPr>
        <p:spPr>
          <a:xfrm>
            <a:off x="2623126" y="1885938"/>
            <a:ext cx="8728364" cy="1477328"/>
          </a:xfrm>
          <a:prstGeom prst="rect">
            <a:avLst/>
          </a:prstGeom>
          <a:noFill/>
        </p:spPr>
        <p:txBody>
          <a:bodyPr wrap="square" rtlCol="0">
            <a:spAutoFit/>
          </a:bodyPr>
          <a:lstStyle/>
          <a:p>
            <a:endParaRPr lang="fr-FR" dirty="0">
              <a:hlinkClick r:id="rId4"/>
            </a:endParaRPr>
          </a:p>
          <a:p>
            <a:r>
              <a:rPr lang="fr-FR" dirty="0">
                <a:hlinkClick r:id="rId4"/>
              </a:rPr>
              <a:t>http://www.xn--travailleurhandicap-tzb.fr/#Martine_Balaud</a:t>
            </a:r>
            <a:r>
              <a:rPr lang="fr-FR" dirty="0"/>
              <a:t> </a:t>
            </a:r>
          </a:p>
          <a:p>
            <a:endParaRPr lang="fr-FR" dirty="0"/>
          </a:p>
          <a:p>
            <a:endParaRPr lang="fr-FR" dirty="0"/>
          </a:p>
          <a:p>
            <a:endParaRPr lang="fr-FR" dirty="0"/>
          </a:p>
        </p:txBody>
      </p:sp>
      <p:sp>
        <p:nvSpPr>
          <p:cNvPr id="4" name="Rectangle 3">
            <a:extLst>
              <a:ext uri="{FF2B5EF4-FFF2-40B4-BE49-F238E27FC236}">
                <a16:creationId xmlns:a16="http://schemas.microsoft.com/office/drawing/2014/main" id="{92226A01-7783-4ED0-BE50-CDBA1D11675F}"/>
              </a:ext>
            </a:extLst>
          </p:cNvPr>
          <p:cNvSpPr/>
          <p:nvPr/>
        </p:nvSpPr>
        <p:spPr>
          <a:xfrm>
            <a:off x="2623126" y="4094079"/>
            <a:ext cx="5628144" cy="369332"/>
          </a:xfrm>
          <a:prstGeom prst="rect">
            <a:avLst/>
          </a:prstGeom>
        </p:spPr>
        <p:txBody>
          <a:bodyPr wrap="none">
            <a:spAutoFit/>
          </a:bodyPr>
          <a:lstStyle/>
          <a:p>
            <a:r>
              <a:rPr lang="fr-FR" dirty="0">
                <a:hlinkClick r:id="rId5"/>
              </a:rPr>
              <a:t>http://www.xn--travailleurhandicap-tzb.fr/#Aimery_Valois</a:t>
            </a:r>
            <a:endParaRPr lang="fr-FR" dirty="0"/>
          </a:p>
        </p:txBody>
      </p:sp>
      <p:sp>
        <p:nvSpPr>
          <p:cNvPr id="5" name="ZoneTexte 4">
            <a:extLst>
              <a:ext uri="{FF2B5EF4-FFF2-40B4-BE49-F238E27FC236}">
                <a16:creationId xmlns:a16="http://schemas.microsoft.com/office/drawing/2014/main" id="{B368C8DB-22FF-4796-A17A-94E92DE552B2}"/>
              </a:ext>
            </a:extLst>
          </p:cNvPr>
          <p:cNvSpPr txBox="1"/>
          <p:nvPr/>
        </p:nvSpPr>
        <p:spPr>
          <a:xfrm>
            <a:off x="2198255" y="1668323"/>
            <a:ext cx="9291782" cy="369332"/>
          </a:xfrm>
          <a:prstGeom prst="rect">
            <a:avLst/>
          </a:prstGeom>
          <a:noFill/>
        </p:spPr>
        <p:txBody>
          <a:bodyPr wrap="square" rtlCol="0">
            <a:spAutoFit/>
          </a:bodyPr>
          <a:lstStyle/>
          <a:p>
            <a:r>
              <a:rPr lang="fr-FR" dirty="0"/>
              <a:t>TEMOIGNAGE DE MARTINE – Salariée d’un centre de distribution</a:t>
            </a:r>
          </a:p>
        </p:txBody>
      </p:sp>
      <p:sp>
        <p:nvSpPr>
          <p:cNvPr id="15" name="ZoneTexte 14">
            <a:extLst>
              <a:ext uri="{FF2B5EF4-FFF2-40B4-BE49-F238E27FC236}">
                <a16:creationId xmlns:a16="http://schemas.microsoft.com/office/drawing/2014/main" id="{C7B56BF5-08CE-465B-BD45-952570E020DF}"/>
              </a:ext>
            </a:extLst>
          </p:cNvPr>
          <p:cNvSpPr txBox="1"/>
          <p:nvPr/>
        </p:nvSpPr>
        <p:spPr>
          <a:xfrm>
            <a:off x="2096655" y="3623543"/>
            <a:ext cx="9291782" cy="369332"/>
          </a:xfrm>
          <a:prstGeom prst="rect">
            <a:avLst/>
          </a:prstGeom>
          <a:noFill/>
        </p:spPr>
        <p:txBody>
          <a:bodyPr wrap="square" rtlCol="0">
            <a:spAutoFit/>
          </a:bodyPr>
          <a:lstStyle/>
          <a:p>
            <a:r>
              <a:rPr lang="fr-FR" dirty="0"/>
              <a:t>TEMOIGNAGE DE AIMERY – Directeur du centre de distribution</a:t>
            </a:r>
          </a:p>
        </p:txBody>
      </p:sp>
    </p:spTree>
    <p:extLst>
      <p:ext uri="{BB962C8B-B14F-4D97-AF65-F5344CB8AC3E}">
        <p14:creationId xmlns:p14="http://schemas.microsoft.com/office/powerpoint/2010/main" val="2678820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18</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0686A9FF-6B76-4FCD-ABD0-915CD0861C5E}"/>
              </a:ext>
            </a:extLst>
          </p:cNvPr>
          <p:cNvPicPr>
            <a:picLocks noChangeAspect="1"/>
          </p:cNvPicPr>
          <p:nvPr/>
        </p:nvPicPr>
        <p:blipFill>
          <a:blip r:embed="rId4"/>
          <a:stretch>
            <a:fillRect/>
          </a:stretch>
        </p:blipFill>
        <p:spPr>
          <a:xfrm>
            <a:off x="1668528" y="152330"/>
            <a:ext cx="8610593" cy="6067887"/>
          </a:xfrm>
          <a:prstGeom prst="rect">
            <a:avLst/>
          </a:prstGeom>
        </p:spPr>
      </p:pic>
      <p:sp>
        <p:nvSpPr>
          <p:cNvPr id="2" name="ZoneTexte 1"/>
          <p:cNvSpPr txBox="1"/>
          <p:nvPr/>
        </p:nvSpPr>
        <p:spPr>
          <a:xfrm rot="1083455">
            <a:off x="8071668" y="5092554"/>
            <a:ext cx="3674467" cy="369332"/>
          </a:xfrm>
          <a:prstGeom prst="rect">
            <a:avLst/>
          </a:prstGeom>
          <a:solidFill>
            <a:schemeClr val="bg1"/>
          </a:solidFill>
        </p:spPr>
        <p:txBody>
          <a:bodyPr wrap="none" rtlCol="0">
            <a:spAutoFit/>
          </a:bodyPr>
          <a:lstStyle/>
          <a:p>
            <a:r>
              <a:rPr lang="fr-FR" b="1" dirty="0" smtClean="0">
                <a:solidFill>
                  <a:srgbClr val="FF0000"/>
                </a:solidFill>
              </a:rPr>
              <a:t>Coller votre exemplaire personnalisé</a:t>
            </a:r>
            <a:endParaRPr lang="fr-FR" b="1" dirty="0">
              <a:solidFill>
                <a:srgbClr val="FF0000"/>
              </a:solidFill>
            </a:endParaRPr>
          </a:p>
        </p:txBody>
      </p:sp>
    </p:spTree>
    <p:extLst>
      <p:ext uri="{BB962C8B-B14F-4D97-AF65-F5344CB8AC3E}">
        <p14:creationId xmlns:p14="http://schemas.microsoft.com/office/powerpoint/2010/main" val="1375080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19</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54771"/>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FIN </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8C89952D-DE1B-4D3C-BF75-DA50305FA4AA}"/>
              </a:ext>
            </a:extLst>
          </p:cNvPr>
          <p:cNvSpPr txBox="1"/>
          <p:nvPr/>
        </p:nvSpPr>
        <p:spPr>
          <a:xfrm>
            <a:off x="2243091" y="2459115"/>
            <a:ext cx="7705818" cy="1754326"/>
          </a:xfrm>
          <a:prstGeom prst="rect">
            <a:avLst/>
          </a:prstGeom>
          <a:noFill/>
        </p:spPr>
        <p:txBody>
          <a:bodyPr wrap="square" rtlCol="0">
            <a:spAutoFit/>
          </a:bodyPr>
          <a:lstStyle/>
          <a:p>
            <a:pPr algn="ctr"/>
            <a:r>
              <a:rPr lang="fr-FR" sz="3600" b="1" dirty="0">
                <a:solidFill>
                  <a:srgbClr val="C00000"/>
                </a:solidFill>
              </a:rPr>
              <a:t>MERCI POUR VOTRE ATTENTION</a:t>
            </a:r>
          </a:p>
          <a:p>
            <a:endParaRPr lang="fr-FR" sz="3600" dirty="0"/>
          </a:p>
          <a:p>
            <a:pPr algn="ctr"/>
            <a:r>
              <a:rPr lang="fr-FR" sz="3600" b="1" dirty="0">
                <a:solidFill>
                  <a:srgbClr val="C00000"/>
                </a:solidFill>
              </a:rPr>
              <a:t>BELLE JOURNEE A VOUS !</a:t>
            </a:r>
          </a:p>
        </p:txBody>
      </p:sp>
    </p:spTree>
    <p:extLst>
      <p:ext uri="{BB962C8B-B14F-4D97-AF65-F5344CB8AC3E}">
        <p14:creationId xmlns:p14="http://schemas.microsoft.com/office/powerpoint/2010/main" val="2185632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2</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54771"/>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QUE SAVONS-NOUS SUR LE HANDICAP?</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35B428A0-7A8C-499E-A0F9-3BF6E5C33074}"/>
              </a:ext>
            </a:extLst>
          </p:cNvPr>
          <p:cNvSpPr txBox="1"/>
          <p:nvPr/>
        </p:nvSpPr>
        <p:spPr>
          <a:xfrm>
            <a:off x="2539014" y="2248226"/>
            <a:ext cx="9889725" cy="923330"/>
          </a:xfrm>
          <a:prstGeom prst="rect">
            <a:avLst/>
          </a:prstGeom>
          <a:noFill/>
        </p:spPr>
        <p:txBody>
          <a:bodyPr wrap="square" rtlCol="0">
            <a:spAutoFit/>
          </a:bodyPr>
          <a:lstStyle/>
          <a:p>
            <a:endParaRPr lang="fr-FR" dirty="0">
              <a:hlinkClick r:id="rId4">
                <a:extLst>
                  <a:ext uri="{A12FA001-AC4F-418D-AE19-62706E023703}">
                    <ahyp:hlinkClr xmlns="" xmlns:ahyp="http://schemas.microsoft.com/office/drawing/2018/hyperlinkcolor" val="tx"/>
                  </a:ext>
                </a:extLst>
              </a:hlinkClick>
            </a:endParaRPr>
          </a:p>
          <a:p>
            <a:r>
              <a:rPr lang="fr-FR" dirty="0">
                <a:hlinkClick r:id="rId4">
                  <a:extLst>
                    <a:ext uri="{A12FA001-AC4F-418D-AE19-62706E023703}">
                      <ahyp:hlinkClr xmlns="" xmlns:ahyp="http://schemas.microsoft.com/office/drawing/2018/hyperlinkcolor" val="tx"/>
                    </a:ext>
                  </a:extLst>
                </a:hlinkClick>
              </a:rPr>
              <a:t>https://www.handipoursuite.fr/app/#/lebonprofil</a:t>
            </a:r>
            <a:endParaRPr lang="fr-FR" dirty="0"/>
          </a:p>
          <a:p>
            <a:endParaRPr lang="fr-FR" dirty="0"/>
          </a:p>
        </p:txBody>
      </p:sp>
      <p:sp>
        <p:nvSpPr>
          <p:cNvPr id="23" name="ZoneTexte 22">
            <a:extLst>
              <a:ext uri="{FF2B5EF4-FFF2-40B4-BE49-F238E27FC236}">
                <a16:creationId xmlns:a16="http://schemas.microsoft.com/office/drawing/2014/main" id="{F911FA20-E247-4E7C-AF24-EB171C9540F3}"/>
              </a:ext>
            </a:extLst>
          </p:cNvPr>
          <p:cNvSpPr txBox="1"/>
          <p:nvPr/>
        </p:nvSpPr>
        <p:spPr>
          <a:xfrm>
            <a:off x="2116583" y="3466723"/>
            <a:ext cx="9889725" cy="1200329"/>
          </a:xfrm>
          <a:prstGeom prst="rect">
            <a:avLst/>
          </a:prstGeom>
          <a:noFill/>
        </p:spPr>
        <p:txBody>
          <a:bodyPr wrap="square" rtlCol="0">
            <a:spAutoFit/>
          </a:bodyPr>
          <a:lstStyle/>
          <a:p>
            <a:pPr marL="285750" indent="-285750">
              <a:buFont typeface="Arial" panose="020B0604020202020204" pitchFamily="34" charset="0"/>
              <a:buChar char="•"/>
            </a:pPr>
            <a:endParaRPr lang="fr-FR" dirty="0">
              <a:hlinkClick r:id="rId4"/>
            </a:endParaRPr>
          </a:p>
          <a:p>
            <a:pPr marL="285750" indent="-285750">
              <a:buFont typeface="Arial" panose="020B0604020202020204" pitchFamily="34" charset="0"/>
              <a:buChar char="•"/>
            </a:pPr>
            <a:endParaRPr lang="fr-FR" dirty="0">
              <a:hlinkClick r:id="rId4"/>
            </a:endParaRPr>
          </a:p>
          <a:p>
            <a:pPr marL="285750" indent="-285750">
              <a:buFont typeface="Arial" panose="020B0604020202020204" pitchFamily="34" charset="0"/>
              <a:buChar char="•"/>
            </a:pPr>
            <a:r>
              <a:rPr lang="fr-FR" dirty="0"/>
              <a:t>Qu’est ce que le handicap?</a:t>
            </a:r>
            <a:br>
              <a:rPr lang="fr-FR" dirty="0"/>
            </a:br>
            <a:r>
              <a:rPr lang="fr-FR" dirty="0"/>
              <a:t>  (question posée aux participants) </a:t>
            </a:r>
          </a:p>
        </p:txBody>
      </p:sp>
      <p:sp>
        <p:nvSpPr>
          <p:cNvPr id="24" name="ZoneTexte 23">
            <a:extLst>
              <a:ext uri="{FF2B5EF4-FFF2-40B4-BE49-F238E27FC236}">
                <a16:creationId xmlns:a16="http://schemas.microsoft.com/office/drawing/2014/main" id="{E7FA769F-B1B9-4141-ABB6-FFACC3523B65}"/>
              </a:ext>
            </a:extLst>
          </p:cNvPr>
          <p:cNvSpPr txBox="1"/>
          <p:nvPr/>
        </p:nvSpPr>
        <p:spPr>
          <a:xfrm>
            <a:off x="2116583" y="1552692"/>
            <a:ext cx="9889725" cy="923330"/>
          </a:xfrm>
          <a:prstGeom prst="rect">
            <a:avLst/>
          </a:prstGeom>
          <a:noFill/>
        </p:spPr>
        <p:txBody>
          <a:bodyPr wrap="square" rtlCol="0">
            <a:spAutoFit/>
          </a:bodyPr>
          <a:lstStyle/>
          <a:p>
            <a:pPr marL="285750" indent="-285750">
              <a:buFont typeface="Arial" panose="020B0604020202020204" pitchFamily="34" charset="0"/>
              <a:buChar char="•"/>
            </a:pPr>
            <a:endParaRPr lang="fr-FR" dirty="0">
              <a:hlinkClick r:id="rId4"/>
            </a:endParaRPr>
          </a:p>
          <a:p>
            <a:pPr marL="285750" indent="-285750">
              <a:buFont typeface="Arial" panose="020B0604020202020204" pitchFamily="34" charset="0"/>
              <a:buChar char="•"/>
            </a:pPr>
            <a:endParaRPr lang="fr-FR" dirty="0">
              <a:hlinkClick r:id="rId4"/>
            </a:endParaRPr>
          </a:p>
          <a:p>
            <a:pPr marL="285750" indent="-285750">
              <a:buFont typeface="Arial" panose="020B0604020202020204" pitchFamily="34" charset="0"/>
              <a:buChar char="•"/>
            </a:pPr>
            <a:r>
              <a:rPr lang="fr-FR" dirty="0"/>
              <a:t>Jeu </a:t>
            </a:r>
            <a:r>
              <a:rPr lang="fr-FR" dirty="0" err="1"/>
              <a:t>Handipoursuit</a:t>
            </a:r>
            <a:r>
              <a:rPr lang="fr-FR" dirty="0"/>
              <a:t> : situons nos connaissances du Handicap à travers le jeu </a:t>
            </a:r>
          </a:p>
        </p:txBody>
      </p:sp>
    </p:spTree>
    <p:extLst>
      <p:ext uri="{BB962C8B-B14F-4D97-AF65-F5344CB8AC3E}">
        <p14:creationId xmlns:p14="http://schemas.microsoft.com/office/powerpoint/2010/main" val="423015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3</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87840"/>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LE HANDICAP, C’EST QUOI?</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25A95F4C-E331-4A8E-B5ED-AF2B1B1337A6}"/>
              </a:ext>
            </a:extLst>
          </p:cNvPr>
          <p:cNvSpPr txBox="1"/>
          <p:nvPr/>
        </p:nvSpPr>
        <p:spPr>
          <a:xfrm>
            <a:off x="1681578" y="1250588"/>
            <a:ext cx="9889725" cy="2308324"/>
          </a:xfrm>
          <a:prstGeom prst="rect">
            <a:avLst/>
          </a:prstGeom>
          <a:noFill/>
        </p:spPr>
        <p:txBody>
          <a:bodyPr wrap="square" rtlCol="0">
            <a:spAutoFit/>
          </a:bodyPr>
          <a:lstStyle/>
          <a:p>
            <a:r>
              <a:rPr lang="fr-FR" b="1" u="sng" dirty="0"/>
              <a:t>Définition du Handicap</a:t>
            </a:r>
            <a:endParaRPr lang="fr-FR" dirty="0"/>
          </a:p>
          <a:p>
            <a:r>
              <a:rPr lang="fr-FR" dirty="0"/>
              <a:t>La loi du 11 février 2005, portant sur l’égalité des droits et des chances, la participation et la citoyenneté des personnes handicapées (article 114) donne la définition du handicap suivante :</a:t>
            </a:r>
          </a:p>
          <a:p>
            <a:r>
              <a:rPr lang="fr-FR" i="1" dirty="0"/>
              <a:t>Constitue un handicap, au sens de la présente loi, toute limitation d’activité ou restriction de participation à la vie en société subie dans son environnement par une personne en raison d’une altération substantielle, durable ou définitive d’une ou plusieurs fonctions physiques, sensorielles, mentales, cognitives ou psychiques, d’un polyhandicap ou d’un trouble de santé invalidant</a:t>
            </a:r>
            <a:endParaRPr lang="fr-FR" dirty="0"/>
          </a:p>
          <a:p>
            <a:endParaRPr lang="fr-FR" dirty="0">
              <a:hlinkClick r:id="rId4"/>
            </a:endParaRPr>
          </a:p>
        </p:txBody>
      </p:sp>
      <p:sp>
        <p:nvSpPr>
          <p:cNvPr id="15" name="ZoneTexte 14">
            <a:extLst>
              <a:ext uri="{FF2B5EF4-FFF2-40B4-BE49-F238E27FC236}">
                <a16:creationId xmlns:a16="http://schemas.microsoft.com/office/drawing/2014/main" id="{7FFC1780-28A6-4BDA-BC59-3A491EC932FF}"/>
              </a:ext>
            </a:extLst>
          </p:cNvPr>
          <p:cNvSpPr txBox="1"/>
          <p:nvPr/>
        </p:nvSpPr>
        <p:spPr>
          <a:xfrm>
            <a:off x="1681577" y="3636547"/>
            <a:ext cx="9889725" cy="1384995"/>
          </a:xfrm>
          <a:prstGeom prst="rect">
            <a:avLst/>
          </a:prstGeom>
          <a:noFill/>
        </p:spPr>
        <p:txBody>
          <a:bodyPr wrap="square" rtlCol="0">
            <a:spAutoFit/>
          </a:bodyPr>
          <a:lstStyle/>
          <a:p>
            <a:pPr marL="457200" indent="-457200">
              <a:buFont typeface="Wingdings" panose="05000000000000000000" pitchFamily="2" charset="2"/>
              <a:buChar char="è"/>
            </a:pPr>
            <a:r>
              <a:rPr lang="fr-FR" sz="2800" dirty="0">
                <a:solidFill>
                  <a:schemeClr val="accent2"/>
                </a:solidFill>
                <a:sym typeface="Wingdings" panose="05000000000000000000" pitchFamily="2" charset="2"/>
              </a:rPr>
              <a:t>L’handicap e</a:t>
            </a:r>
            <a:r>
              <a:rPr lang="fr-FR" sz="2800" dirty="0">
                <a:solidFill>
                  <a:schemeClr val="accent2"/>
                </a:solidFill>
              </a:rPr>
              <a:t>st  l'incapacité d'une personne à vivre et à agir dans son environnement en raison de déficiences physiques, mentales, ou sensorielles</a:t>
            </a:r>
            <a:endParaRPr lang="fr-FR" dirty="0">
              <a:solidFill>
                <a:schemeClr val="accent2"/>
              </a:solidFill>
              <a:hlinkClick r:id="rId4"/>
            </a:endParaRPr>
          </a:p>
        </p:txBody>
      </p:sp>
    </p:spTree>
    <p:extLst>
      <p:ext uri="{BB962C8B-B14F-4D97-AF65-F5344CB8AC3E}">
        <p14:creationId xmlns:p14="http://schemas.microsoft.com/office/powerpoint/2010/main" val="80701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4</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87840"/>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LES DIFFERENTS TYPES D’HANDICAP</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396E045B-C786-4143-9C92-F369759EB679}"/>
              </a:ext>
            </a:extLst>
          </p:cNvPr>
          <p:cNvPicPr>
            <a:picLocks noChangeAspect="1"/>
          </p:cNvPicPr>
          <p:nvPr/>
        </p:nvPicPr>
        <p:blipFill>
          <a:blip r:embed="rId4"/>
          <a:stretch>
            <a:fillRect/>
          </a:stretch>
        </p:blipFill>
        <p:spPr>
          <a:xfrm>
            <a:off x="2293398" y="1248536"/>
            <a:ext cx="8075720" cy="4176661"/>
          </a:xfrm>
          <a:prstGeom prst="rect">
            <a:avLst/>
          </a:prstGeom>
        </p:spPr>
      </p:pic>
      <p:sp>
        <p:nvSpPr>
          <p:cNvPr id="6" name="Rectangle 5">
            <a:extLst>
              <a:ext uri="{FF2B5EF4-FFF2-40B4-BE49-F238E27FC236}">
                <a16:creationId xmlns:a16="http://schemas.microsoft.com/office/drawing/2014/main" id="{8721A7C4-7468-495F-8E63-0F54DBE859A2}"/>
              </a:ext>
            </a:extLst>
          </p:cNvPr>
          <p:cNvSpPr/>
          <p:nvPr/>
        </p:nvSpPr>
        <p:spPr>
          <a:xfrm>
            <a:off x="4077810" y="5111935"/>
            <a:ext cx="5234866" cy="461665"/>
          </a:xfrm>
          <a:prstGeom prst="rect">
            <a:avLst/>
          </a:prstGeom>
        </p:spPr>
        <p:txBody>
          <a:bodyPr wrap="square">
            <a:spAutoFit/>
          </a:bodyPr>
          <a:lstStyle/>
          <a:p>
            <a:r>
              <a:rPr lang="fr-FR" sz="1200" dirty="0"/>
              <a:t>                                   Source : politiquehandicap.fr</a:t>
            </a:r>
            <a:br>
              <a:rPr lang="fr-FR" sz="1200" dirty="0"/>
            </a:br>
            <a:endParaRPr lang="fr-FR" sz="1200" dirty="0"/>
          </a:p>
        </p:txBody>
      </p:sp>
    </p:spTree>
    <p:extLst>
      <p:ext uri="{BB962C8B-B14F-4D97-AF65-F5344CB8AC3E}">
        <p14:creationId xmlns:p14="http://schemas.microsoft.com/office/powerpoint/2010/main" val="1979533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5</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87840"/>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LES DIFFERENTS TYPES D’HANDICAP</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Espace réservé du texte 16">
            <a:extLst>
              <a:ext uri="{FF2B5EF4-FFF2-40B4-BE49-F238E27FC236}">
                <a16:creationId xmlns:a16="http://schemas.microsoft.com/office/drawing/2014/main" id="{9DE68FF0-7180-4456-B894-E24465B75873}"/>
              </a:ext>
            </a:extLst>
          </p:cNvPr>
          <p:cNvSpPr txBox="1">
            <a:spLocks/>
          </p:cNvSpPr>
          <p:nvPr/>
        </p:nvSpPr>
        <p:spPr>
          <a:xfrm>
            <a:off x="246611" y="6564642"/>
            <a:ext cx="1244837"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RA 2021</a:t>
            </a:r>
          </a:p>
        </p:txBody>
      </p:sp>
      <p:sp>
        <p:nvSpPr>
          <p:cNvPr id="4" name="ZoneTexte 3">
            <a:extLst>
              <a:ext uri="{FF2B5EF4-FFF2-40B4-BE49-F238E27FC236}">
                <a16:creationId xmlns:a16="http://schemas.microsoft.com/office/drawing/2014/main" id="{1529A70F-B4CA-42F5-9B41-0E18A2BEC193}"/>
              </a:ext>
            </a:extLst>
          </p:cNvPr>
          <p:cNvSpPr txBox="1"/>
          <p:nvPr/>
        </p:nvSpPr>
        <p:spPr>
          <a:xfrm>
            <a:off x="1659709" y="974271"/>
            <a:ext cx="9650442" cy="4801314"/>
          </a:xfrm>
          <a:prstGeom prst="rect">
            <a:avLst/>
          </a:prstGeom>
          <a:noFill/>
        </p:spPr>
        <p:txBody>
          <a:bodyPr wrap="square" rtlCol="0">
            <a:spAutoFit/>
          </a:bodyPr>
          <a:lstStyle/>
          <a:p>
            <a:pPr marL="285750" indent="-285750">
              <a:buFontTx/>
              <a:buChar char="-"/>
            </a:pPr>
            <a:r>
              <a:rPr lang="fr-FR" b="1" u="sng" dirty="0"/>
              <a:t>Le handicap visible </a:t>
            </a:r>
            <a:r>
              <a:rPr lang="fr-FR" dirty="0"/>
              <a:t>: concerne le handicap moteur, caractérisé par la restriction de certaines fonctions physiques d’un individu. Il recouvre l’ensemble des troubles pouvant entraîner une atteinte partielle ou totale de la motricité.</a:t>
            </a:r>
          </a:p>
          <a:p>
            <a:pPr marL="285750" indent="-285750">
              <a:buFontTx/>
              <a:buChar char="-"/>
            </a:pPr>
            <a:endParaRPr lang="fr-FR" dirty="0"/>
          </a:p>
          <a:p>
            <a:pPr marL="285750" indent="-285750">
              <a:buFontTx/>
              <a:buChar char="-"/>
            </a:pPr>
            <a:r>
              <a:rPr lang="fr-FR" b="1" u="sng" dirty="0"/>
              <a:t>Le  handicap invisible </a:t>
            </a:r>
            <a:r>
              <a:rPr lang="fr-FR" dirty="0"/>
              <a:t>: concerne 80 à 85% des personnes reconnues handicapées. Il résulte de troubles d’ordre:</a:t>
            </a:r>
          </a:p>
          <a:p>
            <a:pPr marL="742950" lvl="1" indent="-285750">
              <a:buFont typeface="Arial" panose="020B0604020202020204" pitchFamily="34" charset="0"/>
              <a:buChar char="•"/>
            </a:pPr>
            <a:r>
              <a:rPr lang="fr-FR" b="1" dirty="0"/>
              <a:t>Sensoriel</a:t>
            </a:r>
            <a:r>
              <a:rPr lang="fr-FR" dirty="0"/>
              <a:t> :  handicap auditif, handicap visuel </a:t>
            </a:r>
          </a:p>
          <a:p>
            <a:pPr marL="742950" lvl="1" indent="-285750">
              <a:buFont typeface="Arial" panose="020B0604020202020204" pitchFamily="34" charset="0"/>
              <a:buChar char="•"/>
            </a:pPr>
            <a:r>
              <a:rPr lang="fr-FR" b="1" dirty="0"/>
              <a:t>Cognitif</a:t>
            </a:r>
            <a:r>
              <a:rPr lang="fr-FR" dirty="0"/>
              <a:t> : toute altération substantielle, durable ou définitive d’une ou plusieurs fonctions cognitives résultant d’un dysfonctionnement cérébral, quelle qu’en soit la cause. </a:t>
            </a:r>
          </a:p>
          <a:p>
            <a:pPr marL="742950" lvl="1" indent="-285750">
              <a:buFont typeface="Arial" panose="020B0604020202020204" pitchFamily="34" charset="0"/>
              <a:buChar char="•"/>
            </a:pPr>
            <a:r>
              <a:rPr lang="fr-FR" b="1" dirty="0"/>
              <a:t>Maladies Invalidantes </a:t>
            </a:r>
            <a:r>
              <a:rPr lang="fr-FR" dirty="0"/>
              <a:t>: troubles de la santé invalidant pouvant atteindre les organes internes vitaux (ex : SEP, Cancer, mucoviscidose, diabète, insuffisance cardiaque, rénale, maladie rhumatoïde…)</a:t>
            </a:r>
          </a:p>
          <a:p>
            <a:pPr marL="742950" lvl="1" indent="-285750">
              <a:buFont typeface="Arial" panose="020B0604020202020204" pitchFamily="34" charset="0"/>
              <a:buChar char="•"/>
            </a:pPr>
            <a:r>
              <a:rPr lang="fr-FR" b="1" dirty="0"/>
              <a:t>Mental : </a:t>
            </a:r>
            <a:r>
              <a:rPr lang="fr-FR" dirty="0"/>
              <a:t>troubles intellectuels – déficiences intellectuelles</a:t>
            </a:r>
          </a:p>
          <a:p>
            <a:pPr marL="742950" lvl="1" indent="-285750">
              <a:buFont typeface="Arial" panose="020B0604020202020204" pitchFamily="34" charset="0"/>
              <a:buChar char="•"/>
            </a:pPr>
            <a:r>
              <a:rPr lang="fr-FR" b="1" dirty="0"/>
              <a:t>Psychique : </a:t>
            </a:r>
            <a:r>
              <a:rPr lang="fr-FR" dirty="0"/>
              <a:t>dépression, troubles alimentaires, addictions, troubles obsessionnels compulsifs…</a:t>
            </a:r>
          </a:p>
          <a:p>
            <a:pPr lvl="1"/>
            <a:endParaRPr lang="fr-FR" dirty="0"/>
          </a:p>
          <a:p>
            <a:pPr lvl="1"/>
            <a:r>
              <a:rPr lang="fr-FR" dirty="0"/>
              <a:t>          </a:t>
            </a:r>
          </a:p>
          <a:p>
            <a:pPr lvl="1"/>
            <a:r>
              <a:rPr lang="fr-FR" dirty="0"/>
              <a:t>  </a:t>
            </a:r>
          </a:p>
        </p:txBody>
      </p:sp>
    </p:spTree>
    <p:extLst>
      <p:ext uri="{BB962C8B-B14F-4D97-AF65-F5344CB8AC3E}">
        <p14:creationId xmlns:p14="http://schemas.microsoft.com/office/powerpoint/2010/main" val="120288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4">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6</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87840"/>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LES DIFFERENTS TYPES D’HANDICAP</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Espace réservé du texte 16">
            <a:extLst>
              <a:ext uri="{FF2B5EF4-FFF2-40B4-BE49-F238E27FC236}">
                <a16:creationId xmlns:a16="http://schemas.microsoft.com/office/drawing/2014/main" id="{9DE68FF0-7180-4456-B894-E24465B75873}"/>
              </a:ext>
            </a:extLst>
          </p:cNvPr>
          <p:cNvSpPr txBox="1">
            <a:spLocks/>
          </p:cNvSpPr>
          <p:nvPr/>
        </p:nvSpPr>
        <p:spPr>
          <a:xfrm>
            <a:off x="246611" y="6564642"/>
            <a:ext cx="1244837"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RA 2021</a:t>
            </a:r>
          </a:p>
        </p:txBody>
      </p:sp>
      <p:pic>
        <p:nvPicPr>
          <p:cNvPr id="2" name="Handicap Psy ACIST">
            <a:hlinkClick r:id="" action="ppaction://media"/>
            <a:extLst>
              <a:ext uri="{FF2B5EF4-FFF2-40B4-BE49-F238E27FC236}">
                <a16:creationId xmlns:a16="http://schemas.microsoft.com/office/drawing/2014/main" id="{FBD430F5-A629-42AC-9E4F-C4F64392ECA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91351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5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7</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87840"/>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FAIRE RECONNAITRE SON HANDICAP</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Espace réservé du texte 16">
            <a:extLst>
              <a:ext uri="{FF2B5EF4-FFF2-40B4-BE49-F238E27FC236}">
                <a16:creationId xmlns:a16="http://schemas.microsoft.com/office/drawing/2014/main" id="{9DE68FF0-7180-4456-B894-E24465B75873}"/>
              </a:ext>
            </a:extLst>
          </p:cNvPr>
          <p:cNvSpPr txBox="1">
            <a:spLocks/>
          </p:cNvSpPr>
          <p:nvPr/>
        </p:nvSpPr>
        <p:spPr>
          <a:xfrm>
            <a:off x="246611" y="6564642"/>
            <a:ext cx="1244837"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RA 2021</a:t>
            </a:r>
          </a:p>
        </p:txBody>
      </p:sp>
      <p:sp>
        <p:nvSpPr>
          <p:cNvPr id="5" name="ZoneTexte 4">
            <a:extLst>
              <a:ext uri="{FF2B5EF4-FFF2-40B4-BE49-F238E27FC236}">
                <a16:creationId xmlns:a16="http://schemas.microsoft.com/office/drawing/2014/main" id="{FF4DC27F-4C85-4A37-ADCF-F7448A56A3FE}"/>
              </a:ext>
            </a:extLst>
          </p:cNvPr>
          <p:cNvSpPr txBox="1"/>
          <p:nvPr/>
        </p:nvSpPr>
        <p:spPr>
          <a:xfrm>
            <a:off x="1769618" y="2782669"/>
            <a:ext cx="10037683" cy="830997"/>
          </a:xfrm>
          <a:prstGeom prst="rect">
            <a:avLst/>
          </a:prstGeom>
          <a:noFill/>
        </p:spPr>
        <p:txBody>
          <a:bodyPr wrap="square" rtlCol="0">
            <a:spAutoFit/>
          </a:bodyPr>
          <a:lstStyle/>
          <a:p>
            <a:r>
              <a:rPr lang="fr-FR" sz="2400" dirty="0">
                <a:solidFill>
                  <a:srgbClr val="C00000"/>
                </a:solidFill>
                <a:sym typeface="Wingdings" panose="05000000000000000000" pitchFamily="2" charset="2"/>
              </a:rPr>
              <a:t> «  Je suis concerné par une maladie invalidante, qui est dégénérative et peut avoir des répercussions sur mon poste de travail, que puis-je faire? </a:t>
            </a:r>
            <a:r>
              <a:rPr lang="fr-FR" sz="2400" b="1" dirty="0">
                <a:solidFill>
                  <a:srgbClr val="C00000"/>
                </a:solidFill>
                <a:sym typeface="Wingdings" panose="05000000000000000000" pitchFamily="2" charset="2"/>
              </a:rPr>
              <a:t>»</a:t>
            </a:r>
            <a:endParaRPr lang="fr-FR" sz="2400" b="1" dirty="0">
              <a:solidFill>
                <a:srgbClr val="C00000"/>
              </a:solidFill>
            </a:endParaRPr>
          </a:p>
        </p:txBody>
      </p:sp>
    </p:spTree>
    <p:extLst>
      <p:ext uri="{BB962C8B-B14F-4D97-AF65-F5344CB8AC3E}">
        <p14:creationId xmlns:p14="http://schemas.microsoft.com/office/powerpoint/2010/main" val="24515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8</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87840"/>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FAIRE RECONNAITRE SON HANDICAP</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Espace réservé du texte 16">
            <a:extLst>
              <a:ext uri="{FF2B5EF4-FFF2-40B4-BE49-F238E27FC236}">
                <a16:creationId xmlns:a16="http://schemas.microsoft.com/office/drawing/2014/main" id="{9DE68FF0-7180-4456-B894-E24465B75873}"/>
              </a:ext>
            </a:extLst>
          </p:cNvPr>
          <p:cNvSpPr txBox="1">
            <a:spLocks/>
          </p:cNvSpPr>
          <p:nvPr/>
        </p:nvSpPr>
        <p:spPr>
          <a:xfrm>
            <a:off x="246611" y="6564642"/>
            <a:ext cx="1244837"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RA 2021</a:t>
            </a:r>
          </a:p>
        </p:txBody>
      </p:sp>
      <p:sp>
        <p:nvSpPr>
          <p:cNvPr id="4" name="ZoneTexte 3">
            <a:extLst>
              <a:ext uri="{FF2B5EF4-FFF2-40B4-BE49-F238E27FC236}">
                <a16:creationId xmlns:a16="http://schemas.microsoft.com/office/drawing/2014/main" id="{1529A70F-B4CA-42F5-9B41-0E18A2BEC193}"/>
              </a:ext>
            </a:extLst>
          </p:cNvPr>
          <p:cNvSpPr txBox="1"/>
          <p:nvPr/>
        </p:nvSpPr>
        <p:spPr>
          <a:xfrm>
            <a:off x="1574308" y="896645"/>
            <a:ext cx="9904505" cy="5539978"/>
          </a:xfrm>
          <a:prstGeom prst="rect">
            <a:avLst/>
          </a:prstGeom>
          <a:noFill/>
        </p:spPr>
        <p:txBody>
          <a:bodyPr wrap="square" rtlCol="0">
            <a:spAutoFit/>
          </a:bodyPr>
          <a:lstStyle/>
          <a:p>
            <a:r>
              <a:rPr lang="fr-FR" dirty="0"/>
              <a:t>On  peut se retrouver en situation difficile face à l’emploi en raison d’un problème de santé, un handicap, qui ne se voit pas mais entraine fatigue, douleurs et absences… toutes sortes de contraintes qui rendent la vie au travail difficile. Des solutions existent pour reconnaitre ces difficultés de santé et ainsi favoriser le quotidien professionnel.</a:t>
            </a:r>
          </a:p>
          <a:p>
            <a:endParaRPr lang="fr-FR" dirty="0"/>
          </a:p>
          <a:p>
            <a:r>
              <a:rPr lang="fr-FR" dirty="0"/>
              <a:t>  </a:t>
            </a:r>
            <a:r>
              <a:rPr lang="fr-FR" sz="2400" dirty="0">
                <a:solidFill>
                  <a:schemeClr val="accent2"/>
                </a:solidFill>
                <a:sym typeface="Wingdings" panose="05000000000000000000" pitchFamily="2" charset="2"/>
              </a:rPr>
              <a:t> </a:t>
            </a:r>
            <a:r>
              <a:rPr lang="fr-FR" sz="2400" u="sng" dirty="0">
                <a:solidFill>
                  <a:schemeClr val="accent2"/>
                </a:solidFill>
                <a:sym typeface="Wingdings" panose="05000000000000000000" pitchFamily="2" charset="2"/>
              </a:rPr>
              <a:t>La Reconnaissance Qualité Travailleur Handicapé (RQTH)</a:t>
            </a:r>
          </a:p>
          <a:p>
            <a:endParaRPr lang="fr-FR" sz="2400" dirty="0">
              <a:solidFill>
                <a:schemeClr val="accent2"/>
              </a:solidFill>
              <a:sym typeface="Wingdings" panose="05000000000000000000" pitchFamily="2" charset="2"/>
            </a:endParaRPr>
          </a:p>
          <a:p>
            <a:r>
              <a:rPr lang="fr-FR" sz="2000" b="1" dirty="0">
                <a:solidFill>
                  <a:srgbClr val="C00000"/>
                </a:solidFill>
              </a:rPr>
              <a:t>QUI? </a:t>
            </a:r>
          </a:p>
          <a:p>
            <a:r>
              <a:rPr lang="fr-FR" sz="2000" b="1" dirty="0">
                <a:solidFill>
                  <a:srgbClr val="C00000"/>
                </a:solidFill>
              </a:rPr>
              <a:t> </a:t>
            </a:r>
            <a:r>
              <a:rPr lang="fr-FR" sz="2000" b="1" dirty="0"/>
              <a:t>« </a:t>
            </a:r>
            <a:r>
              <a:rPr lang="fr-FR" sz="2000" dirty="0"/>
              <a:t>La RQTH concerne uniquement les personnes qui ne peuvent plus travailler </a:t>
            </a:r>
            <a:r>
              <a:rPr lang="fr-FR" sz="2000" b="1" dirty="0"/>
              <a:t>»</a:t>
            </a:r>
            <a:br>
              <a:rPr lang="fr-FR" sz="2000" b="1" dirty="0"/>
            </a:br>
            <a:endParaRPr lang="fr-FR" sz="2000" b="1" dirty="0"/>
          </a:p>
          <a:p>
            <a:r>
              <a:rPr lang="fr-FR" sz="2000" b="1" u="sng" dirty="0">
                <a:solidFill>
                  <a:srgbClr val="C00000"/>
                </a:solidFill>
              </a:rPr>
              <a:t>FAUX</a:t>
            </a:r>
          </a:p>
          <a:p>
            <a:r>
              <a:rPr lang="fr-FR" sz="2000" dirty="0"/>
              <a:t>Toute personne dont la difficulté de santé à des répercussions sur sa capacité de travail et/ou les possibilités de conserver ou d’accéder à un emploi sont réduites, peut demander la RQTH afin d’améliorer son quotidien professionnel. </a:t>
            </a:r>
            <a:endParaRPr lang="fr-FR" sz="2000" dirty="0">
              <a:solidFill>
                <a:schemeClr val="accent2"/>
              </a:solidFill>
              <a:sym typeface="Wingdings" panose="05000000000000000000" pitchFamily="2" charset="2"/>
            </a:endParaRPr>
          </a:p>
          <a:p>
            <a:endParaRPr lang="fr-FR" sz="2000" dirty="0">
              <a:solidFill>
                <a:schemeClr val="accent2"/>
              </a:solidFill>
              <a:sym typeface="Wingdings" panose="05000000000000000000" pitchFamily="2" charset="2"/>
            </a:endParaRPr>
          </a:p>
          <a:p>
            <a:r>
              <a:rPr lang="fr-FR" sz="2000" b="1" dirty="0">
                <a:solidFill>
                  <a:srgbClr val="C00000"/>
                </a:solidFill>
                <a:sym typeface="Wingdings" panose="05000000000000000000" pitchFamily="2" charset="2"/>
              </a:rPr>
              <a:t>COMMENT?</a:t>
            </a:r>
          </a:p>
          <a:p>
            <a:r>
              <a:rPr lang="fr-FR" dirty="0"/>
              <a:t>En déposant un dossier de demande auprès de la Maison Départementale des Personnes Handicapées : </a:t>
            </a:r>
          </a:p>
          <a:p>
            <a:r>
              <a:rPr lang="fr-FR" dirty="0"/>
              <a:t>   </a:t>
            </a:r>
          </a:p>
        </p:txBody>
      </p:sp>
    </p:spTree>
    <p:extLst>
      <p:ext uri="{BB962C8B-B14F-4D97-AF65-F5344CB8AC3E}">
        <p14:creationId xmlns:p14="http://schemas.microsoft.com/office/powerpoint/2010/main" val="359966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9E4514B-1BC8-4E6A-B249-32FAAEAAEF0C}"/>
              </a:ext>
            </a:extLst>
          </p:cNvPr>
          <p:cNvPicPr>
            <a:picLocks noChangeAspect="1"/>
          </p:cNvPicPr>
          <p:nvPr/>
        </p:nvPicPr>
        <p:blipFill rotWithShape="1">
          <a:blip r:embed="rId2">
            <a:extLst>
              <a:ext uri="{28A0092B-C50C-407E-A947-70E740481C1C}">
                <a14:useLocalDpi xmlns:a14="http://schemas.microsoft.com/office/drawing/2010/main" val="0"/>
              </a:ext>
            </a:extLst>
          </a:blip>
          <a:srcRect r="74649"/>
          <a:stretch/>
        </p:blipFill>
        <p:spPr>
          <a:xfrm>
            <a:off x="1" y="0"/>
            <a:ext cx="1215826" cy="6858000"/>
          </a:xfrm>
          <a:prstGeom prst="rect">
            <a:avLst/>
          </a:prstGeom>
        </p:spPr>
      </p:pic>
      <p:sp>
        <p:nvSpPr>
          <p:cNvPr id="3" name="Espace réservé du numéro de diapositive 2">
            <a:extLst>
              <a:ext uri="{FF2B5EF4-FFF2-40B4-BE49-F238E27FC236}">
                <a16:creationId xmlns:a16="http://schemas.microsoft.com/office/drawing/2014/main" id="{2D2AF034-94F3-4152-AC5A-3B5301137606}"/>
              </a:ext>
            </a:extLst>
          </p:cNvPr>
          <p:cNvSpPr>
            <a:spLocks noGrp="1"/>
          </p:cNvSpPr>
          <p:nvPr>
            <p:ph type="sldNum" sz="quarter" idx="12"/>
          </p:nvPr>
        </p:nvSpPr>
        <p:spPr>
          <a:xfrm>
            <a:off x="9448800" y="6492875"/>
            <a:ext cx="2743200" cy="365125"/>
          </a:xfrm>
        </p:spPr>
        <p:txBody>
          <a:bodyPr/>
          <a:lstStyle/>
          <a:p>
            <a:fld id="{488962FB-4EA7-4DF1-95CD-5B76D3DA310A}" type="slidenum">
              <a:rPr lang="fr-FR" smtClean="0">
                <a:solidFill>
                  <a:schemeClr val="tx1"/>
                </a:solidFill>
              </a:rPr>
              <a:t>9</a:t>
            </a:fld>
            <a:endParaRPr lang="fr-FR" dirty="0">
              <a:solidFill>
                <a:schemeClr val="tx1"/>
              </a:solidFill>
            </a:endParaRPr>
          </a:p>
        </p:txBody>
      </p:sp>
      <p:pic>
        <p:nvPicPr>
          <p:cNvPr id="7" name="Image 6" descr="Une image contenant texte, clipart&#10;&#10;Description générée automatiquement">
            <a:extLst>
              <a:ext uri="{FF2B5EF4-FFF2-40B4-BE49-F238E27FC236}">
                <a16:creationId xmlns:a16="http://schemas.microsoft.com/office/drawing/2014/main" id="{27451D32-44A9-4BF1-9000-FFA13C26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8" y="154771"/>
            <a:ext cx="1159293" cy="819500"/>
          </a:xfrm>
          <a:prstGeom prst="rect">
            <a:avLst/>
          </a:prstGeom>
        </p:spPr>
      </p:pic>
      <p:sp>
        <p:nvSpPr>
          <p:cNvPr id="10" name="Espace réservé du texte 16">
            <a:extLst>
              <a:ext uri="{FF2B5EF4-FFF2-40B4-BE49-F238E27FC236}">
                <a16:creationId xmlns:a16="http://schemas.microsoft.com/office/drawing/2014/main" id="{9DE68FF0-7180-4456-B894-E24465B75873}"/>
              </a:ext>
            </a:extLst>
          </p:cNvPr>
          <p:cNvSpPr txBox="1">
            <a:spLocks/>
          </p:cNvSpPr>
          <p:nvPr/>
        </p:nvSpPr>
        <p:spPr>
          <a:xfrm>
            <a:off x="4806802" y="6531693"/>
            <a:ext cx="7199506" cy="293358"/>
          </a:xfrm>
          <a:prstGeom prst="rect">
            <a:avLst/>
          </a:prstGeom>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sz="1100" dirty="0"/>
              <a:t>Association de Conseil de d’Interventions Sociales du Travail - Association loi 1901   |</a:t>
            </a:r>
          </a:p>
        </p:txBody>
      </p:sp>
      <p:sp>
        <p:nvSpPr>
          <p:cNvPr id="11" name="Titre 4">
            <a:extLst>
              <a:ext uri="{FF2B5EF4-FFF2-40B4-BE49-F238E27FC236}">
                <a16:creationId xmlns:a16="http://schemas.microsoft.com/office/drawing/2014/main" id="{C8B79168-ED65-4EDD-B17D-476FD2BA1EB7}"/>
              </a:ext>
            </a:extLst>
          </p:cNvPr>
          <p:cNvSpPr txBox="1">
            <a:spLocks/>
          </p:cNvSpPr>
          <p:nvPr/>
        </p:nvSpPr>
        <p:spPr>
          <a:xfrm>
            <a:off x="1574309" y="187840"/>
            <a:ext cx="8610598" cy="4759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500" dirty="0">
                <a:solidFill>
                  <a:srgbClr val="FF9802"/>
                </a:solidFill>
              </a:rPr>
              <a:t>FAIRE RECONNAITRE SON HANDICAP</a:t>
            </a:r>
          </a:p>
        </p:txBody>
      </p:sp>
      <p:cxnSp>
        <p:nvCxnSpPr>
          <p:cNvPr id="14" name="Connecteur droit 13">
            <a:extLst>
              <a:ext uri="{FF2B5EF4-FFF2-40B4-BE49-F238E27FC236}">
                <a16:creationId xmlns:a16="http://schemas.microsoft.com/office/drawing/2014/main" id="{C9BD6BF9-3A0A-46AD-8222-A54CD19211E8}"/>
              </a:ext>
            </a:extLst>
          </p:cNvPr>
          <p:cNvCxnSpPr/>
          <p:nvPr/>
        </p:nvCxnSpPr>
        <p:spPr>
          <a:xfrm>
            <a:off x="1491448" y="187840"/>
            <a:ext cx="0" cy="708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descr="Être accompagné par des experts">
            <a:extLst>
              <a:ext uri="{FF2B5EF4-FFF2-40B4-BE49-F238E27FC236}">
                <a16:creationId xmlns:a16="http://schemas.microsoft.com/office/drawing/2014/main" id="{3F1190C7-DB62-4E02-AB05-38205E2575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569" y="2435062"/>
            <a:ext cx="3280015" cy="433482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77C15966-3754-435C-BFC0-AEADB1AF2680}"/>
              </a:ext>
            </a:extLst>
          </p:cNvPr>
          <p:cNvPicPr>
            <a:picLocks noChangeAspect="1"/>
          </p:cNvPicPr>
          <p:nvPr/>
        </p:nvPicPr>
        <p:blipFill>
          <a:blip r:embed="rId5"/>
          <a:stretch>
            <a:fillRect/>
          </a:stretch>
        </p:blipFill>
        <p:spPr>
          <a:xfrm>
            <a:off x="4990524" y="896645"/>
            <a:ext cx="2841044" cy="4045646"/>
          </a:xfrm>
          <a:prstGeom prst="rect">
            <a:avLst/>
          </a:prstGeom>
        </p:spPr>
      </p:pic>
      <p:pic>
        <p:nvPicPr>
          <p:cNvPr id="5" name="Image 4">
            <a:extLst>
              <a:ext uri="{FF2B5EF4-FFF2-40B4-BE49-F238E27FC236}">
                <a16:creationId xmlns:a16="http://schemas.microsoft.com/office/drawing/2014/main" id="{AC61CC00-4585-461E-A42B-DE95E58A3D13}"/>
              </a:ext>
            </a:extLst>
          </p:cNvPr>
          <p:cNvPicPr>
            <a:picLocks noChangeAspect="1"/>
          </p:cNvPicPr>
          <p:nvPr/>
        </p:nvPicPr>
        <p:blipFill>
          <a:blip r:embed="rId6"/>
          <a:stretch>
            <a:fillRect/>
          </a:stretch>
        </p:blipFill>
        <p:spPr>
          <a:xfrm rot="281791">
            <a:off x="8518485" y="1512933"/>
            <a:ext cx="3233769" cy="4541161"/>
          </a:xfrm>
          <a:prstGeom prst="rect">
            <a:avLst/>
          </a:prstGeom>
        </p:spPr>
      </p:pic>
      <p:sp>
        <p:nvSpPr>
          <p:cNvPr id="6" name="Flèche : droite 5">
            <a:extLst>
              <a:ext uri="{FF2B5EF4-FFF2-40B4-BE49-F238E27FC236}">
                <a16:creationId xmlns:a16="http://schemas.microsoft.com/office/drawing/2014/main" id="{52FBEAA9-E781-4599-907F-37F40E703FDA}"/>
              </a:ext>
            </a:extLst>
          </p:cNvPr>
          <p:cNvSpPr/>
          <p:nvPr/>
        </p:nvSpPr>
        <p:spPr>
          <a:xfrm rot="5233759">
            <a:off x="2401340" y="2078751"/>
            <a:ext cx="523783" cy="475926"/>
          </a:xfrm>
          <a:prstGeom prst="righ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b="1">
              <a:ln w="22225">
                <a:solidFill>
                  <a:schemeClr val="accent2"/>
                </a:solidFill>
                <a:prstDash val="solid"/>
              </a:ln>
              <a:solidFill>
                <a:schemeClr val="accent2">
                  <a:lumMod val="40000"/>
                  <a:lumOff val="60000"/>
                </a:schemeClr>
              </a:solidFill>
            </a:endParaRPr>
          </a:p>
        </p:txBody>
      </p:sp>
      <p:sp>
        <p:nvSpPr>
          <p:cNvPr id="8" name="ZoneTexte 7">
            <a:extLst>
              <a:ext uri="{FF2B5EF4-FFF2-40B4-BE49-F238E27FC236}">
                <a16:creationId xmlns:a16="http://schemas.microsoft.com/office/drawing/2014/main" id="{C799DAD4-F9BE-4240-9AD1-9C9C39030698}"/>
              </a:ext>
            </a:extLst>
          </p:cNvPr>
          <p:cNvSpPr txBox="1"/>
          <p:nvPr/>
        </p:nvSpPr>
        <p:spPr>
          <a:xfrm rot="21375956">
            <a:off x="1161366" y="807542"/>
            <a:ext cx="3486908" cy="1200329"/>
          </a:xfrm>
          <a:prstGeom prst="rect">
            <a:avLst/>
          </a:prstGeom>
          <a:noFill/>
        </p:spPr>
        <p:txBody>
          <a:bodyPr wrap="square" rtlCol="0">
            <a:spAutoFit/>
          </a:bodyPr>
          <a:lstStyle/>
          <a:p>
            <a:pPr algn="just"/>
            <a:r>
              <a:rPr lang="fr-FR" dirty="0"/>
              <a:t>Formulaire à remplir </a:t>
            </a:r>
            <a:r>
              <a:rPr lang="fr-FR" b="1" dirty="0">
                <a:solidFill>
                  <a:srgbClr val="C00000"/>
                </a:solidFill>
              </a:rPr>
              <a:t>par la personne handicapée </a:t>
            </a:r>
            <a:r>
              <a:rPr lang="fr-FR" dirty="0"/>
              <a:t>(l’assistante sociale du travail peut vous accompagner dans la rédaction)</a:t>
            </a:r>
          </a:p>
        </p:txBody>
      </p:sp>
      <p:sp>
        <p:nvSpPr>
          <p:cNvPr id="15" name="Flèche : droite 14">
            <a:extLst>
              <a:ext uri="{FF2B5EF4-FFF2-40B4-BE49-F238E27FC236}">
                <a16:creationId xmlns:a16="http://schemas.microsoft.com/office/drawing/2014/main" id="{E38BCCB4-0215-40A4-93CB-5D89F65B5BFF}"/>
              </a:ext>
            </a:extLst>
          </p:cNvPr>
          <p:cNvSpPr/>
          <p:nvPr/>
        </p:nvSpPr>
        <p:spPr>
          <a:xfrm rot="16200000">
            <a:off x="6149155" y="5036051"/>
            <a:ext cx="523783" cy="475926"/>
          </a:xfrm>
          <a:prstGeom prst="righ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b="1">
              <a:ln w="22225">
                <a:solidFill>
                  <a:schemeClr val="accent2"/>
                </a:solidFill>
                <a:prstDash val="solid"/>
              </a:ln>
              <a:solidFill>
                <a:schemeClr val="accent2">
                  <a:lumMod val="40000"/>
                  <a:lumOff val="60000"/>
                </a:schemeClr>
              </a:solidFill>
            </a:endParaRPr>
          </a:p>
        </p:txBody>
      </p:sp>
      <p:sp>
        <p:nvSpPr>
          <p:cNvPr id="18" name="ZoneTexte 17">
            <a:extLst>
              <a:ext uri="{FF2B5EF4-FFF2-40B4-BE49-F238E27FC236}">
                <a16:creationId xmlns:a16="http://schemas.microsoft.com/office/drawing/2014/main" id="{08384697-61ED-4AE7-AEEB-728DBFFCF721}"/>
              </a:ext>
            </a:extLst>
          </p:cNvPr>
          <p:cNvSpPr txBox="1"/>
          <p:nvPr/>
        </p:nvSpPr>
        <p:spPr>
          <a:xfrm>
            <a:off x="4665612" y="5572134"/>
            <a:ext cx="3431117" cy="923330"/>
          </a:xfrm>
          <a:prstGeom prst="rect">
            <a:avLst/>
          </a:prstGeom>
          <a:noFill/>
        </p:spPr>
        <p:txBody>
          <a:bodyPr wrap="square" rtlCol="0">
            <a:spAutoFit/>
          </a:bodyPr>
          <a:lstStyle/>
          <a:p>
            <a:pPr algn="ctr"/>
            <a:r>
              <a:rPr lang="fr-FR" dirty="0"/>
              <a:t>Certificat médical à faire remplir par </a:t>
            </a:r>
            <a:r>
              <a:rPr lang="fr-FR" b="1" dirty="0">
                <a:solidFill>
                  <a:srgbClr val="C00000"/>
                </a:solidFill>
              </a:rPr>
              <a:t>le médecin traitant </a:t>
            </a:r>
            <a:r>
              <a:rPr lang="fr-FR" dirty="0"/>
              <a:t>(indique les difficultés de santé)</a:t>
            </a:r>
          </a:p>
        </p:txBody>
      </p:sp>
      <p:sp>
        <p:nvSpPr>
          <p:cNvPr id="19" name="ZoneTexte 18">
            <a:extLst>
              <a:ext uri="{FF2B5EF4-FFF2-40B4-BE49-F238E27FC236}">
                <a16:creationId xmlns:a16="http://schemas.microsoft.com/office/drawing/2014/main" id="{BF2CF4CF-A633-45BD-A699-82EBFD3D2A5D}"/>
              </a:ext>
            </a:extLst>
          </p:cNvPr>
          <p:cNvSpPr txBox="1"/>
          <p:nvPr/>
        </p:nvSpPr>
        <p:spPr>
          <a:xfrm>
            <a:off x="7838243" y="111121"/>
            <a:ext cx="4353757" cy="1200329"/>
          </a:xfrm>
          <a:prstGeom prst="rect">
            <a:avLst/>
          </a:prstGeom>
          <a:noFill/>
        </p:spPr>
        <p:txBody>
          <a:bodyPr wrap="square" rtlCol="0">
            <a:spAutoFit/>
          </a:bodyPr>
          <a:lstStyle/>
          <a:p>
            <a:pPr algn="ctr"/>
            <a:r>
              <a:rPr lang="fr-FR" dirty="0"/>
              <a:t>Fiche renseignement à faire remplir par le </a:t>
            </a:r>
            <a:r>
              <a:rPr lang="fr-FR" b="1" dirty="0">
                <a:solidFill>
                  <a:srgbClr val="C00000"/>
                </a:solidFill>
              </a:rPr>
              <a:t>médecin du travail </a:t>
            </a:r>
            <a:r>
              <a:rPr lang="fr-FR" dirty="0"/>
              <a:t>(indique le poste de travail et les répercussions éventuelles sur celui-ci)</a:t>
            </a:r>
          </a:p>
        </p:txBody>
      </p:sp>
      <p:sp>
        <p:nvSpPr>
          <p:cNvPr id="20" name="Flèche : droite 19">
            <a:extLst>
              <a:ext uri="{FF2B5EF4-FFF2-40B4-BE49-F238E27FC236}">
                <a16:creationId xmlns:a16="http://schemas.microsoft.com/office/drawing/2014/main" id="{5D2F304E-3FF7-4B74-9CB7-F269FFF10A32}"/>
              </a:ext>
            </a:extLst>
          </p:cNvPr>
          <p:cNvSpPr/>
          <p:nvPr/>
        </p:nvSpPr>
        <p:spPr>
          <a:xfrm rot="5860512">
            <a:off x="10652767" y="1089961"/>
            <a:ext cx="523783" cy="475926"/>
          </a:xfrm>
          <a:prstGeom prst="righ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5395002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2241</TotalTime>
  <Words>1142</Words>
  <Application>Microsoft Office PowerPoint</Application>
  <PresentationFormat>Grand écran</PresentationFormat>
  <Paragraphs>181</Paragraphs>
  <Slides>19</Slides>
  <Notes>0</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19</vt:i4>
      </vt:variant>
    </vt:vector>
  </HeadingPairs>
  <TitlesOfParts>
    <vt:vector size="24" baseType="lpstr">
      <vt:lpstr>Arial</vt:lpstr>
      <vt:lpstr>Calibri</vt:lpstr>
      <vt:lpstr>Calibri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Elisabeth Bertout</dc:creator>
  <cp:lastModifiedBy>Elisabeth Bertout</cp:lastModifiedBy>
  <cp:revision>174</cp:revision>
  <cp:lastPrinted>2021-11-25T14:54:33Z</cp:lastPrinted>
  <dcterms:created xsi:type="dcterms:W3CDTF">2021-11-24T09:25:04Z</dcterms:created>
  <dcterms:modified xsi:type="dcterms:W3CDTF">2022-12-27T13:55:08Z</dcterms:modified>
</cp:coreProperties>
</file>