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9" r:id="rId3"/>
    <p:sldId id="281" r:id="rId4"/>
    <p:sldId id="282" r:id="rId5"/>
    <p:sldId id="283" r:id="rId6"/>
    <p:sldId id="262" r:id="rId7"/>
    <p:sldId id="271" r:id="rId8"/>
    <p:sldId id="297" r:id="rId9"/>
    <p:sldId id="272" r:id="rId10"/>
    <p:sldId id="284" r:id="rId11"/>
    <p:sldId id="298" r:id="rId12"/>
    <p:sldId id="258" r:id="rId13"/>
    <p:sldId id="289" r:id="rId14"/>
    <p:sldId id="299" r:id="rId15"/>
    <p:sldId id="290" r:id="rId16"/>
    <p:sldId id="301" r:id="rId17"/>
    <p:sldId id="303" r:id="rId18"/>
    <p:sldId id="304" r:id="rId19"/>
    <p:sldId id="285" r:id="rId20"/>
    <p:sldId id="291" r:id="rId21"/>
    <p:sldId id="292" r:id="rId22"/>
    <p:sldId id="305" r:id="rId23"/>
    <p:sldId id="296" r:id="rId24"/>
    <p:sldId id="293" r:id="rId25"/>
    <p:sldId id="286" r:id="rId26"/>
    <p:sldId id="306" r:id="rId27"/>
    <p:sldId id="294" r:id="rId28"/>
    <p:sldId id="295" r:id="rId29"/>
    <p:sldId id="307" r:id="rId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ence Foliot-External" userId="fd6f31f3-11d9-4b2a-8ad8-49785c19665a" providerId="ADAL" clId="{58FE2B10-59CB-41A2-A07B-16BBE99271D1}"/>
    <pc:docChg chg="custSel modSld">
      <pc:chgData name="Clemence Foliot-External" userId="fd6f31f3-11d9-4b2a-8ad8-49785c19665a" providerId="ADAL" clId="{58FE2B10-59CB-41A2-A07B-16BBE99271D1}" dt="2023-09-28T07:33:50.655" v="38" actId="313"/>
      <pc:docMkLst>
        <pc:docMk/>
      </pc:docMkLst>
      <pc:sldChg chg="modSp mod">
        <pc:chgData name="Clemence Foliot-External" userId="fd6f31f3-11d9-4b2a-8ad8-49785c19665a" providerId="ADAL" clId="{58FE2B10-59CB-41A2-A07B-16BBE99271D1}" dt="2023-09-28T07:33:05.742" v="3" actId="20577"/>
        <pc:sldMkLst>
          <pc:docMk/>
          <pc:sldMk cId="3006307169" sldId="293"/>
        </pc:sldMkLst>
        <pc:spChg chg="mod">
          <ac:chgData name="Clemence Foliot-External" userId="fd6f31f3-11d9-4b2a-8ad8-49785c19665a" providerId="ADAL" clId="{58FE2B10-59CB-41A2-A07B-16BBE99271D1}" dt="2023-09-28T07:33:05.742" v="3" actId="20577"/>
          <ac:spMkLst>
            <pc:docMk/>
            <pc:sldMk cId="3006307169" sldId="293"/>
            <ac:spMk id="16" creationId="{7A76C462-4E45-461D-89F8-31C91F92EC25}"/>
          </ac:spMkLst>
        </pc:spChg>
      </pc:sldChg>
      <pc:sldChg chg="modSp mod">
        <pc:chgData name="Clemence Foliot-External" userId="fd6f31f3-11d9-4b2a-8ad8-49785c19665a" providerId="ADAL" clId="{58FE2B10-59CB-41A2-A07B-16BBE99271D1}" dt="2023-09-28T07:33:50.655" v="38" actId="313"/>
        <pc:sldMkLst>
          <pc:docMk/>
          <pc:sldMk cId="1178615116" sldId="294"/>
        </pc:sldMkLst>
        <pc:spChg chg="mod">
          <ac:chgData name="Clemence Foliot-External" userId="fd6f31f3-11d9-4b2a-8ad8-49785c19665a" providerId="ADAL" clId="{58FE2B10-59CB-41A2-A07B-16BBE99271D1}" dt="2023-09-28T07:33:50.655" v="38" actId="313"/>
          <ac:spMkLst>
            <pc:docMk/>
            <pc:sldMk cId="1178615116" sldId="294"/>
            <ac:spMk id="16" creationId="{7A76C462-4E45-461D-89F8-31C91F92EC2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75A27-883D-454D-8BC2-1CCADF88BA8E}" type="doc">
      <dgm:prSet loTypeId="urn:microsoft.com/office/officeart/2005/8/layout/hList7" loCatId="list" qsTypeId="urn:microsoft.com/office/officeart/2005/8/quickstyle/simple4" qsCatId="simple" csTypeId="urn:microsoft.com/office/officeart/2005/8/colors/colorful2" csCatId="colorful" phldr="1"/>
      <dgm:spPr/>
    </dgm:pt>
    <dgm:pt modelId="{0381281E-7531-4C90-898D-5889A3FEB1F5}">
      <dgm:prSet phldrT="[Texte]"/>
      <dgm:spPr>
        <a:xfrm>
          <a:off x="1542" y="-74031"/>
          <a:ext cx="2399258" cy="4383444"/>
        </a:xfrm>
        <a:prstGeom prst="roundRect">
          <a:avLst>
            <a:gd name="adj" fmla="val 10000"/>
          </a:avLst>
        </a:prstGeom>
      </dgm:spPr>
      <dgm:t>
        <a:bodyPr/>
        <a:lstStyle/>
        <a:p>
          <a:r>
            <a:rPr lang="fr-FR" dirty="0">
              <a:latin typeface="+mn-lt"/>
              <a:ea typeface="+mn-ea"/>
              <a:cs typeface="+mn-cs"/>
            </a:rPr>
            <a:t>Accompagnement Individuel</a:t>
          </a:r>
        </a:p>
      </dgm:t>
    </dgm:pt>
    <dgm:pt modelId="{7D273E10-9125-44EA-8C22-514877A5AD52}" type="parTrans" cxnId="{CC47873F-9997-4382-8D28-51135B19A1C9}">
      <dgm:prSet/>
      <dgm:spPr/>
      <dgm:t>
        <a:bodyPr/>
        <a:lstStyle/>
        <a:p>
          <a:endParaRPr lang="fr-FR"/>
        </a:p>
      </dgm:t>
    </dgm:pt>
    <dgm:pt modelId="{43C84118-4051-4B26-90DF-3530766876FE}" type="sibTrans" cxnId="{CC47873F-9997-4382-8D28-51135B19A1C9}">
      <dgm:prSet/>
      <dgm:spPr/>
      <dgm:t>
        <a:bodyPr/>
        <a:lstStyle/>
        <a:p>
          <a:endParaRPr lang="fr-FR"/>
        </a:p>
      </dgm:t>
    </dgm:pt>
    <dgm:pt modelId="{FA1BC7B9-CDB2-4788-A167-5D1A3B696BBC}">
      <dgm:prSet phldrT="[Texte]"/>
      <dgm:spPr>
        <a:xfrm>
          <a:off x="2472778" y="-74031"/>
          <a:ext cx="2399258" cy="4383444"/>
        </a:xfrm>
        <a:prstGeom prst="roundRect">
          <a:avLst>
            <a:gd name="adj" fmla="val 10000"/>
          </a:avLst>
        </a:prstGeom>
      </dgm:spPr>
      <dgm:t>
        <a:bodyPr/>
        <a:lstStyle/>
        <a:p>
          <a:r>
            <a:rPr lang="fr-FR">
              <a:latin typeface="+mn-lt"/>
              <a:ea typeface="+mn-ea"/>
              <a:cs typeface="+mn-cs"/>
            </a:rPr>
            <a:t>Accompagnement Collectif</a:t>
          </a:r>
          <a:endParaRPr lang="fr-FR" dirty="0">
            <a:latin typeface="+mn-lt"/>
            <a:ea typeface="+mn-ea"/>
            <a:cs typeface="+mn-cs"/>
          </a:endParaRPr>
        </a:p>
      </dgm:t>
    </dgm:pt>
    <dgm:pt modelId="{A9E9CABA-240E-4402-BCDA-398CDE6B8D06}" type="parTrans" cxnId="{31A67D64-80D5-46BA-9DB4-C5E0550BAAD3}">
      <dgm:prSet/>
      <dgm:spPr/>
      <dgm:t>
        <a:bodyPr/>
        <a:lstStyle/>
        <a:p>
          <a:endParaRPr lang="fr-FR"/>
        </a:p>
      </dgm:t>
    </dgm:pt>
    <dgm:pt modelId="{32EAD060-D5FA-41A0-88C7-2B3FACC8F644}" type="sibTrans" cxnId="{31A67D64-80D5-46BA-9DB4-C5E0550BAAD3}">
      <dgm:prSet/>
      <dgm:spPr/>
      <dgm:t>
        <a:bodyPr/>
        <a:lstStyle/>
        <a:p>
          <a:endParaRPr lang="fr-FR"/>
        </a:p>
      </dgm:t>
    </dgm:pt>
    <dgm:pt modelId="{81312853-D856-48A1-A08B-8C2761A50BED}">
      <dgm:prSet phldrT="[Texte]"/>
      <dgm:spPr>
        <a:xfrm>
          <a:off x="4944015" y="-74031"/>
          <a:ext cx="2399258" cy="4383444"/>
        </a:xfrm>
        <a:prstGeom prst="roundRect">
          <a:avLst>
            <a:gd name="adj" fmla="val 10000"/>
          </a:avLst>
        </a:prstGeom>
      </dgm:spPr>
      <dgm:t>
        <a:bodyPr/>
        <a:lstStyle/>
        <a:p>
          <a:r>
            <a:rPr lang="fr-FR">
              <a:latin typeface="+mn-lt"/>
              <a:ea typeface="+mn-ea"/>
              <a:cs typeface="+mn-cs"/>
            </a:rPr>
            <a:t>Conseil à l’Entreprise</a:t>
          </a:r>
          <a:endParaRPr lang="fr-FR" dirty="0">
            <a:latin typeface="+mn-lt"/>
            <a:ea typeface="+mn-ea"/>
            <a:cs typeface="+mn-cs"/>
          </a:endParaRPr>
        </a:p>
      </dgm:t>
    </dgm:pt>
    <dgm:pt modelId="{7EA3990B-CF4C-4972-9D9D-C0CC1001F3FC}" type="parTrans" cxnId="{FD261738-00FB-4EB3-AC12-60928D4DA187}">
      <dgm:prSet/>
      <dgm:spPr/>
      <dgm:t>
        <a:bodyPr/>
        <a:lstStyle/>
        <a:p>
          <a:endParaRPr lang="fr-FR"/>
        </a:p>
      </dgm:t>
    </dgm:pt>
    <dgm:pt modelId="{058E668C-3B7A-4D97-8BFF-ABEE976C1C7B}" type="sibTrans" cxnId="{FD261738-00FB-4EB3-AC12-60928D4DA187}">
      <dgm:prSet/>
      <dgm:spPr/>
      <dgm:t>
        <a:bodyPr/>
        <a:lstStyle/>
        <a:p>
          <a:endParaRPr lang="fr-FR"/>
        </a:p>
      </dgm:t>
    </dgm:pt>
    <dgm:pt modelId="{463B6479-3F87-492A-91EF-F3294892507C}" type="pres">
      <dgm:prSet presAssocID="{FE975A27-883D-454D-8BC2-1CCADF88BA8E}" presName="Name0" presStyleCnt="0">
        <dgm:presLayoutVars>
          <dgm:dir/>
          <dgm:resizeHandles val="exact"/>
        </dgm:presLayoutVars>
      </dgm:prSet>
      <dgm:spPr/>
    </dgm:pt>
    <dgm:pt modelId="{62035E4A-B324-4070-BC73-3C76E47F992B}" type="pres">
      <dgm:prSet presAssocID="{FE975A27-883D-454D-8BC2-1CCADF88BA8E}" presName="fgShape" presStyleLbl="fgShp" presStyleIdx="0" presStyleCnt="1" custScaleX="108696" custScaleY="211704" custLinFactNeighborX="0" custLinFactNeighborY="-7451"/>
      <dgm:spPr>
        <a:xfrm>
          <a:off x="-11" y="3016495"/>
          <a:ext cx="7344839" cy="1391988"/>
        </a:xfrm>
        <a:prstGeom prst="leftRightArrow">
          <a:avLst/>
        </a:prstGeom>
        <a:solidFill>
          <a:schemeClr val="accent2">
            <a:lumMod val="40000"/>
            <a:lumOff val="60000"/>
          </a:schemeClr>
        </a:solidFill>
      </dgm:spPr>
    </dgm:pt>
    <dgm:pt modelId="{B8E9C670-B4CF-4B3E-ADA1-9A52DAC299F4}" type="pres">
      <dgm:prSet presAssocID="{FE975A27-883D-454D-8BC2-1CCADF88BA8E}" presName="linComp" presStyleCnt="0"/>
      <dgm:spPr/>
    </dgm:pt>
    <dgm:pt modelId="{FB734CFB-9201-4AC6-8B71-74A76A2C2DB2}" type="pres">
      <dgm:prSet presAssocID="{0381281E-7531-4C90-898D-5889A3FEB1F5}" presName="compNode" presStyleCnt="0"/>
      <dgm:spPr/>
    </dgm:pt>
    <dgm:pt modelId="{8A978B54-5270-4674-9342-66277FAB87CD}" type="pres">
      <dgm:prSet presAssocID="{0381281E-7531-4C90-898D-5889A3FEB1F5}" presName="bkgdShape" presStyleLbl="node1" presStyleIdx="0" presStyleCnt="3"/>
      <dgm:spPr/>
      <dgm:t>
        <a:bodyPr/>
        <a:lstStyle/>
        <a:p>
          <a:endParaRPr lang="fr-FR"/>
        </a:p>
      </dgm:t>
    </dgm:pt>
    <dgm:pt modelId="{DF2DCC95-D741-4D8B-A429-950910FA14D9}" type="pres">
      <dgm:prSet presAssocID="{0381281E-7531-4C90-898D-5889A3FEB1F5}" presName="nodeTx" presStyleLbl="node1" presStyleIdx="0" presStyleCnt="3">
        <dgm:presLayoutVars>
          <dgm:bulletEnabled val="1"/>
        </dgm:presLayoutVars>
      </dgm:prSet>
      <dgm:spPr/>
      <dgm:t>
        <a:bodyPr/>
        <a:lstStyle/>
        <a:p>
          <a:endParaRPr lang="fr-FR"/>
        </a:p>
      </dgm:t>
    </dgm:pt>
    <dgm:pt modelId="{09A2A7E9-D932-46A8-9D7D-BA3C0E09B4B6}" type="pres">
      <dgm:prSet presAssocID="{0381281E-7531-4C90-898D-5889A3FEB1F5}" presName="invisiNode" presStyleLbl="node1" presStyleIdx="0" presStyleCnt="3"/>
      <dgm:spPr/>
    </dgm:pt>
    <dgm:pt modelId="{E0DFECCD-C6E0-4E7E-9D3F-405070F9CB6E}" type="pres">
      <dgm:prSet presAssocID="{0381281E-7531-4C90-898D-5889A3FEB1F5}" presName="imagNode" presStyleLbl="fgImgPlace1" presStyleIdx="0" presStyleCnt="3"/>
      <dgm:spPr>
        <a:xfrm>
          <a:off x="471328" y="188974"/>
          <a:ext cx="1459686" cy="1459686"/>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dgm:spPr>
    </dgm:pt>
    <dgm:pt modelId="{AC921B65-745E-4277-A287-4FAADCE9B880}" type="pres">
      <dgm:prSet presAssocID="{43C84118-4051-4B26-90DF-3530766876FE}" presName="sibTrans" presStyleLbl="sibTrans2D1" presStyleIdx="0" presStyleCnt="0"/>
      <dgm:spPr/>
      <dgm:t>
        <a:bodyPr/>
        <a:lstStyle/>
        <a:p>
          <a:endParaRPr lang="fr-FR"/>
        </a:p>
      </dgm:t>
    </dgm:pt>
    <dgm:pt modelId="{CDC0D701-A385-41BB-8880-F142E15FECC0}" type="pres">
      <dgm:prSet presAssocID="{FA1BC7B9-CDB2-4788-A167-5D1A3B696BBC}" presName="compNode" presStyleCnt="0"/>
      <dgm:spPr/>
    </dgm:pt>
    <dgm:pt modelId="{66604A8D-EBC8-46D3-9F60-343DF4F1DD16}" type="pres">
      <dgm:prSet presAssocID="{FA1BC7B9-CDB2-4788-A167-5D1A3B696BBC}" presName="bkgdShape" presStyleLbl="node1" presStyleIdx="1" presStyleCnt="3"/>
      <dgm:spPr/>
      <dgm:t>
        <a:bodyPr/>
        <a:lstStyle/>
        <a:p>
          <a:endParaRPr lang="fr-FR"/>
        </a:p>
      </dgm:t>
    </dgm:pt>
    <dgm:pt modelId="{81C5FC1E-9696-4295-8514-052FA62E0D3F}" type="pres">
      <dgm:prSet presAssocID="{FA1BC7B9-CDB2-4788-A167-5D1A3B696BBC}" presName="nodeTx" presStyleLbl="node1" presStyleIdx="1" presStyleCnt="3">
        <dgm:presLayoutVars>
          <dgm:bulletEnabled val="1"/>
        </dgm:presLayoutVars>
      </dgm:prSet>
      <dgm:spPr/>
      <dgm:t>
        <a:bodyPr/>
        <a:lstStyle/>
        <a:p>
          <a:endParaRPr lang="fr-FR"/>
        </a:p>
      </dgm:t>
    </dgm:pt>
    <dgm:pt modelId="{86F82067-7AA1-426D-B42C-A51FB8A41B16}" type="pres">
      <dgm:prSet presAssocID="{FA1BC7B9-CDB2-4788-A167-5D1A3B696BBC}" presName="invisiNode" presStyleLbl="node1" presStyleIdx="1" presStyleCnt="3"/>
      <dgm:spPr/>
    </dgm:pt>
    <dgm:pt modelId="{E9E9231B-DC00-44B0-BFC1-73CA1CBA9F0C}" type="pres">
      <dgm:prSet presAssocID="{FA1BC7B9-CDB2-4788-A167-5D1A3B696BBC}" presName="imagNode" presStyleLbl="fgImgPlace1" presStyleIdx="1" presStyleCnt="3"/>
      <dgm:spPr>
        <a:xfrm>
          <a:off x="2942564" y="188974"/>
          <a:ext cx="1459686" cy="1459686"/>
        </a:xfrm>
        <a:prstGeom prst="ellipse">
          <a:avLst/>
        </a:prstGeom>
        <a:blipFill>
          <a:blip xmlns:r="http://schemas.openxmlformats.org/officeDocument/2006/relationships" r:embed="rId2">
            <a:duotone>
              <a:schemeClr val="accent2">
                <a:hueOff val="-440331"/>
                <a:satOff val="-38085"/>
                <a:lumOff val="-381"/>
                <a:alphaOff val="0"/>
                <a:shade val="20000"/>
                <a:satMod val="200000"/>
              </a:schemeClr>
              <a:schemeClr val="accent2">
                <a:hueOff val="-440331"/>
                <a:satOff val="-38085"/>
                <a:lumOff val="-381"/>
                <a:alphaOff val="0"/>
                <a:tint val="12000"/>
                <a:satMod val="190000"/>
              </a:schemeClr>
            </a:duotone>
            <a:extLst>
              <a:ext uri="{28A0092B-C50C-407E-A947-70E740481C1C}">
                <a14:useLocalDpi xmlns:a14="http://schemas.microsoft.com/office/drawing/2010/main" val="0"/>
              </a:ext>
            </a:extLst>
          </a:blip>
          <a:srcRect/>
          <a:stretch>
            <a:fillRect l="-6000" r="-6000"/>
          </a:stretch>
        </a:blipFill>
      </dgm:spPr>
    </dgm:pt>
    <dgm:pt modelId="{21237A15-F4AB-41CA-8151-36908E9788AC}" type="pres">
      <dgm:prSet presAssocID="{32EAD060-D5FA-41A0-88C7-2B3FACC8F644}" presName="sibTrans" presStyleLbl="sibTrans2D1" presStyleIdx="0" presStyleCnt="0"/>
      <dgm:spPr/>
      <dgm:t>
        <a:bodyPr/>
        <a:lstStyle/>
        <a:p>
          <a:endParaRPr lang="fr-FR"/>
        </a:p>
      </dgm:t>
    </dgm:pt>
    <dgm:pt modelId="{00EF4669-5599-4E6D-9402-FBADEF079B85}" type="pres">
      <dgm:prSet presAssocID="{81312853-D856-48A1-A08B-8C2761A50BED}" presName="compNode" presStyleCnt="0"/>
      <dgm:spPr/>
    </dgm:pt>
    <dgm:pt modelId="{9A09AE36-489D-424F-B0EF-D771A8C4F8F1}" type="pres">
      <dgm:prSet presAssocID="{81312853-D856-48A1-A08B-8C2761A50BED}" presName="bkgdShape" presStyleLbl="node1" presStyleIdx="2" presStyleCnt="3"/>
      <dgm:spPr/>
      <dgm:t>
        <a:bodyPr/>
        <a:lstStyle/>
        <a:p>
          <a:endParaRPr lang="fr-FR"/>
        </a:p>
      </dgm:t>
    </dgm:pt>
    <dgm:pt modelId="{9F7A1E82-4190-4A4F-B693-B0D788B6CC99}" type="pres">
      <dgm:prSet presAssocID="{81312853-D856-48A1-A08B-8C2761A50BED}" presName="nodeTx" presStyleLbl="node1" presStyleIdx="2" presStyleCnt="3">
        <dgm:presLayoutVars>
          <dgm:bulletEnabled val="1"/>
        </dgm:presLayoutVars>
      </dgm:prSet>
      <dgm:spPr/>
      <dgm:t>
        <a:bodyPr/>
        <a:lstStyle/>
        <a:p>
          <a:endParaRPr lang="fr-FR"/>
        </a:p>
      </dgm:t>
    </dgm:pt>
    <dgm:pt modelId="{7D80CD22-9C77-4734-A1DA-0FD30DDCBC9D}" type="pres">
      <dgm:prSet presAssocID="{81312853-D856-48A1-A08B-8C2761A50BED}" presName="invisiNode" presStyleLbl="node1" presStyleIdx="2" presStyleCnt="3"/>
      <dgm:spPr/>
    </dgm:pt>
    <dgm:pt modelId="{48C79C04-908F-4750-ACD5-3B879D3E8E55}" type="pres">
      <dgm:prSet presAssocID="{81312853-D856-48A1-A08B-8C2761A50BED}" presName="imagNode" presStyleLbl="fgImgPlace1" presStyleIdx="2" presStyleCnt="3"/>
      <dgm:spPr>
        <a:xfrm>
          <a:off x="5413801" y="188974"/>
          <a:ext cx="1459686" cy="1459686"/>
        </a:xfrm>
        <a:prstGeom prst="ellipse">
          <a:avLst/>
        </a:prstGeom>
        <a:blipFill>
          <a:blip xmlns:r="http://schemas.openxmlformats.org/officeDocument/2006/relationships" r:embed="rId3">
            <a:duotone>
              <a:schemeClr val="accent2">
                <a:hueOff val="-880662"/>
                <a:satOff val="-76170"/>
                <a:lumOff val="-762"/>
                <a:alphaOff val="0"/>
                <a:shade val="20000"/>
                <a:satMod val="200000"/>
              </a:schemeClr>
              <a:schemeClr val="accent2">
                <a:hueOff val="-880662"/>
                <a:satOff val="-76170"/>
                <a:lumOff val="-762"/>
                <a:alphaOff val="0"/>
                <a:tint val="12000"/>
                <a:satMod val="190000"/>
              </a:schemeClr>
            </a:duotone>
            <a:extLst>
              <a:ext uri="{28A0092B-C50C-407E-A947-70E740481C1C}">
                <a14:useLocalDpi xmlns:a14="http://schemas.microsoft.com/office/drawing/2010/main" val="0"/>
              </a:ext>
            </a:extLst>
          </a:blip>
          <a:srcRect/>
          <a:stretch>
            <a:fillRect/>
          </a:stretch>
        </a:blipFill>
      </dgm:spPr>
    </dgm:pt>
  </dgm:ptLst>
  <dgm:cxnLst>
    <dgm:cxn modelId="{E22680C0-3C0E-46F1-BCE6-9BF64D89536C}" type="presOf" srcId="{FA1BC7B9-CDB2-4788-A167-5D1A3B696BBC}" destId="{66604A8D-EBC8-46D3-9F60-343DF4F1DD16}" srcOrd="0" destOrd="0" presId="urn:microsoft.com/office/officeart/2005/8/layout/hList7"/>
    <dgm:cxn modelId="{74F7CE63-0996-4409-AE63-C1DF824451BB}" type="presOf" srcId="{FA1BC7B9-CDB2-4788-A167-5D1A3B696BBC}" destId="{81C5FC1E-9696-4295-8514-052FA62E0D3F}" srcOrd="1" destOrd="0" presId="urn:microsoft.com/office/officeart/2005/8/layout/hList7"/>
    <dgm:cxn modelId="{AC03C731-60E3-4E0A-949D-E45ED093814A}" type="presOf" srcId="{81312853-D856-48A1-A08B-8C2761A50BED}" destId="{9F7A1E82-4190-4A4F-B693-B0D788B6CC99}" srcOrd="1" destOrd="0" presId="urn:microsoft.com/office/officeart/2005/8/layout/hList7"/>
    <dgm:cxn modelId="{69A02BDA-8F96-4A6A-BA1C-A8F7EB0BFCF3}" type="presOf" srcId="{81312853-D856-48A1-A08B-8C2761A50BED}" destId="{9A09AE36-489D-424F-B0EF-D771A8C4F8F1}" srcOrd="0" destOrd="0" presId="urn:microsoft.com/office/officeart/2005/8/layout/hList7"/>
    <dgm:cxn modelId="{49AC781C-ACEE-4143-B8A5-B9C80F5F297F}" type="presOf" srcId="{32EAD060-D5FA-41A0-88C7-2B3FACC8F644}" destId="{21237A15-F4AB-41CA-8151-36908E9788AC}" srcOrd="0" destOrd="0" presId="urn:microsoft.com/office/officeart/2005/8/layout/hList7"/>
    <dgm:cxn modelId="{FD261738-00FB-4EB3-AC12-60928D4DA187}" srcId="{FE975A27-883D-454D-8BC2-1CCADF88BA8E}" destId="{81312853-D856-48A1-A08B-8C2761A50BED}" srcOrd="2" destOrd="0" parTransId="{7EA3990B-CF4C-4972-9D9D-C0CC1001F3FC}" sibTransId="{058E668C-3B7A-4D97-8BFF-ABEE976C1C7B}"/>
    <dgm:cxn modelId="{670AE4C6-CD64-432C-84B6-EE27489E66BB}" type="presOf" srcId="{43C84118-4051-4B26-90DF-3530766876FE}" destId="{AC921B65-745E-4277-A287-4FAADCE9B880}" srcOrd="0" destOrd="0" presId="urn:microsoft.com/office/officeart/2005/8/layout/hList7"/>
    <dgm:cxn modelId="{1DFDDCFC-DD72-44E8-BE84-5588FB2009F0}" type="presOf" srcId="{0381281E-7531-4C90-898D-5889A3FEB1F5}" destId="{DF2DCC95-D741-4D8B-A429-950910FA14D9}" srcOrd="1" destOrd="0" presId="urn:microsoft.com/office/officeart/2005/8/layout/hList7"/>
    <dgm:cxn modelId="{2861AF90-43C2-4842-B542-FC873585561A}" type="presOf" srcId="{0381281E-7531-4C90-898D-5889A3FEB1F5}" destId="{8A978B54-5270-4674-9342-66277FAB87CD}" srcOrd="0" destOrd="0" presId="urn:microsoft.com/office/officeart/2005/8/layout/hList7"/>
    <dgm:cxn modelId="{31A67D64-80D5-46BA-9DB4-C5E0550BAAD3}" srcId="{FE975A27-883D-454D-8BC2-1CCADF88BA8E}" destId="{FA1BC7B9-CDB2-4788-A167-5D1A3B696BBC}" srcOrd="1" destOrd="0" parTransId="{A9E9CABA-240E-4402-BCDA-398CDE6B8D06}" sibTransId="{32EAD060-D5FA-41A0-88C7-2B3FACC8F644}"/>
    <dgm:cxn modelId="{CC47873F-9997-4382-8D28-51135B19A1C9}" srcId="{FE975A27-883D-454D-8BC2-1CCADF88BA8E}" destId="{0381281E-7531-4C90-898D-5889A3FEB1F5}" srcOrd="0" destOrd="0" parTransId="{7D273E10-9125-44EA-8C22-514877A5AD52}" sibTransId="{43C84118-4051-4B26-90DF-3530766876FE}"/>
    <dgm:cxn modelId="{08B18839-99AC-4518-B9FE-4E38BE75B939}" type="presOf" srcId="{FE975A27-883D-454D-8BC2-1CCADF88BA8E}" destId="{463B6479-3F87-492A-91EF-F3294892507C}" srcOrd="0" destOrd="0" presId="urn:microsoft.com/office/officeart/2005/8/layout/hList7"/>
    <dgm:cxn modelId="{9CF1918E-274E-4608-8C40-B9904C609833}" type="presParOf" srcId="{463B6479-3F87-492A-91EF-F3294892507C}" destId="{62035E4A-B324-4070-BC73-3C76E47F992B}" srcOrd="0" destOrd="0" presId="urn:microsoft.com/office/officeart/2005/8/layout/hList7"/>
    <dgm:cxn modelId="{A61BEE05-DCA9-4907-9D04-4FB749238E89}" type="presParOf" srcId="{463B6479-3F87-492A-91EF-F3294892507C}" destId="{B8E9C670-B4CF-4B3E-ADA1-9A52DAC299F4}" srcOrd="1" destOrd="0" presId="urn:microsoft.com/office/officeart/2005/8/layout/hList7"/>
    <dgm:cxn modelId="{2C655E51-69E9-41CC-A5A3-08531DDCD502}" type="presParOf" srcId="{B8E9C670-B4CF-4B3E-ADA1-9A52DAC299F4}" destId="{FB734CFB-9201-4AC6-8B71-74A76A2C2DB2}" srcOrd="0" destOrd="0" presId="urn:microsoft.com/office/officeart/2005/8/layout/hList7"/>
    <dgm:cxn modelId="{579ECFD4-C23D-4CA7-8275-174ED6B62618}" type="presParOf" srcId="{FB734CFB-9201-4AC6-8B71-74A76A2C2DB2}" destId="{8A978B54-5270-4674-9342-66277FAB87CD}" srcOrd="0" destOrd="0" presId="urn:microsoft.com/office/officeart/2005/8/layout/hList7"/>
    <dgm:cxn modelId="{F2074FAC-6AC3-4A81-8A82-1E25A019C9D3}" type="presParOf" srcId="{FB734CFB-9201-4AC6-8B71-74A76A2C2DB2}" destId="{DF2DCC95-D741-4D8B-A429-950910FA14D9}" srcOrd="1" destOrd="0" presId="urn:microsoft.com/office/officeart/2005/8/layout/hList7"/>
    <dgm:cxn modelId="{EC392A9B-A79C-4BC9-84C0-FF6D2FA58B11}" type="presParOf" srcId="{FB734CFB-9201-4AC6-8B71-74A76A2C2DB2}" destId="{09A2A7E9-D932-46A8-9D7D-BA3C0E09B4B6}" srcOrd="2" destOrd="0" presId="urn:microsoft.com/office/officeart/2005/8/layout/hList7"/>
    <dgm:cxn modelId="{413ADA57-60C3-4440-87B6-054EFE0D3321}" type="presParOf" srcId="{FB734CFB-9201-4AC6-8B71-74A76A2C2DB2}" destId="{E0DFECCD-C6E0-4E7E-9D3F-405070F9CB6E}" srcOrd="3" destOrd="0" presId="urn:microsoft.com/office/officeart/2005/8/layout/hList7"/>
    <dgm:cxn modelId="{BE2B8690-9579-4B41-8FB0-5E7D28F12EA1}" type="presParOf" srcId="{B8E9C670-B4CF-4B3E-ADA1-9A52DAC299F4}" destId="{AC921B65-745E-4277-A287-4FAADCE9B880}" srcOrd="1" destOrd="0" presId="urn:microsoft.com/office/officeart/2005/8/layout/hList7"/>
    <dgm:cxn modelId="{C5E2998F-8BE9-48A0-9499-CEB2A0A6C60A}" type="presParOf" srcId="{B8E9C670-B4CF-4B3E-ADA1-9A52DAC299F4}" destId="{CDC0D701-A385-41BB-8880-F142E15FECC0}" srcOrd="2" destOrd="0" presId="urn:microsoft.com/office/officeart/2005/8/layout/hList7"/>
    <dgm:cxn modelId="{DFF2D0E5-2FAD-40FB-A0F6-BE3647B40A6C}" type="presParOf" srcId="{CDC0D701-A385-41BB-8880-F142E15FECC0}" destId="{66604A8D-EBC8-46D3-9F60-343DF4F1DD16}" srcOrd="0" destOrd="0" presId="urn:microsoft.com/office/officeart/2005/8/layout/hList7"/>
    <dgm:cxn modelId="{BFC777CF-7EB4-4FEC-AE05-0B7F6A977A9E}" type="presParOf" srcId="{CDC0D701-A385-41BB-8880-F142E15FECC0}" destId="{81C5FC1E-9696-4295-8514-052FA62E0D3F}" srcOrd="1" destOrd="0" presId="urn:microsoft.com/office/officeart/2005/8/layout/hList7"/>
    <dgm:cxn modelId="{6E6C9C6B-6913-4B71-9E74-E13E71E53550}" type="presParOf" srcId="{CDC0D701-A385-41BB-8880-F142E15FECC0}" destId="{86F82067-7AA1-426D-B42C-A51FB8A41B16}" srcOrd="2" destOrd="0" presId="urn:microsoft.com/office/officeart/2005/8/layout/hList7"/>
    <dgm:cxn modelId="{4D831C6D-3437-48BB-B14A-A744C975FFFB}" type="presParOf" srcId="{CDC0D701-A385-41BB-8880-F142E15FECC0}" destId="{E9E9231B-DC00-44B0-BFC1-73CA1CBA9F0C}" srcOrd="3" destOrd="0" presId="urn:microsoft.com/office/officeart/2005/8/layout/hList7"/>
    <dgm:cxn modelId="{1F190F46-C7E8-4B27-9B35-418583BBC85E}" type="presParOf" srcId="{B8E9C670-B4CF-4B3E-ADA1-9A52DAC299F4}" destId="{21237A15-F4AB-41CA-8151-36908E9788AC}" srcOrd="3" destOrd="0" presId="urn:microsoft.com/office/officeart/2005/8/layout/hList7"/>
    <dgm:cxn modelId="{506276B4-83C6-4203-B754-3C005F935984}" type="presParOf" srcId="{B8E9C670-B4CF-4B3E-ADA1-9A52DAC299F4}" destId="{00EF4669-5599-4E6D-9402-FBADEF079B85}" srcOrd="4" destOrd="0" presId="urn:microsoft.com/office/officeart/2005/8/layout/hList7"/>
    <dgm:cxn modelId="{6684451B-1A76-4A0A-9DC5-4BFEFDED292C}" type="presParOf" srcId="{00EF4669-5599-4E6D-9402-FBADEF079B85}" destId="{9A09AE36-489D-424F-B0EF-D771A8C4F8F1}" srcOrd="0" destOrd="0" presId="urn:microsoft.com/office/officeart/2005/8/layout/hList7"/>
    <dgm:cxn modelId="{CD03BB30-1540-431B-BCEE-CA291595A09C}" type="presParOf" srcId="{00EF4669-5599-4E6D-9402-FBADEF079B85}" destId="{9F7A1E82-4190-4A4F-B693-B0D788B6CC99}" srcOrd="1" destOrd="0" presId="urn:microsoft.com/office/officeart/2005/8/layout/hList7"/>
    <dgm:cxn modelId="{7A64C0CA-B1A3-4BE0-91B9-6C85D5B9B508}" type="presParOf" srcId="{00EF4669-5599-4E6D-9402-FBADEF079B85}" destId="{7D80CD22-9C77-4734-A1DA-0FD30DDCBC9D}" srcOrd="2" destOrd="0" presId="urn:microsoft.com/office/officeart/2005/8/layout/hList7"/>
    <dgm:cxn modelId="{3C21C7E7-ED12-4ABB-8301-23C4E7A66330}" type="presParOf" srcId="{00EF4669-5599-4E6D-9402-FBADEF079B85}" destId="{48C79C04-908F-4750-ACD5-3B879D3E8E55}"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8B54-5270-4674-9342-66277FAB87CD}">
      <dsp:nvSpPr>
        <dsp:cNvPr id="0" name=""/>
        <dsp:cNvSpPr/>
      </dsp:nvSpPr>
      <dsp:spPr>
        <a:xfrm>
          <a:off x="1542" y="-74031"/>
          <a:ext cx="2399258" cy="438344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dirty="0">
              <a:latin typeface="+mn-lt"/>
              <a:ea typeface="+mn-ea"/>
              <a:cs typeface="+mn-cs"/>
            </a:rPr>
            <a:t>Accompagnement Individuel</a:t>
          </a:r>
        </a:p>
      </dsp:txBody>
      <dsp:txXfrm>
        <a:off x="52897" y="1730700"/>
        <a:ext cx="2296548" cy="1650667"/>
      </dsp:txXfrm>
    </dsp:sp>
    <dsp:sp modelId="{E0DFECCD-C6E0-4E7E-9D3F-405070F9CB6E}">
      <dsp:nvSpPr>
        <dsp:cNvPr id="0" name=""/>
        <dsp:cNvSpPr/>
      </dsp:nvSpPr>
      <dsp:spPr>
        <a:xfrm>
          <a:off x="471328" y="188974"/>
          <a:ext cx="1459686" cy="1459686"/>
        </a:xfrm>
        <a:prstGeom prst="ellipse">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6604A8D-EBC8-46D3-9F60-343DF4F1DD16}">
      <dsp:nvSpPr>
        <dsp:cNvPr id="0" name=""/>
        <dsp:cNvSpPr/>
      </dsp:nvSpPr>
      <dsp:spPr>
        <a:xfrm>
          <a:off x="2472778" y="-74031"/>
          <a:ext cx="2399258" cy="4383444"/>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a:latin typeface="+mn-lt"/>
              <a:ea typeface="+mn-ea"/>
              <a:cs typeface="+mn-cs"/>
            </a:rPr>
            <a:t>Accompagnement Collectif</a:t>
          </a:r>
          <a:endParaRPr lang="fr-FR" sz="2100" kern="1200" dirty="0">
            <a:latin typeface="+mn-lt"/>
            <a:ea typeface="+mn-ea"/>
            <a:cs typeface="+mn-cs"/>
          </a:endParaRPr>
        </a:p>
      </dsp:txBody>
      <dsp:txXfrm>
        <a:off x="2524133" y="1730700"/>
        <a:ext cx="2296548" cy="1650667"/>
      </dsp:txXfrm>
    </dsp:sp>
    <dsp:sp modelId="{E9E9231B-DC00-44B0-BFC1-73CA1CBA9F0C}">
      <dsp:nvSpPr>
        <dsp:cNvPr id="0" name=""/>
        <dsp:cNvSpPr/>
      </dsp:nvSpPr>
      <dsp:spPr>
        <a:xfrm>
          <a:off x="2942564" y="188974"/>
          <a:ext cx="1459686" cy="1459686"/>
        </a:xfrm>
        <a:prstGeom prst="ellipse">
          <a:avLst/>
        </a:prstGeom>
        <a:blipFill>
          <a:blip xmlns:r="http://schemas.openxmlformats.org/officeDocument/2006/relationships" r:embed="rId2">
            <a:duotone>
              <a:schemeClr val="accent2">
                <a:hueOff val="-440331"/>
                <a:satOff val="-38085"/>
                <a:lumOff val="-381"/>
                <a:alphaOff val="0"/>
                <a:shade val="20000"/>
                <a:satMod val="200000"/>
              </a:schemeClr>
              <a:schemeClr val="accent2">
                <a:hueOff val="-440331"/>
                <a:satOff val="-38085"/>
                <a:lumOff val="-381"/>
                <a:alphaOff val="0"/>
                <a:tint val="12000"/>
                <a:satMod val="190000"/>
              </a:schemeClr>
            </a:duotone>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2">
          <a:scrgbClr r="0" g="0" b="0"/>
        </a:effectRef>
        <a:fontRef idx="minor"/>
      </dsp:style>
    </dsp:sp>
    <dsp:sp modelId="{9A09AE36-489D-424F-B0EF-D771A8C4F8F1}">
      <dsp:nvSpPr>
        <dsp:cNvPr id="0" name=""/>
        <dsp:cNvSpPr/>
      </dsp:nvSpPr>
      <dsp:spPr>
        <a:xfrm>
          <a:off x="4944015" y="-74031"/>
          <a:ext cx="2399258" cy="4383444"/>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kern="1200">
              <a:latin typeface="+mn-lt"/>
              <a:ea typeface="+mn-ea"/>
              <a:cs typeface="+mn-cs"/>
            </a:rPr>
            <a:t>Conseil à l’Entreprise</a:t>
          </a:r>
          <a:endParaRPr lang="fr-FR" sz="2100" kern="1200" dirty="0">
            <a:latin typeface="+mn-lt"/>
            <a:ea typeface="+mn-ea"/>
            <a:cs typeface="+mn-cs"/>
          </a:endParaRPr>
        </a:p>
      </dsp:txBody>
      <dsp:txXfrm>
        <a:off x="4995370" y="1730700"/>
        <a:ext cx="2296548" cy="1650667"/>
      </dsp:txXfrm>
    </dsp:sp>
    <dsp:sp modelId="{48C79C04-908F-4750-ACD5-3B879D3E8E55}">
      <dsp:nvSpPr>
        <dsp:cNvPr id="0" name=""/>
        <dsp:cNvSpPr/>
      </dsp:nvSpPr>
      <dsp:spPr>
        <a:xfrm>
          <a:off x="5413801" y="188974"/>
          <a:ext cx="1459686" cy="1459686"/>
        </a:xfrm>
        <a:prstGeom prst="ellipse">
          <a:avLst/>
        </a:prstGeom>
        <a:blipFill>
          <a:blip xmlns:r="http://schemas.openxmlformats.org/officeDocument/2006/relationships" r:embed="rId3">
            <a:duotone>
              <a:schemeClr val="accent2">
                <a:hueOff val="-880662"/>
                <a:satOff val="-76170"/>
                <a:lumOff val="-762"/>
                <a:alphaOff val="0"/>
                <a:shade val="20000"/>
                <a:satMod val="200000"/>
              </a:schemeClr>
              <a:schemeClr val="accent2">
                <a:hueOff val="-880662"/>
                <a:satOff val="-76170"/>
                <a:lumOff val="-762"/>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035E4A-B324-4070-BC73-3C76E47F992B}">
      <dsp:nvSpPr>
        <dsp:cNvPr id="0" name=""/>
        <dsp:cNvSpPr/>
      </dsp:nvSpPr>
      <dsp:spPr>
        <a:xfrm>
          <a:off x="-11" y="3016495"/>
          <a:ext cx="7344839" cy="1391988"/>
        </a:xfrm>
        <a:prstGeom prst="leftRightArrow">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DA59D04-897A-4DE7-BEEA-9059FCE2E734}" type="datetimeFigureOut">
              <a:rPr lang="fr-FR" smtClean="0"/>
              <a:t>09/11/2023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162683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DA59D04-897A-4DE7-BEEA-9059FCE2E734}" type="datetimeFigureOut">
              <a:rPr lang="fr-FR" smtClean="0"/>
              <a:t>09/11/2023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14882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DA59D04-897A-4DE7-BEEA-9059FCE2E734}" type="datetimeFigureOut">
              <a:rPr lang="fr-FR" smtClean="0"/>
              <a:t>09/11/2023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80324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DA59D04-897A-4DE7-BEEA-9059FCE2E734}" type="datetimeFigureOut">
              <a:rPr lang="fr-FR" smtClean="0"/>
              <a:t>09/11/2023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260037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DA59D04-897A-4DE7-BEEA-9059FCE2E734}" type="datetimeFigureOut">
              <a:rPr lang="fr-FR" smtClean="0"/>
              <a:t>09/11/2023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39046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DA59D04-897A-4DE7-BEEA-9059FCE2E734}" type="datetimeFigureOut">
              <a:rPr lang="fr-FR" smtClean="0"/>
              <a:t>09/11/2023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368900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DA59D04-897A-4DE7-BEEA-9059FCE2E734}" type="datetimeFigureOut">
              <a:rPr lang="fr-FR" smtClean="0"/>
              <a:t>09/11/2023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100811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DA59D04-897A-4DE7-BEEA-9059FCE2E734}" type="datetimeFigureOut">
              <a:rPr lang="fr-FR" smtClean="0"/>
              <a:t>09/11/2023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244768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A59D04-897A-4DE7-BEEA-9059FCE2E734}" type="datetimeFigureOut">
              <a:rPr lang="fr-FR" smtClean="0"/>
              <a:t>09/11/2023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261674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DA59D04-897A-4DE7-BEEA-9059FCE2E734}" type="datetimeFigureOut">
              <a:rPr lang="fr-FR" smtClean="0"/>
              <a:t>09/11/2023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34260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DA59D04-897A-4DE7-BEEA-9059FCE2E734}" type="datetimeFigureOut">
              <a:rPr lang="fr-FR" smtClean="0"/>
              <a:t>09/11/2023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D37B0B-9B9F-404A-8D23-18EB86A9C781}" type="slidenum">
              <a:rPr lang="fr-FR" smtClean="0"/>
              <a:t>‹N°›</a:t>
            </a:fld>
            <a:endParaRPr lang="fr-FR"/>
          </a:p>
        </p:txBody>
      </p:sp>
    </p:spTree>
    <p:extLst>
      <p:ext uri="{BB962C8B-B14F-4D97-AF65-F5344CB8AC3E}">
        <p14:creationId xmlns:p14="http://schemas.microsoft.com/office/powerpoint/2010/main" val="262883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59D04-897A-4DE7-BEEA-9059FCE2E734}" type="datetimeFigureOut">
              <a:rPr lang="fr-FR" smtClean="0"/>
              <a:t>09/11/2023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37B0B-9B9F-404A-8D23-18EB86A9C781}" type="slidenum">
              <a:rPr lang="fr-FR" smtClean="0"/>
              <a:t>‹N°›</a:t>
            </a:fld>
            <a:endParaRPr lang="fr-FR"/>
          </a:p>
        </p:txBody>
      </p:sp>
    </p:spTree>
    <p:extLst>
      <p:ext uri="{BB962C8B-B14F-4D97-AF65-F5344CB8AC3E}">
        <p14:creationId xmlns:p14="http://schemas.microsoft.com/office/powerpoint/2010/main" val="166971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d.caf.fr/wps/portal/caffr/simulateurpa/!ut/p/z1/04_Sj9CPykssy0xPLMnMz0vMAfIjo8zi_RzNHD2MDYwMAgICDQwCjYN9A8x9nA0NPAz0wwkpiAJKG-AAjiD9UWAlcBM8LN2cDAJDLE28vI09jYGKoArwmFGQG2GQ6aioCAAUvki6/dz/d5/L0lDU0NTSUtVSkNncFJBISEvb0VvUUFBSVFKQUFNVWdnR0dRWkRncENsd1FBIS80SkNpaXUyTWQxRUp4U1pDZ21wSi9aN19OQTZBSDMwMjBIT1RDMFEzOU1MMU1BMUdFNi9aNl9OQTZBSDMwMjBIT1RDMFEzOU1MMU1BMUdNMS9ub3JtYWwvZnJta0NuYWZBY3Rpb24vcmVpbml0aWFsaXNlc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candidat.pole-emploi.fr/candidat/simucalcul/perteemplo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www.mesdroitssociaux.gouv.fr/votre-simulateur/accueil"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DB9C8-43E7-4203-8D0B-ADA65AC9232F}"/>
              </a:ext>
            </a:extLst>
          </p:cNvPr>
          <p:cNvSpPr/>
          <p:nvPr/>
        </p:nvSpPr>
        <p:spPr>
          <a:xfrm>
            <a:off x="0" y="8655"/>
            <a:ext cx="12192000" cy="6858000"/>
          </a:xfrm>
          <a:prstGeom prst="rect">
            <a:avLst/>
          </a:prstGeom>
          <a:solidFill>
            <a:srgbClr val="B80C18"/>
          </a:solidFill>
          <a:ln>
            <a:solidFill>
              <a:srgbClr val="B80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52272" y="6484220"/>
            <a:ext cx="2743200" cy="365125"/>
          </a:xfrm>
        </p:spPr>
        <p:txBody>
          <a:bodyPr/>
          <a:lstStyle/>
          <a:p>
            <a:fld id="{488962FB-4EA7-4DF1-95CD-5B76D3DA310A}" type="slidenum">
              <a:rPr lang="fr-FR" smtClean="0">
                <a:solidFill>
                  <a:schemeClr val="bg1"/>
                </a:solidFill>
              </a:rPr>
              <a:t>1</a:t>
            </a:fld>
            <a:endParaRPr lang="fr-FR" dirty="0">
              <a:solidFill>
                <a:schemeClr val="bg1"/>
              </a:solidFill>
            </a:endParaRPr>
          </a:p>
        </p:txBody>
      </p:sp>
      <p:sp>
        <p:nvSpPr>
          <p:cNvPr id="4" name="Triangle rectangle 3">
            <a:extLst>
              <a:ext uri="{FF2B5EF4-FFF2-40B4-BE49-F238E27FC236}">
                <a16:creationId xmlns:a16="http://schemas.microsoft.com/office/drawing/2014/main" id="{37AF010F-EB5C-4A20-8277-10EF6E113F8B}"/>
              </a:ext>
            </a:extLst>
          </p:cNvPr>
          <p:cNvSpPr/>
          <p:nvPr/>
        </p:nvSpPr>
        <p:spPr>
          <a:xfrm flipV="1">
            <a:off x="-18236" y="-8655"/>
            <a:ext cx="7786540" cy="6858000"/>
          </a:xfrm>
          <a:prstGeom prst="rtTriangle">
            <a:avLst/>
          </a:prstGeom>
          <a:solidFill>
            <a:srgbClr val="FF9802"/>
          </a:solidFill>
          <a:ln>
            <a:solidFill>
              <a:srgbClr val="FF9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8E2E869D-9069-493A-9040-BDDEE99DEC0C}"/>
              </a:ext>
            </a:extLst>
          </p:cNvPr>
          <p:cNvSpPr/>
          <p:nvPr/>
        </p:nvSpPr>
        <p:spPr>
          <a:xfrm>
            <a:off x="765927" y="366795"/>
            <a:ext cx="6254685" cy="59895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366795"/>
            <a:ext cx="1933575" cy="1366838"/>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4810274" y="6523038"/>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solidFill>
                  <a:schemeClr val="bg1"/>
                </a:solidFill>
              </a:rPr>
              <a:t>Association de Conseil de d’Interventions Sociales du Travail - Association loi 1901   |</a:t>
            </a:r>
          </a:p>
        </p:txBody>
      </p:sp>
      <p:sp>
        <p:nvSpPr>
          <p:cNvPr id="12" name="Titre 4">
            <a:extLst>
              <a:ext uri="{FF2B5EF4-FFF2-40B4-BE49-F238E27FC236}">
                <a16:creationId xmlns:a16="http://schemas.microsoft.com/office/drawing/2014/main" id="{6B283CC2-7929-4BD0-AA25-122668BD838D}"/>
              </a:ext>
            </a:extLst>
          </p:cNvPr>
          <p:cNvSpPr txBox="1">
            <a:spLocks/>
          </p:cNvSpPr>
          <p:nvPr/>
        </p:nvSpPr>
        <p:spPr>
          <a:xfrm>
            <a:off x="7400658" y="4344451"/>
            <a:ext cx="4609122" cy="16926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000" dirty="0" smtClean="0">
                <a:solidFill>
                  <a:schemeClr val="bg1"/>
                </a:solidFill>
              </a:rPr>
              <a:t>Prénom Nom</a:t>
            </a:r>
            <a:endParaRPr lang="fr-FR" sz="3000" dirty="0">
              <a:solidFill>
                <a:schemeClr val="bg1"/>
              </a:solidFill>
            </a:endParaRPr>
          </a:p>
          <a:p>
            <a:pPr algn="ctr"/>
            <a:r>
              <a:rPr lang="fr-FR" sz="3000" dirty="0">
                <a:solidFill>
                  <a:schemeClr val="bg1"/>
                </a:solidFill>
              </a:rPr>
              <a:t>Assistante de Service Social du Travail</a:t>
            </a:r>
          </a:p>
        </p:txBody>
      </p:sp>
      <p:sp>
        <p:nvSpPr>
          <p:cNvPr id="13" name="Titre 4">
            <a:extLst>
              <a:ext uri="{FF2B5EF4-FFF2-40B4-BE49-F238E27FC236}">
                <a16:creationId xmlns:a16="http://schemas.microsoft.com/office/drawing/2014/main" id="{6B283CC2-7929-4BD0-AA25-122668BD838D}"/>
              </a:ext>
            </a:extLst>
          </p:cNvPr>
          <p:cNvSpPr txBox="1">
            <a:spLocks/>
          </p:cNvSpPr>
          <p:nvPr/>
        </p:nvSpPr>
        <p:spPr>
          <a:xfrm>
            <a:off x="947766" y="1636249"/>
            <a:ext cx="5905144" cy="488678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ts val="6000"/>
              </a:lnSpc>
            </a:pPr>
            <a:r>
              <a:rPr lang="fr-FR" sz="4800" b="1" dirty="0">
                <a:solidFill>
                  <a:srgbClr val="FF9802"/>
                </a:solidFill>
                <a:latin typeface="Calibri Light" panose="020F0302020204030204"/>
              </a:rPr>
              <a:t>Aides complémentaires dans le cadre</a:t>
            </a:r>
            <a:br>
              <a:rPr lang="fr-FR" sz="4800" b="1" dirty="0">
                <a:solidFill>
                  <a:srgbClr val="FF9802"/>
                </a:solidFill>
                <a:latin typeface="Calibri Light" panose="020F0302020204030204"/>
              </a:rPr>
            </a:br>
            <a:r>
              <a:rPr lang="fr-FR" sz="4800" b="1" dirty="0">
                <a:solidFill>
                  <a:srgbClr val="FF9802"/>
                </a:solidFill>
                <a:latin typeface="Calibri Light" panose="020F0302020204030204"/>
              </a:rPr>
              <a:t>d’une activité</a:t>
            </a:r>
          </a:p>
          <a:p>
            <a:pPr algn="ctr" defTabSz="685800">
              <a:lnSpc>
                <a:spcPts val="6000"/>
              </a:lnSpc>
            </a:pPr>
            <a:r>
              <a:rPr lang="fr-FR" sz="4800" b="1" dirty="0">
                <a:solidFill>
                  <a:srgbClr val="FF9802"/>
                </a:solidFill>
                <a:latin typeface="Calibri Light" panose="020F0302020204030204"/>
              </a:rPr>
              <a:t>à temps </a:t>
            </a:r>
            <a:r>
              <a:rPr lang="fr-FR" sz="4800" b="1" dirty="0" smtClean="0">
                <a:solidFill>
                  <a:srgbClr val="FF9802"/>
                </a:solidFill>
                <a:latin typeface="Calibri Light" panose="020F0302020204030204"/>
              </a:rPr>
              <a:t>partiel</a:t>
            </a:r>
          </a:p>
          <a:p>
            <a:pPr defTabSz="685800">
              <a:lnSpc>
                <a:spcPts val="6000"/>
              </a:lnSpc>
              <a:spcBef>
                <a:spcPts val="1200"/>
              </a:spcBef>
              <a:tabLst>
                <a:tab pos="1076325" algn="l"/>
              </a:tabLst>
            </a:pPr>
            <a:r>
              <a:rPr lang="fr-FR" sz="4000" b="1" dirty="0" smtClean="0">
                <a:solidFill>
                  <a:srgbClr val="FF9802"/>
                </a:solidFill>
                <a:latin typeface="Calibri Light" panose="020F0302020204030204"/>
              </a:rPr>
              <a:t>	Auprès de </a:t>
            </a:r>
            <a:r>
              <a:rPr lang="fr-FR" sz="4000" b="1" dirty="0" smtClean="0">
                <a:solidFill>
                  <a:srgbClr val="FF9802"/>
                </a:solidFill>
                <a:latin typeface="Calibri Light" panose="020F0302020204030204"/>
              </a:rPr>
              <a:t>…</a:t>
            </a:r>
            <a:endParaRPr lang="fr-FR" sz="4000" b="1" dirty="0">
              <a:solidFill>
                <a:srgbClr val="FF9802"/>
              </a:solidFill>
              <a:latin typeface="Calibri Light" panose="020F0302020204030204"/>
            </a:endParaRPr>
          </a:p>
        </p:txBody>
      </p:sp>
      <p:sp>
        <p:nvSpPr>
          <p:cNvPr id="14" name="ZoneTexte 13"/>
          <p:cNvSpPr txBox="1"/>
          <p:nvPr/>
        </p:nvSpPr>
        <p:spPr>
          <a:xfrm>
            <a:off x="536321" y="6408107"/>
            <a:ext cx="971741" cy="261610"/>
          </a:xfrm>
          <a:prstGeom prst="rect">
            <a:avLst/>
          </a:prstGeom>
          <a:noFill/>
        </p:spPr>
        <p:txBody>
          <a:bodyPr wrap="none" rtlCol="0">
            <a:spAutoFit/>
          </a:bodyPr>
          <a:lstStyle/>
          <a:p>
            <a:r>
              <a:rPr lang="fr-FR" sz="1100" dirty="0">
                <a:solidFill>
                  <a:schemeClr val="bg1"/>
                </a:solidFill>
              </a:rPr>
              <a:t>Octobre 2023</a:t>
            </a:r>
          </a:p>
        </p:txBody>
      </p:sp>
    </p:spTree>
    <p:extLst>
      <p:ext uri="{BB962C8B-B14F-4D97-AF65-F5344CB8AC3E}">
        <p14:creationId xmlns:p14="http://schemas.microsoft.com/office/powerpoint/2010/main" val="24777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A76C462-4E45-461D-89F8-31C91F92EC25}"/>
              </a:ext>
            </a:extLst>
          </p:cNvPr>
          <p:cNvSpPr txBox="1"/>
          <p:nvPr/>
        </p:nvSpPr>
        <p:spPr>
          <a:xfrm>
            <a:off x="1559585" y="1996718"/>
            <a:ext cx="10298049" cy="3893374"/>
          </a:xfrm>
          <a:prstGeom prst="rect">
            <a:avLst/>
          </a:prstGeom>
          <a:noFill/>
        </p:spPr>
        <p:txBody>
          <a:bodyPr wrap="square" rtlCol="0">
            <a:spAutoFit/>
          </a:bodyPr>
          <a:lstStyle/>
          <a:p>
            <a:pPr marL="0" lvl="3" algn="just">
              <a:spcBef>
                <a:spcPts val="300"/>
              </a:spcBef>
            </a:pPr>
            <a:r>
              <a:rPr lang="fr-FR" b="1" u="sng" dirty="0">
                <a:sym typeface="Wingdings" panose="05000000000000000000" pitchFamily="2" charset="2"/>
              </a:rPr>
              <a:t>Pendant combien de temps pouvez-vous en bénéficier</a:t>
            </a:r>
            <a:r>
              <a:rPr lang="fr-FR" b="1" dirty="0">
                <a:sym typeface="Wingdings" panose="05000000000000000000" pitchFamily="2" charset="2"/>
              </a:rPr>
              <a:t> ?</a:t>
            </a:r>
          </a:p>
          <a:p>
            <a:pPr marL="0" lvl="3" algn="just">
              <a:spcBef>
                <a:spcPts val="300"/>
              </a:spcBef>
            </a:pPr>
            <a:r>
              <a:rPr lang="fr-FR" dirty="0">
                <a:sym typeface="Wingdings" panose="05000000000000000000" pitchFamily="2" charset="2"/>
              </a:rPr>
              <a:t>La Prime d’activité vous est versée tant que vos ressources et que votre situation, respectent l’ensemble des conditions d’attribution.</a:t>
            </a:r>
          </a:p>
          <a:p>
            <a:pPr marL="0" lvl="3" algn="just">
              <a:spcBef>
                <a:spcPts val="300"/>
              </a:spcBef>
            </a:pPr>
            <a:endParaRPr lang="fr-FR" dirty="0">
              <a:sym typeface="Wingdings" panose="05000000000000000000" pitchFamily="2" charset="2"/>
            </a:endParaRPr>
          </a:p>
          <a:p>
            <a:pPr marL="0" lvl="3" algn="just">
              <a:spcBef>
                <a:spcPts val="300"/>
              </a:spcBef>
            </a:pPr>
            <a:r>
              <a:rPr lang="fr-FR" dirty="0">
                <a:sym typeface="Wingdings" panose="05000000000000000000" pitchFamily="2" charset="2"/>
              </a:rPr>
              <a:t>Pour s’assurer que votre droit en cours correspond toujours à votre situation, vous devez déclarer vos ressources et celles de l’ensemble des membres de votre foyer, tous les trois mois, et signaler tout changement de situation professionnelle ou familiale. </a:t>
            </a:r>
          </a:p>
          <a:p>
            <a:pPr algn="just">
              <a:spcBef>
                <a:spcPts val="300"/>
              </a:spcBef>
            </a:pPr>
            <a:endParaRPr lang="fr-FR" dirty="0"/>
          </a:p>
          <a:p>
            <a:pPr algn="just">
              <a:spcBef>
                <a:spcPts val="300"/>
              </a:spcBef>
            </a:pPr>
            <a:r>
              <a:rPr lang="fr-FR" dirty="0"/>
              <a:t>N’hésitez pas à vous rendre sur le site de la CAF afin d’effectuer la </a:t>
            </a:r>
            <a:r>
              <a:rPr lang="fr-FR" dirty="0" smtClean="0"/>
              <a:t>simulation : </a:t>
            </a:r>
          </a:p>
          <a:p>
            <a:pPr algn="just">
              <a:spcBef>
                <a:spcPts val="300"/>
              </a:spcBef>
            </a:pPr>
            <a:r>
              <a:rPr lang="fr-FR" sz="1400" b="1" dirty="0" smtClean="0">
                <a:hlinkClick r:id="rId4"/>
              </a:rPr>
              <a:t>https://wwwd.caf.fr/wps/portal/caffr/simulateurpa</a:t>
            </a:r>
            <a:r>
              <a:rPr lang="fr-FR" sz="1400" dirty="0" smtClean="0">
                <a:hlinkClick r:id="rId4"/>
              </a:rPr>
              <a:t>/!ut/p/z1/04_Sj9CPykssy0xPLMnMz0vMAfIjo8zi_RzNHD2MDYwMAgICDQwCjYN9A8x9nA0NPAz0wwkpiAJKG-AAjiD9UWAlcBM8LN2cDAJDLE28vI09jYGKoArwmFGQG2GQ6aioCAAUvki6/dz/d5/L0lDU0NTSUtVSkNncFJBISEvb0VvUUFBSVFKQUFNVWdnR0dRWkRncENsd1FBIS80SkNpaXUyTWQxRUp4U1pDZ21wSi9aN19OQTZBSDMwMjBIT1RDMFEzOU1MMU1BMUdFNi9aNl9OQTZBSDMwMjBIT1RDMFEzOU1MMU1BMUdNMS9ub3JtYWwvZnJta0NuYWZBY3Rpb24vcmVpbml0aWFsaXNlcg!!/</a:t>
            </a:r>
            <a:endParaRPr lang="fr-FR" sz="1400" dirty="0"/>
          </a:p>
        </p:txBody>
      </p:sp>
      <p:sp>
        <p:nvSpPr>
          <p:cNvPr id="20"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10</a:t>
            </a:fld>
            <a:endParaRPr lang="fr-FR" dirty="0">
              <a:solidFill>
                <a:schemeClr val="tx1"/>
              </a:solidFill>
            </a:endParaRPr>
          </a:p>
        </p:txBody>
      </p:sp>
      <p:sp>
        <p:nvSpPr>
          <p:cNvPr id="21"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22"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17" name="Espace réservé du texte 16">
            <a:extLst>
              <a:ext uri="{FF2B5EF4-FFF2-40B4-BE49-F238E27FC236}">
                <a16:creationId xmlns:a16="http://schemas.microsoft.com/office/drawing/2014/main" id="{B08F0E09-7F94-42B1-9528-77175C61E993}"/>
              </a:ext>
            </a:extLst>
          </p:cNvPr>
          <p:cNvSpPr txBox="1">
            <a:spLocks/>
          </p:cNvSpPr>
          <p:nvPr/>
        </p:nvSpPr>
        <p:spPr>
          <a:xfrm>
            <a:off x="1387457" y="1028811"/>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Prime activité</a:t>
            </a:r>
          </a:p>
        </p:txBody>
      </p:sp>
      <p:pic>
        <p:nvPicPr>
          <p:cNvPr id="15" name="Picture 2" descr="Prime d'activité (CAF) : découvrez quel montant vous allez toucher pour un  salaire de 1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9974" y="428064"/>
            <a:ext cx="1950737" cy="10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06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A76C462-4E45-461D-89F8-31C91F92EC25}"/>
              </a:ext>
            </a:extLst>
          </p:cNvPr>
          <p:cNvSpPr txBox="1"/>
          <p:nvPr/>
        </p:nvSpPr>
        <p:spPr>
          <a:xfrm>
            <a:off x="1491448" y="1112177"/>
            <a:ext cx="10511161" cy="1192634"/>
          </a:xfrm>
          <a:prstGeom prst="rect">
            <a:avLst/>
          </a:prstGeom>
          <a:noFill/>
        </p:spPr>
        <p:txBody>
          <a:bodyPr wrap="square" rtlCol="0">
            <a:spAutoFit/>
          </a:bodyPr>
          <a:lstStyle/>
          <a:p>
            <a:pPr algn="just">
              <a:spcBef>
                <a:spcPts val="300"/>
              </a:spcBef>
            </a:pPr>
            <a:endParaRPr lang="fr-FR" sz="1400" b="1" u="sng" dirty="0"/>
          </a:p>
          <a:p>
            <a:pPr algn="just">
              <a:spcBef>
                <a:spcPts val="300"/>
              </a:spcBef>
            </a:pPr>
            <a:endParaRPr lang="fr-FR" dirty="0"/>
          </a:p>
          <a:p>
            <a:pPr algn="just">
              <a:spcBef>
                <a:spcPts val="300"/>
              </a:spcBef>
            </a:pPr>
            <a:endParaRPr lang="fr-FR" dirty="0"/>
          </a:p>
          <a:p>
            <a:pPr algn="just">
              <a:spcBef>
                <a:spcPts val="300"/>
              </a:spcBef>
            </a:pPr>
            <a:endParaRPr lang="fr-FR" sz="1400" dirty="0"/>
          </a:p>
        </p:txBody>
      </p:sp>
      <p:pic>
        <p:nvPicPr>
          <p:cNvPr id="2" name="Image 1">
            <a:extLst>
              <a:ext uri="{FF2B5EF4-FFF2-40B4-BE49-F238E27FC236}">
                <a16:creationId xmlns:a16="http://schemas.microsoft.com/office/drawing/2014/main" id="{B6EFCECE-BE9C-42C5-82A1-2CC87F403742}"/>
              </a:ext>
            </a:extLst>
          </p:cNvPr>
          <p:cNvPicPr>
            <a:picLocks noChangeAspect="1"/>
          </p:cNvPicPr>
          <p:nvPr/>
        </p:nvPicPr>
        <p:blipFill>
          <a:blip r:embed="rId4"/>
          <a:stretch>
            <a:fillRect/>
          </a:stretch>
        </p:blipFill>
        <p:spPr>
          <a:xfrm>
            <a:off x="2002908" y="1811671"/>
            <a:ext cx="8978283" cy="4561860"/>
          </a:xfrm>
          <a:prstGeom prst="rect">
            <a:avLst/>
          </a:prstGeom>
        </p:spPr>
      </p:pic>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11</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20"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1" name="Espace réservé du texte 16">
            <a:extLst>
              <a:ext uri="{FF2B5EF4-FFF2-40B4-BE49-F238E27FC236}">
                <a16:creationId xmlns:a16="http://schemas.microsoft.com/office/drawing/2014/main" id="{B08F0E09-7F94-42B1-9528-77175C61E993}"/>
              </a:ext>
            </a:extLst>
          </p:cNvPr>
          <p:cNvSpPr txBox="1">
            <a:spLocks/>
          </p:cNvSpPr>
          <p:nvPr/>
        </p:nvSpPr>
        <p:spPr>
          <a:xfrm>
            <a:off x="1387457" y="1028811"/>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Prime activité</a:t>
            </a:r>
          </a:p>
        </p:txBody>
      </p:sp>
      <p:pic>
        <p:nvPicPr>
          <p:cNvPr id="15" name="Picture 2" descr="Prime d'activité (CAF) : découvrez quel montant vous allez toucher pour un  salaire de 1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9974" y="428064"/>
            <a:ext cx="1950737" cy="10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56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91448" y="1347584"/>
            <a:ext cx="10378558" cy="5324535"/>
          </a:xfrm>
          <a:prstGeom prst="rect">
            <a:avLst/>
          </a:prstGeom>
          <a:noFill/>
        </p:spPr>
        <p:txBody>
          <a:bodyPr wrap="square" rtlCol="0">
            <a:spAutoFit/>
          </a:bodyPr>
          <a:lstStyle/>
          <a:p>
            <a:pPr algn="just"/>
            <a:r>
              <a:rPr lang="fr-FR" sz="1700" dirty="0"/>
              <a:t>Afin de favoriser le retour à l’emploi, il est possible, en fonction de votre situation, de cumuler ARE et temps partiel. Pour percevoir un complément chômage lors d’une reprise d’activité à temps partiel, il faut respecter les conditions d’attribution. </a:t>
            </a:r>
          </a:p>
          <a:p>
            <a:pPr algn="just"/>
            <a:endParaRPr lang="fr-FR" sz="1700" dirty="0"/>
          </a:p>
          <a:p>
            <a:pPr algn="just"/>
            <a:r>
              <a:rPr lang="fr-FR" sz="1700" b="1" u="sng" dirty="0"/>
              <a:t>Durée de cotisation</a:t>
            </a:r>
            <a:endParaRPr lang="fr-FR" sz="1700" b="1" dirty="0"/>
          </a:p>
          <a:p>
            <a:pPr marL="803275" lvl="2" indent="-285750" algn="just">
              <a:buFont typeface="Arial" panose="020B0604020202020204" pitchFamily="34" charset="0"/>
              <a:buChar char="•"/>
            </a:pPr>
            <a:r>
              <a:rPr lang="fr-FR" sz="1700" dirty="0"/>
              <a:t>Avoir travaillé 130 jours ou 910 heures </a:t>
            </a:r>
          </a:p>
          <a:p>
            <a:pPr marL="803275" lvl="2" indent="-285750" algn="just">
              <a:buFont typeface="Arial" panose="020B0604020202020204" pitchFamily="34" charset="0"/>
              <a:buChar char="•"/>
            </a:pPr>
            <a:r>
              <a:rPr lang="fr-FR" sz="1700" dirty="0"/>
              <a:t>Sur les 24 mois, si vous avez moins de 53 ans </a:t>
            </a:r>
          </a:p>
          <a:p>
            <a:pPr marL="803275" lvl="2" indent="-285750" algn="just">
              <a:buFont typeface="Arial" panose="020B0604020202020204" pitchFamily="34" charset="0"/>
              <a:buChar char="•"/>
            </a:pPr>
            <a:r>
              <a:rPr lang="fr-FR" sz="1700" dirty="0"/>
              <a:t>Sur les 36 mois, si vous avez plus de 53 ans</a:t>
            </a:r>
          </a:p>
          <a:p>
            <a:pPr lvl="2" algn="just"/>
            <a:endParaRPr lang="fr-FR" sz="1700" dirty="0"/>
          </a:p>
          <a:p>
            <a:pPr algn="just"/>
            <a:r>
              <a:rPr lang="fr-FR" sz="1700" dirty="0"/>
              <a:t>Périodes prises en compte hors suspension de contrat pour congés sans solde, congés </a:t>
            </a:r>
            <a:r>
              <a:rPr lang="fr-FR" sz="1700" dirty="0" smtClean="0"/>
              <a:t>sabbatiques…</a:t>
            </a:r>
            <a:br>
              <a:rPr lang="fr-FR" sz="1700" dirty="0" smtClean="0"/>
            </a:br>
            <a:r>
              <a:rPr lang="fr-FR" sz="1700" dirty="0" smtClean="0"/>
              <a:t>ou </a:t>
            </a:r>
            <a:r>
              <a:rPr lang="fr-FR" sz="1700" dirty="0"/>
              <a:t>suspension pour exercer une activité non salariée ou indépendante.</a:t>
            </a:r>
          </a:p>
          <a:p>
            <a:pPr algn="just"/>
            <a:endParaRPr lang="fr-FR" sz="1700" dirty="0"/>
          </a:p>
          <a:p>
            <a:pPr algn="just"/>
            <a:r>
              <a:rPr lang="fr-FR" sz="1700" b="1" u="sng" dirty="0"/>
              <a:t>Critères</a:t>
            </a:r>
            <a:endParaRPr lang="fr-FR" sz="1700" b="1" dirty="0"/>
          </a:p>
          <a:p>
            <a:pPr marL="803275" lvl="2" indent="-285750" algn="just">
              <a:buFont typeface="Arial" panose="020B0604020202020204" pitchFamily="34" charset="0"/>
              <a:buChar char="•"/>
            </a:pPr>
            <a:r>
              <a:rPr lang="fr-FR" sz="1700" dirty="0"/>
              <a:t>S’inscrire en tant que demandeur d’emploi dans les 12 mois suivants la fin du contrat </a:t>
            </a:r>
            <a:r>
              <a:rPr lang="fr-FR" sz="1400" i="1" dirty="0"/>
              <a:t>(délai qui peut être rallongé en cas de maladie par exemple)</a:t>
            </a:r>
          </a:p>
          <a:p>
            <a:pPr marL="803275" lvl="2" indent="-285750" algn="just">
              <a:buFont typeface="Arial" panose="020B0604020202020204" pitchFamily="34" charset="0"/>
              <a:buChar char="•"/>
            </a:pPr>
            <a:r>
              <a:rPr lang="fr-FR" sz="1700" dirty="0"/>
              <a:t>Être physiquement apte à exercer un emploi</a:t>
            </a:r>
          </a:p>
          <a:p>
            <a:pPr marL="803275" lvl="2" indent="-285750" algn="just">
              <a:buFont typeface="Arial" panose="020B0604020202020204" pitchFamily="34" charset="0"/>
              <a:buChar char="•"/>
            </a:pPr>
            <a:r>
              <a:rPr lang="fr-FR" sz="1700" dirty="0"/>
              <a:t>Résider en France</a:t>
            </a:r>
          </a:p>
          <a:p>
            <a:pPr marL="803275" lvl="2" indent="-285750" algn="just">
              <a:buFont typeface="Arial" panose="020B0604020202020204" pitchFamily="34" charset="0"/>
              <a:buChar char="•"/>
            </a:pPr>
            <a:r>
              <a:rPr lang="fr-FR" sz="1700" dirty="0"/>
              <a:t>Être à la recherche effective d’un emploi</a:t>
            </a:r>
          </a:p>
          <a:p>
            <a:pPr marL="803275" lvl="2" indent="-285750" algn="just">
              <a:buFont typeface="Arial" panose="020B0604020202020204" pitchFamily="34" charset="0"/>
              <a:buChar char="•"/>
            </a:pPr>
            <a:r>
              <a:rPr lang="fr-FR" sz="1700" dirty="0"/>
              <a:t>Ne pas avoir quitté volontairement votre emploi </a:t>
            </a:r>
            <a:r>
              <a:rPr lang="fr-FR" sz="1400" i="1" dirty="0"/>
              <a:t>(différence avec démission légitime)</a:t>
            </a:r>
          </a:p>
          <a:p>
            <a:pPr marL="803275" lvl="2" indent="-285750" algn="just">
              <a:buFont typeface="Arial" panose="020B0604020202020204" pitchFamily="34" charset="0"/>
              <a:buChar char="•"/>
            </a:pPr>
            <a:r>
              <a:rPr lang="fr-FR" sz="1700" dirty="0"/>
              <a:t>Ne pas avoir l’âge légal pour prétendre à la retraite à taux plein, ou une retraite anticipée</a:t>
            </a:r>
          </a:p>
        </p:txBody>
      </p:sp>
      <p:sp>
        <p:nvSpPr>
          <p:cNvPr id="19"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12</a:t>
            </a:fld>
            <a:endParaRPr lang="fr-FR" dirty="0">
              <a:solidFill>
                <a:schemeClr val="tx1"/>
              </a:solidFill>
            </a:endParaRPr>
          </a:p>
        </p:txBody>
      </p:sp>
      <p:sp>
        <p:nvSpPr>
          <p:cNvPr id="20"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21"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16"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778886"/>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Allocation retour à l’emploi (ARE)</a:t>
            </a:r>
          </a:p>
        </p:txBody>
      </p:sp>
      <p:pic>
        <p:nvPicPr>
          <p:cNvPr id="3" name="Image 2"/>
          <p:cNvPicPr>
            <a:picLocks noChangeAspect="1"/>
          </p:cNvPicPr>
          <p:nvPr/>
        </p:nvPicPr>
        <p:blipFill>
          <a:blip r:embed="rId4"/>
          <a:stretch>
            <a:fillRect/>
          </a:stretch>
        </p:blipFill>
        <p:spPr>
          <a:xfrm>
            <a:off x="10820400" y="245145"/>
            <a:ext cx="961000" cy="898866"/>
          </a:xfrm>
          <a:prstGeom prst="rect">
            <a:avLst/>
          </a:prstGeom>
        </p:spPr>
      </p:pic>
    </p:spTree>
    <p:extLst>
      <p:ext uri="{BB962C8B-B14F-4D97-AF65-F5344CB8AC3E}">
        <p14:creationId xmlns:p14="http://schemas.microsoft.com/office/powerpoint/2010/main" val="397606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91448" y="1589052"/>
            <a:ext cx="10378558" cy="4539704"/>
          </a:xfrm>
          <a:prstGeom prst="rect">
            <a:avLst/>
          </a:prstGeom>
          <a:noFill/>
        </p:spPr>
        <p:txBody>
          <a:bodyPr wrap="square" rtlCol="0">
            <a:spAutoFit/>
          </a:bodyPr>
          <a:lstStyle/>
          <a:p>
            <a:pPr algn="just"/>
            <a:r>
              <a:rPr lang="fr-FR" sz="1700" b="1" u="sng" dirty="0"/>
              <a:t>Calcul du chômage pour un temps partiel</a:t>
            </a:r>
          </a:p>
          <a:p>
            <a:pPr algn="just"/>
            <a:r>
              <a:rPr lang="fr-FR" sz="1700" dirty="0"/>
              <a:t>Lors d’une activité à temps réduit, le calcul des indemnités chômage temps partiel s’effectue sur la base de vos revenus perçus par votre nouvelle activité. Pôle Emploi calcule tous les mois l’allocation à verser selon le revenu généré par votre nouvelle activité. De ce calcul dépend le nombre de jours d’allocation qui vous seront versés : </a:t>
            </a:r>
          </a:p>
          <a:p>
            <a:pPr algn="just"/>
            <a:endParaRPr lang="fr-FR" sz="1700" i="1" dirty="0"/>
          </a:p>
          <a:p>
            <a:pPr marL="265113" indent="-265113" algn="just"/>
            <a:r>
              <a:rPr lang="fr-FR" sz="1700" b="1" dirty="0">
                <a:sym typeface="Wingdings" panose="05000000000000000000" pitchFamily="2" charset="2"/>
              </a:rPr>
              <a:t> </a:t>
            </a:r>
            <a:r>
              <a:rPr lang="fr-FR" sz="1700" b="1" dirty="0"/>
              <a:t>Allocations versées par mois </a:t>
            </a:r>
            <a:r>
              <a:rPr lang="fr-FR" sz="1700" i="1" dirty="0"/>
              <a:t>= Allocations dues sans activité – 70 % du salaire mensuel brut issu de la nouvelle activité</a:t>
            </a:r>
          </a:p>
          <a:p>
            <a:pPr algn="just"/>
            <a:endParaRPr lang="fr-FR" sz="1700" dirty="0"/>
          </a:p>
          <a:p>
            <a:pPr algn="just"/>
            <a:r>
              <a:rPr lang="fr-FR" sz="1700" dirty="0"/>
              <a:t>Le bénéficiaire peut cumuler chômage et temps partiel à condition que le total (salaire + allocation) ne dépasse pas le salaire mensuel moyen brut ayant servi de référence au calcul des indemnités chômage.</a:t>
            </a:r>
          </a:p>
          <a:p>
            <a:pPr algn="just"/>
            <a:endParaRPr lang="fr-FR" sz="1700" dirty="0"/>
          </a:p>
          <a:p>
            <a:pPr algn="just"/>
            <a:r>
              <a:rPr lang="fr-FR" sz="1700" dirty="0"/>
              <a:t>Le cumul temps partiel et chômage est possible. Les jours du mois pour lesquels aucune allocation n’a été versée repoussent d’autant de jours la date de fin de droits et augmentent la durée d’indemnisation. Il s’agit de droit rechargeable. </a:t>
            </a:r>
          </a:p>
          <a:p>
            <a:pPr algn="just"/>
            <a:endParaRPr lang="fr-FR" sz="1700" dirty="0"/>
          </a:p>
          <a:p>
            <a:pPr algn="just"/>
            <a:r>
              <a:rPr lang="fr-FR" sz="1700" dirty="0"/>
              <a:t>Si vous souhaitez savoir si vous pouvez prétendre à une aide, vous avez la possibilité d’effectuer une simulation chômage </a:t>
            </a:r>
            <a:r>
              <a:rPr lang="fr-FR" sz="1700" dirty="0">
                <a:hlinkClick r:id="rId4"/>
              </a:rPr>
              <a:t>https://candidat.pole-emploi.fr/candidat/simucalcul/perteemploi</a:t>
            </a:r>
            <a:endParaRPr lang="fr-FR" sz="1700" dirty="0"/>
          </a:p>
        </p:txBody>
      </p:sp>
      <p:sp>
        <p:nvSpPr>
          <p:cNvPr id="16"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13</a:t>
            </a:fld>
            <a:endParaRPr lang="fr-FR" dirty="0">
              <a:solidFill>
                <a:schemeClr val="tx1"/>
              </a:solidFill>
            </a:endParaRPr>
          </a:p>
        </p:txBody>
      </p:sp>
      <p:sp>
        <p:nvSpPr>
          <p:cNvPr id="17"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19"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Allocation retour à l’emploi (ARE)</a:t>
            </a:r>
          </a:p>
        </p:txBody>
      </p:sp>
      <p:pic>
        <p:nvPicPr>
          <p:cNvPr id="20" name="Image 19"/>
          <p:cNvPicPr>
            <a:picLocks noChangeAspect="1"/>
          </p:cNvPicPr>
          <p:nvPr/>
        </p:nvPicPr>
        <p:blipFill>
          <a:blip r:embed="rId5"/>
          <a:stretch>
            <a:fillRect/>
          </a:stretch>
        </p:blipFill>
        <p:spPr>
          <a:xfrm>
            <a:off x="10820400" y="245145"/>
            <a:ext cx="961000" cy="898866"/>
          </a:xfrm>
          <a:prstGeom prst="rect">
            <a:avLst/>
          </a:prstGeom>
        </p:spPr>
      </p:pic>
    </p:spTree>
    <p:extLst>
      <p:ext uri="{BB962C8B-B14F-4D97-AF65-F5344CB8AC3E}">
        <p14:creationId xmlns:p14="http://schemas.microsoft.com/office/powerpoint/2010/main" val="161476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99764" y="1100432"/>
            <a:ext cx="10378558" cy="1200329"/>
          </a:xfrm>
          <a:prstGeom prst="rect">
            <a:avLst/>
          </a:prstGeom>
          <a:noFill/>
        </p:spPr>
        <p:txBody>
          <a:bodyPr wrap="square" rtlCol="0">
            <a:spAutoFit/>
          </a:bodyPr>
          <a:lstStyle/>
          <a:p>
            <a:pPr algn="just"/>
            <a:endParaRPr lang="fr-FR" sz="1600" dirty="0"/>
          </a:p>
          <a:p>
            <a:pPr algn="just"/>
            <a:endParaRPr lang="fr-FR" sz="1400" dirty="0"/>
          </a:p>
          <a:p>
            <a:pPr algn="just"/>
            <a:endParaRPr lang="fr-FR" sz="1400" dirty="0"/>
          </a:p>
          <a:p>
            <a:pPr algn="just"/>
            <a:endParaRPr lang="fr-FR" sz="1400" dirty="0"/>
          </a:p>
          <a:p>
            <a:pPr algn="just"/>
            <a:endParaRPr lang="fr-FR" sz="1400" dirty="0"/>
          </a:p>
        </p:txBody>
      </p:sp>
      <p:pic>
        <p:nvPicPr>
          <p:cNvPr id="2" name="Image 1">
            <a:extLst>
              <a:ext uri="{FF2B5EF4-FFF2-40B4-BE49-F238E27FC236}">
                <a16:creationId xmlns:a16="http://schemas.microsoft.com/office/drawing/2014/main" id="{70C11704-42D4-437E-8889-90DC5DF75AB0}"/>
              </a:ext>
            </a:extLst>
          </p:cNvPr>
          <p:cNvPicPr>
            <a:picLocks noChangeAspect="1"/>
          </p:cNvPicPr>
          <p:nvPr/>
        </p:nvPicPr>
        <p:blipFill>
          <a:blip r:embed="rId4"/>
          <a:stretch>
            <a:fillRect/>
          </a:stretch>
        </p:blipFill>
        <p:spPr>
          <a:xfrm>
            <a:off x="3556625" y="1266578"/>
            <a:ext cx="6095999" cy="2807616"/>
          </a:xfrm>
          <a:prstGeom prst="rect">
            <a:avLst/>
          </a:prstGeom>
        </p:spPr>
      </p:pic>
      <p:pic>
        <p:nvPicPr>
          <p:cNvPr id="6" name="Image 5">
            <a:extLst>
              <a:ext uri="{FF2B5EF4-FFF2-40B4-BE49-F238E27FC236}">
                <a16:creationId xmlns:a16="http://schemas.microsoft.com/office/drawing/2014/main" id="{D5B0908A-C2D7-4515-AB14-7D8F8F21822E}"/>
              </a:ext>
            </a:extLst>
          </p:cNvPr>
          <p:cNvPicPr>
            <a:picLocks noChangeAspect="1"/>
          </p:cNvPicPr>
          <p:nvPr/>
        </p:nvPicPr>
        <p:blipFill>
          <a:blip r:embed="rId5"/>
          <a:stretch>
            <a:fillRect/>
          </a:stretch>
        </p:blipFill>
        <p:spPr>
          <a:xfrm>
            <a:off x="3556626" y="3973637"/>
            <a:ext cx="6095999" cy="2663834"/>
          </a:xfrm>
          <a:prstGeom prst="rect">
            <a:avLst/>
          </a:prstGeom>
        </p:spPr>
      </p:pic>
      <p:sp>
        <p:nvSpPr>
          <p:cNvPr id="16"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14</a:t>
            </a:fld>
            <a:endParaRPr lang="fr-FR" dirty="0">
              <a:solidFill>
                <a:schemeClr val="tx1"/>
              </a:solidFill>
            </a:endParaRPr>
          </a:p>
        </p:txBody>
      </p:sp>
      <p:sp>
        <p:nvSpPr>
          <p:cNvPr id="17"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9"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0"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Allocation retour à l’emploi (ARE)</a:t>
            </a:r>
          </a:p>
        </p:txBody>
      </p:sp>
      <p:pic>
        <p:nvPicPr>
          <p:cNvPr id="21" name="Image 20"/>
          <p:cNvPicPr>
            <a:picLocks noChangeAspect="1"/>
          </p:cNvPicPr>
          <p:nvPr/>
        </p:nvPicPr>
        <p:blipFill>
          <a:blip r:embed="rId6"/>
          <a:stretch>
            <a:fillRect/>
          </a:stretch>
        </p:blipFill>
        <p:spPr>
          <a:xfrm>
            <a:off x="10820400" y="245145"/>
            <a:ext cx="961000" cy="898866"/>
          </a:xfrm>
          <a:prstGeom prst="rect">
            <a:avLst/>
          </a:prstGeom>
        </p:spPr>
      </p:pic>
    </p:spTree>
    <p:extLst>
      <p:ext uri="{BB962C8B-B14F-4D97-AF65-F5344CB8AC3E}">
        <p14:creationId xmlns:p14="http://schemas.microsoft.com/office/powerpoint/2010/main" val="31572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F353406C-F2FF-4991-9EF0-772A8E6E7342}"/>
              </a:ext>
            </a:extLst>
          </p:cNvPr>
          <p:cNvPicPr>
            <a:picLocks noChangeAspect="1"/>
          </p:cNvPicPr>
          <p:nvPr/>
        </p:nvPicPr>
        <p:blipFill>
          <a:blip r:embed="rId4"/>
          <a:stretch>
            <a:fillRect/>
          </a:stretch>
        </p:blipFill>
        <p:spPr>
          <a:xfrm>
            <a:off x="1215826" y="1546108"/>
            <a:ext cx="10995756" cy="4476556"/>
          </a:xfrm>
          <a:prstGeom prst="rect">
            <a:avLst/>
          </a:prstGeom>
        </p:spPr>
      </p:pic>
      <p:sp>
        <p:nvSpPr>
          <p:cNvPr id="8"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9"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Allocation retour à l’emploi (ARE)</a:t>
            </a:r>
          </a:p>
        </p:txBody>
      </p:sp>
      <p:sp>
        <p:nvSpPr>
          <p:cNvPr id="10"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15</a:t>
            </a:fld>
            <a:endParaRPr lang="fr-FR" dirty="0">
              <a:solidFill>
                <a:schemeClr val="tx1"/>
              </a:solidFill>
            </a:endParaRPr>
          </a:p>
        </p:txBody>
      </p:sp>
      <p:sp>
        <p:nvSpPr>
          <p:cNvPr id="11"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2"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pic>
        <p:nvPicPr>
          <p:cNvPr id="16" name="Image 15"/>
          <p:cNvPicPr>
            <a:picLocks noChangeAspect="1"/>
          </p:cNvPicPr>
          <p:nvPr/>
        </p:nvPicPr>
        <p:blipFill>
          <a:blip r:embed="rId5"/>
          <a:stretch>
            <a:fillRect/>
          </a:stretch>
        </p:blipFill>
        <p:spPr>
          <a:xfrm>
            <a:off x="10820400" y="245145"/>
            <a:ext cx="961000" cy="898866"/>
          </a:xfrm>
          <a:prstGeom prst="rect">
            <a:avLst/>
          </a:prstGeom>
        </p:spPr>
      </p:pic>
    </p:spTree>
    <p:extLst>
      <p:ext uri="{BB962C8B-B14F-4D97-AF65-F5344CB8AC3E}">
        <p14:creationId xmlns:p14="http://schemas.microsoft.com/office/powerpoint/2010/main" val="61059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22495" y="1471991"/>
            <a:ext cx="10378558" cy="1169551"/>
          </a:xfrm>
          <a:prstGeom prst="rect">
            <a:avLst/>
          </a:prstGeom>
          <a:noFill/>
        </p:spPr>
        <p:txBody>
          <a:bodyPr wrap="square" rtlCol="0">
            <a:spAutoFit/>
          </a:bodyPr>
          <a:lstStyle/>
          <a:p>
            <a:pPr algn="just"/>
            <a:endParaRPr lang="fr-FR" sz="1400" dirty="0"/>
          </a:p>
          <a:p>
            <a:pPr algn="just"/>
            <a:endParaRPr lang="fr-FR" sz="1400" dirty="0"/>
          </a:p>
          <a:p>
            <a:pPr algn="just"/>
            <a:endParaRPr lang="fr-FR" sz="1400" dirty="0"/>
          </a:p>
          <a:p>
            <a:pPr algn="just"/>
            <a:endParaRPr lang="fr-FR" sz="1400" dirty="0"/>
          </a:p>
          <a:p>
            <a:pPr algn="just"/>
            <a:endParaRPr lang="fr-FR" sz="1400" dirty="0"/>
          </a:p>
        </p:txBody>
      </p:sp>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16</a:t>
            </a:fld>
            <a:endParaRPr lang="fr-FR" dirty="0">
              <a:solidFill>
                <a:schemeClr val="tx1"/>
              </a:solidFill>
            </a:endParaRPr>
          </a:p>
        </p:txBody>
      </p:sp>
      <p:sp>
        <p:nvSpPr>
          <p:cNvPr id="15"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6"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17"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Allocation retour à l’emploi (ARE)</a:t>
            </a:r>
          </a:p>
        </p:txBody>
      </p:sp>
      <p:grpSp>
        <p:nvGrpSpPr>
          <p:cNvPr id="6" name="Groupe 5"/>
          <p:cNvGrpSpPr/>
          <p:nvPr/>
        </p:nvGrpSpPr>
        <p:grpSpPr>
          <a:xfrm>
            <a:off x="3902208" y="1498120"/>
            <a:ext cx="10120544" cy="4962281"/>
            <a:chOff x="2838371" y="1527234"/>
            <a:chExt cx="10120544" cy="4962281"/>
          </a:xfrm>
        </p:grpSpPr>
        <p:pic>
          <p:nvPicPr>
            <p:cNvPr id="2" name="Image 1"/>
            <p:cNvPicPr>
              <a:picLocks noChangeAspect="1"/>
            </p:cNvPicPr>
            <p:nvPr/>
          </p:nvPicPr>
          <p:blipFill>
            <a:blip r:embed="rId4"/>
            <a:stretch>
              <a:fillRect/>
            </a:stretch>
          </p:blipFill>
          <p:spPr>
            <a:xfrm>
              <a:off x="4806802" y="1527234"/>
              <a:ext cx="6200775" cy="1609725"/>
            </a:xfrm>
            <a:prstGeom prst="rect">
              <a:avLst/>
            </a:prstGeom>
          </p:spPr>
        </p:pic>
        <p:pic>
          <p:nvPicPr>
            <p:cNvPr id="10" name="Image 9">
              <a:extLst>
                <a:ext uri="{FF2B5EF4-FFF2-40B4-BE49-F238E27FC236}">
                  <a16:creationId xmlns:a16="http://schemas.microsoft.com/office/drawing/2014/main" id="{4FBCF0B8-563B-429A-981E-4E57C89E4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8371" y="2649846"/>
              <a:ext cx="10120544" cy="3839669"/>
            </a:xfrm>
            <a:prstGeom prst="rect">
              <a:avLst/>
            </a:prstGeom>
          </p:spPr>
        </p:pic>
      </p:grpSp>
      <p:sp>
        <p:nvSpPr>
          <p:cNvPr id="8" name="ZoneTexte 7"/>
          <p:cNvSpPr txBox="1"/>
          <p:nvPr/>
        </p:nvSpPr>
        <p:spPr>
          <a:xfrm>
            <a:off x="1491448" y="1832333"/>
            <a:ext cx="4073545" cy="2308324"/>
          </a:xfrm>
          <a:prstGeom prst="rect">
            <a:avLst/>
          </a:prstGeom>
          <a:noFill/>
          <a:ln>
            <a:solidFill>
              <a:schemeClr val="tx1"/>
            </a:solidFill>
            <a:prstDash val="lgDashDot"/>
          </a:ln>
        </p:spPr>
        <p:txBody>
          <a:bodyPr wrap="square" rtlCol="0">
            <a:spAutoFit/>
          </a:bodyPr>
          <a:lstStyle/>
          <a:p>
            <a:pPr marL="809625" algn="ctr">
              <a:lnSpc>
                <a:spcPct val="200000"/>
              </a:lnSpc>
            </a:pPr>
            <a:r>
              <a:rPr lang="fr-FR" b="1" dirty="0">
                <a:solidFill>
                  <a:schemeClr val="bg1">
                    <a:lumMod val="50000"/>
                  </a:schemeClr>
                </a:solidFill>
              </a:rPr>
              <a:t>	Pôle emploi calcule le montant</a:t>
            </a:r>
            <a:br>
              <a:rPr lang="fr-FR" b="1" dirty="0">
                <a:solidFill>
                  <a:schemeClr val="bg1">
                    <a:lumMod val="50000"/>
                  </a:schemeClr>
                </a:solidFill>
              </a:rPr>
            </a:br>
            <a:r>
              <a:rPr lang="fr-FR" b="1" dirty="0">
                <a:solidFill>
                  <a:schemeClr val="bg1">
                    <a:lumMod val="50000"/>
                  </a:schemeClr>
                </a:solidFill>
              </a:rPr>
              <a:t>de l’allocation à verser à partir du salaire mensuel de la nouvelle activité</a:t>
            </a:r>
          </a:p>
        </p:txBody>
      </p:sp>
      <p:pic>
        <p:nvPicPr>
          <p:cNvPr id="9" name="Image 8"/>
          <p:cNvPicPr>
            <a:picLocks noChangeAspect="1"/>
          </p:cNvPicPr>
          <p:nvPr/>
        </p:nvPicPr>
        <p:blipFill>
          <a:blip r:embed="rId6">
            <a:duotone>
              <a:prstClr val="black"/>
              <a:schemeClr val="tx2">
                <a:tint val="45000"/>
                <a:satMod val="400000"/>
              </a:schemeClr>
            </a:duotone>
          </a:blip>
          <a:stretch>
            <a:fillRect/>
          </a:stretch>
        </p:blipFill>
        <p:spPr>
          <a:xfrm>
            <a:off x="1575028" y="1897224"/>
            <a:ext cx="790575" cy="676275"/>
          </a:xfrm>
          <a:prstGeom prst="rect">
            <a:avLst/>
          </a:prstGeom>
        </p:spPr>
      </p:pic>
      <p:pic>
        <p:nvPicPr>
          <p:cNvPr id="19" name="Image 18"/>
          <p:cNvPicPr>
            <a:picLocks noChangeAspect="1"/>
          </p:cNvPicPr>
          <p:nvPr/>
        </p:nvPicPr>
        <p:blipFill>
          <a:blip r:embed="rId7"/>
          <a:stretch>
            <a:fillRect/>
          </a:stretch>
        </p:blipFill>
        <p:spPr>
          <a:xfrm>
            <a:off x="10820400" y="245145"/>
            <a:ext cx="961000" cy="898866"/>
          </a:xfrm>
          <a:prstGeom prst="rect">
            <a:avLst/>
          </a:prstGeom>
        </p:spPr>
      </p:pic>
    </p:spTree>
    <p:extLst>
      <p:ext uri="{BB962C8B-B14F-4D97-AF65-F5344CB8AC3E}">
        <p14:creationId xmlns:p14="http://schemas.microsoft.com/office/powerpoint/2010/main" val="84890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99764" y="1100432"/>
            <a:ext cx="10378558" cy="1169551"/>
          </a:xfrm>
          <a:prstGeom prst="rect">
            <a:avLst/>
          </a:prstGeom>
          <a:noFill/>
        </p:spPr>
        <p:txBody>
          <a:bodyPr wrap="square" rtlCol="0">
            <a:spAutoFit/>
          </a:bodyPr>
          <a:lstStyle/>
          <a:p>
            <a:pPr algn="just"/>
            <a:endParaRPr lang="fr-FR" sz="1400" dirty="0"/>
          </a:p>
          <a:p>
            <a:pPr algn="just"/>
            <a:endParaRPr lang="fr-FR" sz="1400" dirty="0"/>
          </a:p>
          <a:p>
            <a:pPr algn="just"/>
            <a:endParaRPr lang="fr-FR" sz="1400" dirty="0"/>
          </a:p>
          <a:p>
            <a:pPr algn="just"/>
            <a:endParaRPr lang="fr-FR" sz="1400" dirty="0"/>
          </a:p>
          <a:p>
            <a:pPr algn="just"/>
            <a:endParaRPr lang="fr-FR" sz="1400" dirty="0"/>
          </a:p>
        </p:txBody>
      </p:sp>
      <p:pic>
        <p:nvPicPr>
          <p:cNvPr id="2" name="Image 1">
            <a:extLst>
              <a:ext uri="{FF2B5EF4-FFF2-40B4-BE49-F238E27FC236}">
                <a16:creationId xmlns:a16="http://schemas.microsoft.com/office/drawing/2014/main" id="{A9387322-D9B7-4C54-93BF-0B40B073E5B5}"/>
              </a:ext>
            </a:extLst>
          </p:cNvPr>
          <p:cNvPicPr>
            <a:picLocks noChangeAspect="1"/>
          </p:cNvPicPr>
          <p:nvPr/>
        </p:nvPicPr>
        <p:blipFill rotWithShape="1">
          <a:blip r:embed="rId4"/>
          <a:srcRect l="1526" t="13583"/>
          <a:stretch/>
        </p:blipFill>
        <p:spPr>
          <a:xfrm>
            <a:off x="3838469" y="2049863"/>
            <a:ext cx="10079667" cy="3717263"/>
          </a:xfrm>
          <a:prstGeom prst="rect">
            <a:avLst/>
          </a:prstGeom>
        </p:spPr>
      </p:pic>
      <p:sp>
        <p:nvSpPr>
          <p:cNvPr id="9"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17</a:t>
            </a:fld>
            <a:endParaRPr lang="fr-FR" dirty="0">
              <a:solidFill>
                <a:schemeClr val="tx1"/>
              </a:solidFill>
            </a:endParaRPr>
          </a:p>
        </p:txBody>
      </p:sp>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2"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15"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Allocation retour à l’emploi (ARE)</a:t>
            </a:r>
          </a:p>
        </p:txBody>
      </p:sp>
      <p:pic>
        <p:nvPicPr>
          <p:cNvPr id="3" name="Image 2"/>
          <p:cNvPicPr>
            <a:picLocks noChangeAspect="1"/>
          </p:cNvPicPr>
          <p:nvPr/>
        </p:nvPicPr>
        <p:blipFill>
          <a:blip r:embed="rId5">
            <a:duotone>
              <a:prstClr val="black"/>
              <a:schemeClr val="tx2">
                <a:tint val="45000"/>
                <a:satMod val="400000"/>
              </a:schemeClr>
            </a:duotone>
          </a:blip>
          <a:stretch>
            <a:fillRect/>
          </a:stretch>
        </p:blipFill>
        <p:spPr>
          <a:xfrm>
            <a:off x="1559585" y="1922756"/>
            <a:ext cx="730514" cy="676800"/>
          </a:xfrm>
          <a:prstGeom prst="rect">
            <a:avLst/>
          </a:prstGeom>
        </p:spPr>
      </p:pic>
      <p:sp>
        <p:nvSpPr>
          <p:cNvPr id="16" name="ZoneTexte 15"/>
          <p:cNvSpPr txBox="1"/>
          <p:nvPr/>
        </p:nvSpPr>
        <p:spPr>
          <a:xfrm>
            <a:off x="1491448" y="1832333"/>
            <a:ext cx="4073545" cy="1676741"/>
          </a:xfrm>
          <a:prstGeom prst="rect">
            <a:avLst/>
          </a:prstGeom>
          <a:noFill/>
          <a:ln>
            <a:solidFill>
              <a:schemeClr val="tx1"/>
            </a:solidFill>
            <a:prstDash val="lgDashDot"/>
          </a:ln>
        </p:spPr>
        <p:txBody>
          <a:bodyPr wrap="square" rtlCol="0">
            <a:spAutoFit/>
          </a:bodyPr>
          <a:lstStyle/>
          <a:p>
            <a:pPr marL="809625" algn="ctr">
              <a:lnSpc>
                <a:spcPct val="200000"/>
              </a:lnSpc>
            </a:pPr>
            <a:r>
              <a:rPr lang="fr-FR" b="1" dirty="0">
                <a:solidFill>
                  <a:schemeClr val="bg1">
                    <a:lumMod val="50000"/>
                  </a:schemeClr>
                </a:solidFill>
              </a:rPr>
              <a:t>	Pôle emploi détermine le nombre de jours d’allocations</a:t>
            </a:r>
            <a:br>
              <a:rPr lang="fr-FR" b="1" dirty="0">
                <a:solidFill>
                  <a:schemeClr val="bg1">
                    <a:lumMod val="50000"/>
                  </a:schemeClr>
                </a:solidFill>
              </a:rPr>
            </a:br>
            <a:r>
              <a:rPr lang="fr-FR" b="1" dirty="0">
                <a:solidFill>
                  <a:schemeClr val="bg1">
                    <a:lumMod val="50000"/>
                  </a:schemeClr>
                </a:solidFill>
              </a:rPr>
              <a:t>à lui verser</a:t>
            </a:r>
          </a:p>
        </p:txBody>
      </p:sp>
      <p:pic>
        <p:nvPicPr>
          <p:cNvPr id="18" name="Image 17"/>
          <p:cNvPicPr>
            <a:picLocks noChangeAspect="1"/>
          </p:cNvPicPr>
          <p:nvPr/>
        </p:nvPicPr>
        <p:blipFill>
          <a:blip r:embed="rId6"/>
          <a:stretch>
            <a:fillRect/>
          </a:stretch>
        </p:blipFill>
        <p:spPr>
          <a:xfrm>
            <a:off x="10820400" y="245145"/>
            <a:ext cx="961000" cy="898866"/>
          </a:xfrm>
          <a:prstGeom prst="rect">
            <a:avLst/>
          </a:prstGeom>
        </p:spPr>
      </p:pic>
    </p:spTree>
    <p:extLst>
      <p:ext uri="{BB962C8B-B14F-4D97-AF65-F5344CB8AC3E}">
        <p14:creationId xmlns:p14="http://schemas.microsoft.com/office/powerpoint/2010/main" val="39736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99764" y="1100432"/>
            <a:ext cx="10378558" cy="1169551"/>
          </a:xfrm>
          <a:prstGeom prst="rect">
            <a:avLst/>
          </a:prstGeom>
          <a:noFill/>
        </p:spPr>
        <p:txBody>
          <a:bodyPr wrap="square" rtlCol="0">
            <a:spAutoFit/>
          </a:bodyPr>
          <a:lstStyle/>
          <a:p>
            <a:pPr algn="just"/>
            <a:endParaRPr lang="fr-FR" sz="1400" dirty="0"/>
          </a:p>
          <a:p>
            <a:pPr algn="just"/>
            <a:endParaRPr lang="fr-FR" sz="1400" dirty="0"/>
          </a:p>
          <a:p>
            <a:pPr algn="just"/>
            <a:endParaRPr lang="fr-FR" sz="1400" dirty="0"/>
          </a:p>
          <a:p>
            <a:pPr algn="just"/>
            <a:endParaRPr lang="fr-FR" sz="1400" dirty="0"/>
          </a:p>
          <a:p>
            <a:pPr algn="just"/>
            <a:endParaRPr lang="fr-FR" sz="1400" dirty="0"/>
          </a:p>
        </p:txBody>
      </p:sp>
      <p:pic>
        <p:nvPicPr>
          <p:cNvPr id="4" name="Image 3">
            <a:extLst>
              <a:ext uri="{FF2B5EF4-FFF2-40B4-BE49-F238E27FC236}">
                <a16:creationId xmlns:a16="http://schemas.microsoft.com/office/drawing/2014/main" id="{A66810A3-B51B-4E67-B33E-7CB58BB047FF}"/>
              </a:ext>
            </a:extLst>
          </p:cNvPr>
          <p:cNvPicPr>
            <a:picLocks noChangeAspect="1"/>
          </p:cNvPicPr>
          <p:nvPr/>
        </p:nvPicPr>
        <p:blipFill>
          <a:blip r:embed="rId4"/>
          <a:stretch>
            <a:fillRect/>
          </a:stretch>
        </p:blipFill>
        <p:spPr>
          <a:xfrm>
            <a:off x="1215826" y="1334744"/>
            <a:ext cx="11455994" cy="5026196"/>
          </a:xfrm>
          <a:prstGeom prst="rect">
            <a:avLst/>
          </a:prstGeom>
        </p:spPr>
      </p:pic>
      <p:sp>
        <p:nvSpPr>
          <p:cNvPr id="9"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18</a:t>
            </a:fld>
            <a:endParaRPr lang="fr-FR" dirty="0">
              <a:solidFill>
                <a:schemeClr val="tx1"/>
              </a:solidFill>
            </a:endParaRPr>
          </a:p>
        </p:txBody>
      </p:sp>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2"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15"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Allocation retour à l’emploi (ARE)</a:t>
            </a:r>
          </a:p>
        </p:txBody>
      </p:sp>
      <p:pic>
        <p:nvPicPr>
          <p:cNvPr id="17" name="Image 16"/>
          <p:cNvPicPr>
            <a:picLocks noChangeAspect="1"/>
          </p:cNvPicPr>
          <p:nvPr/>
        </p:nvPicPr>
        <p:blipFill>
          <a:blip r:embed="rId5"/>
          <a:stretch>
            <a:fillRect/>
          </a:stretch>
        </p:blipFill>
        <p:spPr>
          <a:xfrm>
            <a:off x="10820400" y="245145"/>
            <a:ext cx="961000" cy="898866"/>
          </a:xfrm>
          <a:prstGeom prst="rect">
            <a:avLst/>
          </a:prstGeom>
        </p:spPr>
      </p:pic>
    </p:spTree>
    <p:extLst>
      <p:ext uri="{BB962C8B-B14F-4D97-AF65-F5344CB8AC3E}">
        <p14:creationId xmlns:p14="http://schemas.microsoft.com/office/powerpoint/2010/main" val="144592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6">
            <a:extLst>
              <a:ext uri="{FF2B5EF4-FFF2-40B4-BE49-F238E27FC236}">
                <a16:creationId xmlns:a16="http://schemas.microsoft.com/office/drawing/2014/main" id="{B08F0E09-7F94-42B1-9528-77175C61E993}"/>
              </a:ext>
            </a:extLst>
          </p:cNvPr>
          <p:cNvSpPr txBox="1">
            <a:spLocks/>
          </p:cNvSpPr>
          <p:nvPr/>
        </p:nvSpPr>
        <p:spPr>
          <a:xfrm>
            <a:off x="1603027" y="747052"/>
            <a:ext cx="8581880"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kern="0" dirty="0">
              <a:solidFill>
                <a:schemeClr val="accent2">
                  <a:lumMod val="50000"/>
                </a:schemeClr>
              </a:solidFill>
              <a:latin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7A76C462-4E45-461D-89F8-31C91F92EC25}"/>
              </a:ext>
            </a:extLst>
          </p:cNvPr>
          <p:cNvSpPr txBox="1"/>
          <p:nvPr/>
        </p:nvSpPr>
        <p:spPr>
          <a:xfrm>
            <a:off x="1425146" y="1374551"/>
            <a:ext cx="10511161" cy="369332"/>
          </a:xfrm>
          <a:prstGeom prst="rect">
            <a:avLst/>
          </a:prstGeom>
          <a:noFill/>
        </p:spPr>
        <p:txBody>
          <a:bodyPr wrap="square" rtlCol="0">
            <a:spAutoFit/>
          </a:bodyPr>
          <a:lstStyle/>
          <a:p>
            <a:pPr marL="0" lvl="3" algn="just">
              <a:spcBef>
                <a:spcPts val="300"/>
              </a:spcBef>
            </a:pPr>
            <a:r>
              <a:rPr lang="fr-FR" dirty="0" smtClean="0">
                <a:sym typeface="Wingdings" panose="05000000000000000000" pitchFamily="2" charset="2"/>
              </a:rPr>
              <a:t> Possibilité </a:t>
            </a:r>
            <a:r>
              <a:rPr lang="fr-FR" dirty="0">
                <a:sym typeface="Wingdings" panose="05000000000000000000" pitchFamily="2" charset="2"/>
              </a:rPr>
              <a:t>de réduire son activité si le salarié perçoit une invalidité catégorie 1 ou 2. </a:t>
            </a:r>
            <a:endParaRPr lang="fr-FR" dirty="0"/>
          </a:p>
        </p:txBody>
      </p:sp>
      <p:pic>
        <p:nvPicPr>
          <p:cNvPr id="1026" name="Picture 2" descr="https://lavieenfibromyalgie.fr/wp-content/uploads/2023/04/2023-04-04_14h56_35.png">
            <a:extLst>
              <a:ext uri="{FF2B5EF4-FFF2-40B4-BE49-F238E27FC236}">
                <a16:creationId xmlns:a16="http://schemas.microsoft.com/office/drawing/2014/main" id="{3F4EA258-092A-4F37-9B6A-8012AAB91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764" y="1899632"/>
            <a:ext cx="4350058" cy="281641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280C052-B7CC-47AF-94F6-FB5DB837DE8D}"/>
              </a:ext>
            </a:extLst>
          </p:cNvPr>
          <p:cNvSpPr txBox="1"/>
          <p:nvPr/>
        </p:nvSpPr>
        <p:spPr>
          <a:xfrm>
            <a:off x="7816687" y="2221789"/>
            <a:ext cx="4058592" cy="1477328"/>
          </a:xfrm>
          <a:prstGeom prst="rect">
            <a:avLst/>
          </a:prstGeom>
          <a:noFill/>
        </p:spPr>
        <p:txBody>
          <a:bodyPr wrap="square" rtlCol="0">
            <a:spAutoFit/>
          </a:bodyPr>
          <a:lstStyle/>
          <a:p>
            <a:endParaRPr lang="fr-FR" dirty="0"/>
          </a:p>
          <a:p>
            <a:pPr algn="ctr"/>
            <a:r>
              <a:rPr lang="fr-FR" dirty="0">
                <a:sym typeface="Wingdings" panose="05000000000000000000" pitchFamily="2" charset="2"/>
              </a:rPr>
              <a:t>Le cumul salaire + montant de pension invalidité de référence, ne doit pas dépasser le plafond de la Sécurité Sociale soit </a:t>
            </a:r>
            <a:r>
              <a:rPr lang="es-ES" dirty="0">
                <a:sym typeface="Wingdings" panose="05000000000000000000" pitchFamily="2" charset="2"/>
              </a:rPr>
              <a:t>41 136 euros en 2022. </a:t>
            </a:r>
            <a:endParaRPr lang="fr-FR" dirty="0"/>
          </a:p>
        </p:txBody>
      </p:sp>
      <p:sp>
        <p:nvSpPr>
          <p:cNvPr id="4" name="ZoneTexte 3">
            <a:extLst>
              <a:ext uri="{FF2B5EF4-FFF2-40B4-BE49-F238E27FC236}">
                <a16:creationId xmlns:a16="http://schemas.microsoft.com/office/drawing/2014/main" id="{FA78BFED-01F2-411B-8385-A0A78425B2EB}"/>
              </a:ext>
            </a:extLst>
          </p:cNvPr>
          <p:cNvSpPr txBox="1"/>
          <p:nvPr/>
        </p:nvSpPr>
        <p:spPr>
          <a:xfrm>
            <a:off x="1499764" y="5976502"/>
            <a:ext cx="9893556" cy="369332"/>
          </a:xfrm>
          <a:prstGeom prst="rect">
            <a:avLst/>
          </a:prstGeom>
          <a:noFill/>
        </p:spPr>
        <p:txBody>
          <a:bodyPr wrap="square" rtlCol="0">
            <a:spAutoFit/>
          </a:bodyPr>
          <a:lstStyle/>
          <a:p>
            <a:r>
              <a:rPr lang="fr-FR" dirty="0" smtClean="0">
                <a:sym typeface="Wingdings" panose="05000000000000000000" pitchFamily="2" charset="2"/>
              </a:rPr>
              <a:t> A </a:t>
            </a:r>
            <a:r>
              <a:rPr lang="fr-FR" dirty="0">
                <a:sym typeface="Wingdings" panose="05000000000000000000" pitchFamily="2" charset="2"/>
              </a:rPr>
              <a:t>compter d’Octobre 2023, vous pouvez cumuler l’Allocation Adulte Handicapé et activité salariale. </a:t>
            </a:r>
            <a:endParaRPr lang="fr-FR" dirty="0"/>
          </a:p>
        </p:txBody>
      </p:sp>
      <p:sp>
        <p:nvSpPr>
          <p:cNvPr id="5" name="ZoneTexte 4">
            <a:extLst>
              <a:ext uri="{FF2B5EF4-FFF2-40B4-BE49-F238E27FC236}">
                <a16:creationId xmlns:a16="http://schemas.microsoft.com/office/drawing/2014/main" id="{1B8F224B-86D9-4205-A824-1C518BAD06AB}"/>
              </a:ext>
            </a:extLst>
          </p:cNvPr>
          <p:cNvSpPr txBox="1"/>
          <p:nvPr/>
        </p:nvSpPr>
        <p:spPr>
          <a:xfrm rot="16200000">
            <a:off x="4654261" y="2989750"/>
            <a:ext cx="2988901" cy="523220"/>
          </a:xfrm>
          <a:prstGeom prst="rect">
            <a:avLst/>
          </a:prstGeom>
          <a:noFill/>
        </p:spPr>
        <p:txBody>
          <a:bodyPr wrap="square" rtlCol="0">
            <a:spAutoFit/>
          </a:bodyPr>
          <a:lstStyle/>
          <a:p>
            <a:r>
              <a:rPr lang="fr-FR" sz="500" dirty="0"/>
              <a:t>Source : https://www.ameli.fr/rouen-elbeuf-dieppe-seine-maritime/assure/remboursements/pensions-allocations-rentes/invalidite</a:t>
            </a:r>
          </a:p>
          <a:p>
            <a:endParaRPr lang="fr-FR" dirty="0"/>
          </a:p>
        </p:txBody>
      </p:sp>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19</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22"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3"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Invalidité versée par la CPAM </a:t>
            </a:r>
          </a:p>
        </p:txBody>
      </p:sp>
      <p:sp>
        <p:nvSpPr>
          <p:cNvPr id="24" name="Espace réservé du texte 16">
            <a:extLst>
              <a:ext uri="{FF2B5EF4-FFF2-40B4-BE49-F238E27FC236}">
                <a16:creationId xmlns:a16="http://schemas.microsoft.com/office/drawing/2014/main" id="{B08F0E09-7F94-42B1-9528-77175C61E993}"/>
              </a:ext>
            </a:extLst>
          </p:cNvPr>
          <p:cNvSpPr txBox="1">
            <a:spLocks/>
          </p:cNvSpPr>
          <p:nvPr/>
        </p:nvSpPr>
        <p:spPr>
          <a:xfrm>
            <a:off x="1603027" y="5408765"/>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AAH accordée par la MDPH et versée par la CAF</a:t>
            </a:r>
          </a:p>
        </p:txBody>
      </p:sp>
      <p:pic>
        <p:nvPicPr>
          <p:cNvPr id="6" name="Image 5"/>
          <p:cNvPicPr>
            <a:picLocks noChangeAspect="1"/>
          </p:cNvPicPr>
          <p:nvPr/>
        </p:nvPicPr>
        <p:blipFill>
          <a:blip r:embed="rId5"/>
          <a:stretch>
            <a:fillRect/>
          </a:stretch>
        </p:blipFill>
        <p:spPr>
          <a:xfrm>
            <a:off x="6733354" y="2389976"/>
            <a:ext cx="1095375" cy="1228725"/>
          </a:xfrm>
          <a:prstGeom prst="rect">
            <a:avLst/>
          </a:prstGeom>
        </p:spPr>
      </p:pic>
      <p:sp>
        <p:nvSpPr>
          <p:cNvPr id="8" name="Rectangle avec coins arrondis en diagonale 7"/>
          <p:cNvSpPr/>
          <p:nvPr/>
        </p:nvSpPr>
        <p:spPr>
          <a:xfrm>
            <a:off x="6446542" y="2221790"/>
            <a:ext cx="5489765" cy="168414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6"/>
          <a:stretch>
            <a:fillRect/>
          </a:stretch>
        </p:blipFill>
        <p:spPr>
          <a:xfrm>
            <a:off x="8838056" y="-59821"/>
            <a:ext cx="3353944" cy="943544"/>
          </a:xfrm>
          <a:prstGeom prst="rect">
            <a:avLst/>
          </a:prstGeom>
        </p:spPr>
      </p:pic>
    </p:spTree>
    <p:extLst>
      <p:ext uri="{BB962C8B-B14F-4D97-AF65-F5344CB8AC3E}">
        <p14:creationId xmlns:p14="http://schemas.microsoft.com/office/powerpoint/2010/main" val="3566018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1" y="0"/>
            <a:ext cx="1215826" cy="6858000"/>
          </a:xfrm>
          <a:prstGeom prst="rect">
            <a:avLst/>
          </a:prstGeom>
        </p:spPr>
      </p:pic>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a:t>
            </a:fld>
            <a:endParaRPr lang="fr-FR" dirty="0">
              <a:solidFill>
                <a:schemeClr val="tx1"/>
              </a:solidFill>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1" name="Titre 4">
            <a:extLst>
              <a:ext uri="{FF2B5EF4-FFF2-40B4-BE49-F238E27FC236}">
                <a16:creationId xmlns:a16="http://schemas.microsoft.com/office/drawing/2014/main" id="{C8B79168-ED65-4EDD-B17D-476FD2BA1EB7}"/>
              </a:ext>
            </a:extLst>
          </p:cNvPr>
          <p:cNvSpPr txBox="1">
            <a:spLocks/>
          </p:cNvSpPr>
          <p:nvPr/>
        </p:nvSpPr>
        <p:spPr>
          <a:xfrm>
            <a:off x="1574309" y="187840"/>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a:solidFill>
                  <a:srgbClr val="FF9802"/>
                </a:solidFill>
              </a:rPr>
              <a:t>Qui sommes-nous?</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F0DB9DB-0EAA-614A-A043-C3907784B18E}"/>
              </a:ext>
            </a:extLst>
          </p:cNvPr>
          <p:cNvSpPr/>
          <p:nvPr/>
        </p:nvSpPr>
        <p:spPr>
          <a:xfrm>
            <a:off x="1574309" y="799146"/>
            <a:ext cx="6280492" cy="584775"/>
          </a:xfrm>
          <a:prstGeom prst="rect">
            <a:avLst/>
          </a:prstGeom>
        </p:spPr>
        <p:txBody>
          <a:bodyPr wrap="square">
            <a:spAutoFit/>
          </a:bodyPr>
          <a:lstStyle/>
          <a:p>
            <a:r>
              <a:rPr lang="fr-FR" sz="1600" dirty="0"/>
              <a:t>L’ACIST est une </a:t>
            </a:r>
            <a:r>
              <a:rPr lang="fr-FR" sz="1600" b="1" dirty="0"/>
              <a:t>Association de Conseil et d’Interventions Sociales du Travail, présente sur l’ensemble du territoire normand</a:t>
            </a:r>
            <a:r>
              <a:rPr lang="fr-FR" sz="1600" dirty="0"/>
              <a:t>.</a:t>
            </a:r>
          </a:p>
        </p:txBody>
      </p:sp>
      <p:pic>
        <p:nvPicPr>
          <p:cNvPr id="24" name="Image 23"/>
          <p:cNvPicPr>
            <a:picLocks noChangeAspect="1"/>
          </p:cNvPicPr>
          <p:nvPr/>
        </p:nvPicPr>
        <p:blipFill>
          <a:blip r:embed="rId4"/>
          <a:stretch>
            <a:fillRect/>
          </a:stretch>
        </p:blipFill>
        <p:spPr>
          <a:xfrm>
            <a:off x="6655692" y="1148767"/>
            <a:ext cx="4320480" cy="3529319"/>
          </a:xfrm>
          <a:prstGeom prst="rect">
            <a:avLst/>
          </a:prstGeom>
        </p:spPr>
      </p:pic>
      <p:sp>
        <p:nvSpPr>
          <p:cNvPr id="27"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7" name="Shape 264">
            <a:extLst>
              <a:ext uri="{FF2B5EF4-FFF2-40B4-BE49-F238E27FC236}">
                <a16:creationId xmlns:a16="http://schemas.microsoft.com/office/drawing/2014/main" id="{6D808C3A-3806-476B-8E19-3774433B7AA2}"/>
              </a:ext>
            </a:extLst>
          </p:cNvPr>
          <p:cNvSpPr/>
          <p:nvPr/>
        </p:nvSpPr>
        <p:spPr>
          <a:xfrm>
            <a:off x="1388012" y="2843349"/>
            <a:ext cx="4564296"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algn="ctr" defTabSz="457200">
              <a:spcBef>
                <a:spcPts val="1200"/>
              </a:spcBef>
              <a:defRPr sz="2600">
                <a:latin typeface="Calibri"/>
                <a:ea typeface="Calibri"/>
                <a:cs typeface="Calibri"/>
                <a:sym typeface="Calibri"/>
              </a:defRPr>
            </a:pPr>
            <a:r>
              <a:rPr lang="fr-FR" sz="4800" baseline="-5769" dirty="0"/>
              <a:t/>
            </a:r>
            <a:br>
              <a:rPr lang="fr-FR" sz="4800" baseline="-5769" dirty="0"/>
            </a:br>
            <a:endParaRPr lang="fr-FR" sz="2400" baseline="-5769" dirty="0"/>
          </a:p>
        </p:txBody>
      </p:sp>
      <p:sp>
        <p:nvSpPr>
          <p:cNvPr id="2" name="Rectangle 1">
            <a:extLst>
              <a:ext uri="{FF2B5EF4-FFF2-40B4-BE49-F238E27FC236}">
                <a16:creationId xmlns:a16="http://schemas.microsoft.com/office/drawing/2014/main" id="{2FD4FF0D-548A-4614-AC95-81AD3911ACEF}"/>
              </a:ext>
            </a:extLst>
          </p:cNvPr>
          <p:cNvSpPr/>
          <p:nvPr/>
        </p:nvSpPr>
        <p:spPr>
          <a:xfrm>
            <a:off x="1574309" y="1730199"/>
            <a:ext cx="5002660" cy="1354217"/>
          </a:xfrm>
          <a:prstGeom prst="rect">
            <a:avLst/>
          </a:prstGeom>
        </p:spPr>
        <p:txBody>
          <a:bodyPr wrap="square">
            <a:spAutoFit/>
          </a:bodyPr>
          <a:lstStyle/>
          <a:p>
            <a:r>
              <a:rPr lang="fr-FR" sz="1600" dirty="0"/>
              <a:t>Le service social du travail accompagne :</a:t>
            </a:r>
            <a:br>
              <a:rPr lang="fr-FR" sz="1600" dirty="0"/>
            </a:br>
            <a:r>
              <a:rPr lang="fr-FR" sz="1600" dirty="0"/>
              <a:t>- Ses adhérents (les entreprises) dans la réflexion et le déploiement de leurs politiques sociales,</a:t>
            </a:r>
            <a:br>
              <a:rPr lang="fr-FR" sz="1600" dirty="0"/>
            </a:br>
            <a:r>
              <a:rPr lang="fr-FR" sz="1600" dirty="0"/>
              <a:t>- Leurs salariés dans la réponse à leurs questions et la résolution de leurs difficultés passagères</a:t>
            </a:r>
            <a:r>
              <a:rPr lang="fr-FR" dirty="0"/>
              <a:t>.</a:t>
            </a:r>
          </a:p>
        </p:txBody>
      </p:sp>
      <p:sp>
        <p:nvSpPr>
          <p:cNvPr id="4" name="ZoneTexte 3">
            <a:extLst>
              <a:ext uri="{FF2B5EF4-FFF2-40B4-BE49-F238E27FC236}">
                <a16:creationId xmlns:a16="http://schemas.microsoft.com/office/drawing/2014/main" id="{6E45898E-3A55-4336-BFE3-2F48B3E65811}"/>
              </a:ext>
            </a:extLst>
          </p:cNvPr>
          <p:cNvSpPr txBox="1"/>
          <p:nvPr/>
        </p:nvSpPr>
        <p:spPr>
          <a:xfrm>
            <a:off x="1692977" y="3657316"/>
            <a:ext cx="4183846" cy="2539157"/>
          </a:xfrm>
          <a:prstGeom prst="rect">
            <a:avLst/>
          </a:prstGeom>
          <a:noFill/>
        </p:spPr>
        <p:txBody>
          <a:bodyPr wrap="square" rtlCol="0">
            <a:spAutoFit/>
          </a:bodyPr>
          <a:lstStyle/>
          <a:p>
            <a:pPr algn="ctr">
              <a:spcAft>
                <a:spcPts val="600"/>
              </a:spcAft>
            </a:pPr>
            <a:r>
              <a:rPr lang="fr-FR" sz="2200" i="1" dirty="0">
                <a:solidFill>
                  <a:srgbClr val="C00000"/>
                </a:solidFill>
              </a:rPr>
              <a:t>Quelques repères – en 2022</a:t>
            </a:r>
          </a:p>
          <a:p>
            <a:pPr marL="285750" indent="-285750">
              <a:lnSpc>
                <a:spcPct val="150000"/>
              </a:lnSpc>
              <a:buFontTx/>
              <a:buChar char="-"/>
            </a:pPr>
            <a:r>
              <a:rPr lang="fr-FR" b="1" dirty="0" smtClean="0">
                <a:solidFill>
                  <a:srgbClr val="C00000"/>
                </a:solidFill>
              </a:rPr>
              <a:t>163</a:t>
            </a:r>
            <a:r>
              <a:rPr lang="fr-FR" sz="1600" dirty="0" smtClean="0"/>
              <a:t> </a:t>
            </a:r>
            <a:r>
              <a:rPr lang="fr-FR" sz="1600" dirty="0"/>
              <a:t>structures faisant appel à l’ACIST</a:t>
            </a:r>
          </a:p>
          <a:p>
            <a:pPr marL="285750" indent="-285750">
              <a:lnSpc>
                <a:spcPct val="150000"/>
              </a:lnSpc>
              <a:buFontTx/>
              <a:buChar char="-"/>
            </a:pPr>
            <a:r>
              <a:rPr lang="fr-FR" b="1" dirty="0">
                <a:solidFill>
                  <a:srgbClr val="C00000"/>
                </a:solidFill>
              </a:rPr>
              <a:t>7 </a:t>
            </a:r>
            <a:r>
              <a:rPr lang="fr-FR" b="1" dirty="0" smtClean="0">
                <a:solidFill>
                  <a:srgbClr val="C00000"/>
                </a:solidFill>
              </a:rPr>
              <a:t>473</a:t>
            </a:r>
            <a:r>
              <a:rPr lang="fr-FR" dirty="0" smtClean="0"/>
              <a:t> </a:t>
            </a:r>
            <a:r>
              <a:rPr lang="fr-FR" sz="1600" dirty="0"/>
              <a:t>salariés &amp; intérimaires accompagnés (dont </a:t>
            </a:r>
            <a:r>
              <a:rPr lang="fr-FR" sz="1600" dirty="0" smtClean="0"/>
              <a:t>62 </a:t>
            </a:r>
            <a:r>
              <a:rPr lang="fr-FR" sz="1600" dirty="0"/>
              <a:t>% de nouveaux salariés)</a:t>
            </a:r>
          </a:p>
          <a:p>
            <a:pPr marL="285750" indent="-285750">
              <a:lnSpc>
                <a:spcPct val="150000"/>
              </a:lnSpc>
              <a:buFontTx/>
              <a:buChar char="-"/>
            </a:pPr>
            <a:r>
              <a:rPr lang="fr-FR" b="1" dirty="0" smtClean="0">
                <a:solidFill>
                  <a:srgbClr val="C00000"/>
                </a:solidFill>
              </a:rPr>
              <a:t>19 257</a:t>
            </a:r>
            <a:r>
              <a:rPr lang="fr-FR" dirty="0" smtClean="0"/>
              <a:t> </a:t>
            </a:r>
            <a:r>
              <a:rPr lang="fr-FR" sz="1600" dirty="0"/>
              <a:t>contacts avec les salariés</a:t>
            </a:r>
          </a:p>
          <a:p>
            <a:pPr marL="285750" indent="-285750">
              <a:lnSpc>
                <a:spcPct val="150000"/>
              </a:lnSpc>
              <a:buFontTx/>
              <a:buChar char="-"/>
            </a:pPr>
            <a:r>
              <a:rPr lang="fr-FR" b="1" dirty="0">
                <a:solidFill>
                  <a:srgbClr val="C00000"/>
                </a:solidFill>
              </a:rPr>
              <a:t>45 </a:t>
            </a:r>
            <a:r>
              <a:rPr lang="fr-FR" b="1" dirty="0" smtClean="0">
                <a:solidFill>
                  <a:srgbClr val="C00000"/>
                </a:solidFill>
              </a:rPr>
              <a:t>204</a:t>
            </a:r>
            <a:r>
              <a:rPr lang="fr-FR" dirty="0" smtClean="0"/>
              <a:t> </a:t>
            </a:r>
            <a:r>
              <a:rPr lang="fr-FR" sz="1600" dirty="0"/>
              <a:t>actions réalisées</a:t>
            </a:r>
          </a:p>
        </p:txBody>
      </p:sp>
      <p:sp>
        <p:nvSpPr>
          <p:cNvPr id="9" name="Rectangle : coins arrondis 8">
            <a:extLst>
              <a:ext uri="{FF2B5EF4-FFF2-40B4-BE49-F238E27FC236}">
                <a16:creationId xmlns:a16="http://schemas.microsoft.com/office/drawing/2014/main" id="{75B0C7B3-D74D-423E-88EE-A90C34B310DA}"/>
              </a:ext>
            </a:extLst>
          </p:cNvPr>
          <p:cNvSpPr/>
          <p:nvPr/>
        </p:nvSpPr>
        <p:spPr>
          <a:xfrm>
            <a:off x="1624056" y="3563504"/>
            <a:ext cx="4328252" cy="26736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10767701" y="2401368"/>
            <a:ext cx="333286" cy="3589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10184907" y="4037424"/>
            <a:ext cx="333286" cy="6794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rot="5400000">
            <a:off x="7447616" y="3848107"/>
            <a:ext cx="333286" cy="12990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96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A76C462-4E45-461D-89F8-31C91F92EC25}"/>
              </a:ext>
            </a:extLst>
          </p:cNvPr>
          <p:cNvSpPr txBox="1"/>
          <p:nvPr/>
        </p:nvSpPr>
        <p:spPr>
          <a:xfrm>
            <a:off x="1491448" y="1639487"/>
            <a:ext cx="10511161" cy="4547399"/>
          </a:xfrm>
          <a:prstGeom prst="rect">
            <a:avLst/>
          </a:prstGeom>
          <a:noFill/>
        </p:spPr>
        <p:txBody>
          <a:bodyPr wrap="square" rtlCol="0">
            <a:spAutoFit/>
          </a:bodyPr>
          <a:lstStyle/>
          <a:p>
            <a:pPr algn="just">
              <a:spcBef>
                <a:spcPts val="300"/>
              </a:spcBef>
            </a:pPr>
            <a:r>
              <a:rPr lang="fr-FR" b="1" u="sng" dirty="0"/>
              <a:t>Condition d’attribution</a:t>
            </a:r>
          </a:p>
          <a:p>
            <a:pPr marL="803275" lvl="2" indent="-285750" algn="just">
              <a:spcBef>
                <a:spcPts val="300"/>
              </a:spcBef>
              <a:buFont typeface="Arial" panose="020B0604020202020204" pitchFamily="34" charset="0"/>
              <a:buChar char="•"/>
            </a:pPr>
            <a:r>
              <a:rPr lang="fr-FR" dirty="0"/>
              <a:t>Remplir les conditions générales d’obtention des prestations familiales</a:t>
            </a:r>
          </a:p>
          <a:p>
            <a:pPr marL="803275" lvl="2" indent="-285750" algn="just">
              <a:spcBef>
                <a:spcPts val="300"/>
              </a:spcBef>
              <a:buFont typeface="Arial" panose="020B0604020202020204" pitchFamily="34" charset="0"/>
              <a:buChar char="•"/>
            </a:pPr>
            <a:r>
              <a:rPr lang="fr-FR" dirty="0"/>
              <a:t>Avoir la charge d’un ou plusieurs enfants</a:t>
            </a:r>
          </a:p>
          <a:p>
            <a:pPr marL="803275" lvl="2" indent="-285750" algn="just">
              <a:spcBef>
                <a:spcPts val="300"/>
              </a:spcBef>
              <a:buFont typeface="Arial" panose="020B0604020202020204" pitchFamily="34" charset="0"/>
              <a:buChar char="•"/>
            </a:pPr>
            <a:r>
              <a:rPr lang="fr-FR" dirty="0"/>
              <a:t>Elever un enfant âgé de moins de 3 ans</a:t>
            </a:r>
          </a:p>
          <a:p>
            <a:pPr marL="803275" lvl="2" indent="-285750" algn="just">
              <a:spcBef>
                <a:spcPts val="300"/>
              </a:spcBef>
              <a:buFont typeface="Arial" panose="020B0604020202020204" pitchFamily="34" charset="0"/>
              <a:buChar char="•"/>
            </a:pPr>
            <a:r>
              <a:rPr lang="fr-FR" dirty="0"/>
              <a:t>Avoir adopté un enfant âgé de moins de 20 ans</a:t>
            </a:r>
          </a:p>
          <a:p>
            <a:pPr marL="803275" lvl="2" indent="-285750" algn="just">
              <a:spcBef>
                <a:spcPts val="300"/>
              </a:spcBef>
              <a:buFont typeface="Arial" panose="020B0604020202020204" pitchFamily="34" charset="0"/>
              <a:buChar char="•"/>
            </a:pPr>
            <a:r>
              <a:rPr lang="fr-FR" dirty="0"/>
              <a:t>Cesser ou réduire votre activité professionnelle</a:t>
            </a:r>
          </a:p>
          <a:p>
            <a:pPr marL="1200150" lvl="2" indent="-285750" algn="just">
              <a:spcBef>
                <a:spcPts val="300"/>
              </a:spcBef>
              <a:buFont typeface="Arial" panose="020B0604020202020204" pitchFamily="34" charset="0"/>
              <a:buChar char="•"/>
            </a:pPr>
            <a:endParaRPr lang="fr-FR" dirty="0"/>
          </a:p>
          <a:p>
            <a:pPr algn="just">
              <a:spcBef>
                <a:spcPts val="300"/>
              </a:spcBef>
            </a:pPr>
            <a:r>
              <a:rPr lang="fr-FR" b="1" u="sng" dirty="0"/>
              <a:t>Quels montants pouvez-vous percevoir ? </a:t>
            </a:r>
          </a:p>
          <a:p>
            <a:pPr algn="just">
              <a:spcBef>
                <a:spcPts val="300"/>
              </a:spcBef>
            </a:pPr>
            <a:r>
              <a:rPr lang="fr-FR" dirty="0"/>
              <a:t>Les montants du </a:t>
            </a:r>
            <a:r>
              <a:rPr lang="fr-FR" dirty="0" smtClean="0"/>
              <a:t>1</a:t>
            </a:r>
            <a:r>
              <a:rPr lang="fr-FR" baseline="30000" dirty="0" smtClean="0"/>
              <a:t>er</a:t>
            </a:r>
            <a:r>
              <a:rPr lang="fr-FR" dirty="0" smtClean="0"/>
              <a:t> Avril </a:t>
            </a:r>
            <a:r>
              <a:rPr lang="fr-FR" dirty="0"/>
              <a:t>2023 au 31 </a:t>
            </a:r>
            <a:r>
              <a:rPr lang="fr-FR" dirty="0" smtClean="0"/>
              <a:t>Mars </a:t>
            </a:r>
            <a:r>
              <a:rPr lang="fr-FR" dirty="0"/>
              <a:t>2024 dépendent de la réduction de votre temps de travail :</a:t>
            </a:r>
          </a:p>
          <a:p>
            <a:pPr marL="803275" lvl="2" indent="-285750" algn="just">
              <a:spcBef>
                <a:spcPts val="300"/>
              </a:spcBef>
              <a:buFont typeface="Arial" panose="020B0604020202020204" pitchFamily="34" charset="0"/>
              <a:buChar char="•"/>
            </a:pPr>
            <a:r>
              <a:rPr lang="fr-FR" dirty="0"/>
              <a:t>428,71 € par mois en cas d’arrêt total d’activité</a:t>
            </a:r>
          </a:p>
          <a:p>
            <a:pPr marL="803275" lvl="2" indent="-285750" algn="just">
              <a:spcBef>
                <a:spcPts val="300"/>
              </a:spcBef>
              <a:buFont typeface="Arial" panose="020B0604020202020204" pitchFamily="34" charset="0"/>
              <a:buChar char="•"/>
            </a:pPr>
            <a:r>
              <a:rPr lang="fr-FR" dirty="0"/>
              <a:t>277,14 € par mois pour une activité égale ou inférieure à 50 %</a:t>
            </a:r>
          </a:p>
          <a:p>
            <a:pPr marL="803275" lvl="2" indent="-285750" algn="just">
              <a:spcBef>
                <a:spcPts val="300"/>
              </a:spcBef>
              <a:buFont typeface="Arial" panose="020B0604020202020204" pitchFamily="34" charset="0"/>
              <a:buChar char="•"/>
            </a:pPr>
            <a:r>
              <a:rPr lang="fr-FR" dirty="0"/>
              <a:t>159,87 € par mois pour une activité comprise entre 50 et 80 %</a:t>
            </a:r>
          </a:p>
          <a:p>
            <a:pPr algn="just">
              <a:spcBef>
                <a:spcPts val="1200"/>
              </a:spcBef>
            </a:pPr>
            <a:r>
              <a:rPr lang="fr-FR" i="1" u="sng" dirty="0"/>
              <a:t>À savoir</a:t>
            </a:r>
            <a:r>
              <a:rPr lang="fr-FR" i="1" dirty="0"/>
              <a:t> </a:t>
            </a:r>
            <a:r>
              <a:rPr lang="fr-FR" dirty="0"/>
              <a:t>: vous pouvez partager votre droit à la </a:t>
            </a:r>
            <a:r>
              <a:rPr lang="fr-FR" dirty="0" err="1"/>
              <a:t>PreParE</a:t>
            </a:r>
            <a:r>
              <a:rPr lang="fr-FR" dirty="0"/>
              <a:t> avec votre conjoint. Si vous choisissez le même mois, vous percevrez au maximum 428,71 € par mois. </a:t>
            </a:r>
          </a:p>
        </p:txBody>
      </p:sp>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20</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0"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Prestation partagée d’éducation de l’enfant (</a:t>
            </a:r>
            <a:r>
              <a:rPr lang="fr-FR" sz="3600" u="sng" kern="0" dirty="0" err="1">
                <a:solidFill>
                  <a:schemeClr val="accent2">
                    <a:lumMod val="50000"/>
                  </a:schemeClr>
                </a:solidFill>
                <a:latin typeface="Calibri" panose="020F0502020204030204" pitchFamily="34" charset="0"/>
                <a:cs typeface="Calibri" panose="020F0502020204030204" pitchFamily="34" charset="0"/>
              </a:rPr>
              <a:t>PreParE</a:t>
            </a:r>
            <a:r>
              <a:rPr lang="fr-FR" sz="3600" u="sng" kern="0" dirty="0">
                <a:solidFill>
                  <a:schemeClr val="accent2">
                    <a:lumMod val="50000"/>
                  </a:schemeClr>
                </a:solidFill>
                <a:latin typeface="Calibri" panose="020F0502020204030204" pitchFamily="34" charset="0"/>
                <a:cs typeface="Calibri" panose="020F0502020204030204" pitchFamily="34" charset="0"/>
              </a:rPr>
              <a:t>)</a:t>
            </a:r>
          </a:p>
        </p:txBody>
      </p:sp>
      <p:pic>
        <p:nvPicPr>
          <p:cNvPr id="3" name="Image 2"/>
          <p:cNvPicPr>
            <a:picLocks noChangeAspect="1"/>
          </p:cNvPicPr>
          <p:nvPr/>
        </p:nvPicPr>
        <p:blipFill>
          <a:blip r:embed="rId4"/>
          <a:stretch>
            <a:fillRect/>
          </a:stretch>
        </p:blipFill>
        <p:spPr>
          <a:xfrm>
            <a:off x="9453002" y="2047306"/>
            <a:ext cx="1789169" cy="1347058"/>
          </a:xfrm>
          <a:prstGeom prst="rect">
            <a:avLst/>
          </a:prstGeom>
        </p:spPr>
      </p:pic>
    </p:spTree>
    <p:extLst>
      <p:ext uri="{BB962C8B-B14F-4D97-AF65-F5344CB8AC3E}">
        <p14:creationId xmlns:p14="http://schemas.microsoft.com/office/powerpoint/2010/main" val="201608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6">
            <a:extLst>
              <a:ext uri="{FF2B5EF4-FFF2-40B4-BE49-F238E27FC236}">
                <a16:creationId xmlns:a16="http://schemas.microsoft.com/office/drawing/2014/main" id="{B08F0E09-7F94-42B1-9528-77175C61E993}"/>
              </a:ext>
            </a:extLst>
          </p:cNvPr>
          <p:cNvSpPr txBox="1">
            <a:spLocks/>
          </p:cNvSpPr>
          <p:nvPr/>
        </p:nvSpPr>
        <p:spPr>
          <a:xfrm>
            <a:off x="1594150" y="739502"/>
            <a:ext cx="8581880"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kern="0" dirty="0">
              <a:solidFill>
                <a:schemeClr val="accent2">
                  <a:lumMod val="50000"/>
                </a:schemeClr>
              </a:solidFill>
              <a:latin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7A76C462-4E45-461D-89F8-31C91F92EC25}"/>
              </a:ext>
            </a:extLst>
          </p:cNvPr>
          <p:cNvSpPr txBox="1"/>
          <p:nvPr/>
        </p:nvSpPr>
        <p:spPr>
          <a:xfrm>
            <a:off x="1491448" y="1563124"/>
            <a:ext cx="10511161" cy="369332"/>
          </a:xfrm>
          <a:prstGeom prst="rect">
            <a:avLst/>
          </a:prstGeom>
          <a:noFill/>
        </p:spPr>
        <p:txBody>
          <a:bodyPr wrap="square" rtlCol="0">
            <a:spAutoFit/>
          </a:bodyPr>
          <a:lstStyle/>
          <a:p>
            <a:pPr algn="just">
              <a:spcBef>
                <a:spcPts val="300"/>
              </a:spcBef>
            </a:pPr>
            <a:r>
              <a:rPr lang="fr-FR" b="1" u="sng" dirty="0"/>
              <a:t>Pendant combien de temps pouvez-vous en bénéficier</a:t>
            </a:r>
            <a:r>
              <a:rPr lang="fr-FR" b="1" dirty="0"/>
              <a:t> ?</a:t>
            </a:r>
          </a:p>
        </p:txBody>
      </p:sp>
      <p:pic>
        <p:nvPicPr>
          <p:cNvPr id="2" name="Image 1">
            <a:extLst>
              <a:ext uri="{FF2B5EF4-FFF2-40B4-BE49-F238E27FC236}">
                <a16:creationId xmlns:a16="http://schemas.microsoft.com/office/drawing/2014/main" id="{27934801-EE3F-4110-86C4-64C243A2B872}"/>
              </a:ext>
            </a:extLst>
          </p:cNvPr>
          <p:cNvPicPr>
            <a:picLocks noChangeAspect="1"/>
          </p:cNvPicPr>
          <p:nvPr/>
        </p:nvPicPr>
        <p:blipFill>
          <a:blip r:embed="rId4"/>
          <a:stretch>
            <a:fillRect/>
          </a:stretch>
        </p:blipFill>
        <p:spPr>
          <a:xfrm>
            <a:off x="2264016" y="1989674"/>
            <a:ext cx="4028229" cy="4947326"/>
          </a:xfrm>
          <a:prstGeom prst="rect">
            <a:avLst/>
          </a:prstGeom>
        </p:spPr>
      </p:pic>
      <p:sp>
        <p:nvSpPr>
          <p:cNvPr id="4" name="ZoneTexte 3">
            <a:extLst>
              <a:ext uri="{FF2B5EF4-FFF2-40B4-BE49-F238E27FC236}">
                <a16:creationId xmlns:a16="http://schemas.microsoft.com/office/drawing/2014/main" id="{14536E08-3D50-4D0B-A906-CBDB4F0FA148}"/>
              </a:ext>
            </a:extLst>
          </p:cNvPr>
          <p:cNvSpPr txBox="1"/>
          <p:nvPr/>
        </p:nvSpPr>
        <p:spPr>
          <a:xfrm rot="16200000">
            <a:off x="4294312" y="4932362"/>
            <a:ext cx="3603594" cy="169277"/>
          </a:xfrm>
          <a:prstGeom prst="rect">
            <a:avLst/>
          </a:prstGeom>
          <a:noFill/>
        </p:spPr>
        <p:txBody>
          <a:bodyPr wrap="square" rtlCol="0">
            <a:spAutoFit/>
          </a:bodyPr>
          <a:lstStyle/>
          <a:p>
            <a:r>
              <a:rPr lang="fr-FR" sz="500" dirty="0"/>
              <a:t>Source : https://akna-mood.fr/prepare-2023/?cn-reloaded=1</a:t>
            </a:r>
          </a:p>
        </p:txBody>
      </p:sp>
      <p:sp>
        <p:nvSpPr>
          <p:cNvPr id="8" name="ZoneTexte 7">
            <a:extLst>
              <a:ext uri="{FF2B5EF4-FFF2-40B4-BE49-F238E27FC236}">
                <a16:creationId xmlns:a16="http://schemas.microsoft.com/office/drawing/2014/main" id="{84EEF26C-66FD-4F93-87BF-25401539D0C3}"/>
              </a:ext>
            </a:extLst>
          </p:cNvPr>
          <p:cNvSpPr txBox="1"/>
          <p:nvPr/>
        </p:nvSpPr>
        <p:spPr>
          <a:xfrm>
            <a:off x="6906014" y="3021536"/>
            <a:ext cx="4725165" cy="1200329"/>
          </a:xfrm>
          <a:prstGeom prst="rect">
            <a:avLst/>
          </a:prstGeom>
          <a:noFill/>
        </p:spPr>
        <p:txBody>
          <a:bodyPr wrap="square" rtlCol="0">
            <a:spAutoFit/>
          </a:bodyPr>
          <a:lstStyle/>
          <a:p>
            <a:pPr marL="285750" indent="-285750">
              <a:buFont typeface="Wingdings" panose="05000000000000000000" pitchFamily="2" charset="2"/>
              <a:buChar char="Ø"/>
            </a:pPr>
            <a:r>
              <a:rPr lang="fr-FR" dirty="0">
                <a:sym typeface="Wingdings" panose="05000000000000000000" pitchFamily="2" charset="2"/>
              </a:rPr>
              <a:t>Vous pouvez faire des simulations des aides possibles sur :  </a:t>
            </a:r>
            <a:r>
              <a:rPr lang="fr-FR" dirty="0">
                <a:sym typeface="Wingdings" panose="05000000000000000000" pitchFamily="2" charset="2"/>
                <a:hlinkClick r:id="rId5">
                  <a:extLst>
                    <a:ext uri="{A12FA001-AC4F-418D-AE19-62706E023703}">
                      <ahyp:hlinkClr xmlns:ahyp="http://schemas.microsoft.com/office/drawing/2018/hyperlinkcolor" xmlns="" val="tx"/>
                    </a:ext>
                  </a:extLst>
                </a:hlinkClick>
              </a:rPr>
              <a:t>https://www.mesdroitssociaux.gouv.fr/votre-simulateur/accueil</a:t>
            </a:r>
            <a:endParaRPr lang="fr-FR" dirty="0"/>
          </a:p>
        </p:txBody>
      </p:sp>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21</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20"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1"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Prestation partagée d’éducation de l’enfant (</a:t>
            </a:r>
            <a:r>
              <a:rPr lang="fr-FR" sz="3600" u="sng" kern="0" dirty="0" err="1">
                <a:solidFill>
                  <a:schemeClr val="accent2">
                    <a:lumMod val="50000"/>
                  </a:schemeClr>
                </a:solidFill>
                <a:latin typeface="Calibri" panose="020F0502020204030204" pitchFamily="34" charset="0"/>
                <a:cs typeface="Calibri" panose="020F0502020204030204" pitchFamily="34" charset="0"/>
              </a:rPr>
              <a:t>PreParE</a:t>
            </a:r>
            <a:r>
              <a:rPr lang="fr-FR" sz="3600" u="sng" kern="0" dirty="0">
                <a:solidFill>
                  <a:schemeClr val="accent2">
                    <a:lumMod val="50000"/>
                  </a:schemeClr>
                </a:solidFill>
                <a:latin typeface="Calibri" panose="020F0502020204030204" pitchFamily="34" charset="0"/>
                <a:cs typeface="Calibri" panose="020F0502020204030204" pitchFamily="34" charset="0"/>
              </a:rPr>
              <a:t>)</a:t>
            </a:r>
          </a:p>
        </p:txBody>
      </p:sp>
      <p:pic>
        <p:nvPicPr>
          <p:cNvPr id="22" name="Image 21"/>
          <p:cNvPicPr>
            <a:picLocks noChangeAspect="1"/>
          </p:cNvPicPr>
          <p:nvPr/>
        </p:nvPicPr>
        <p:blipFill>
          <a:blip r:embed="rId6"/>
          <a:stretch>
            <a:fillRect/>
          </a:stretch>
        </p:blipFill>
        <p:spPr>
          <a:xfrm>
            <a:off x="8374011" y="1586012"/>
            <a:ext cx="1789169" cy="1347058"/>
          </a:xfrm>
          <a:prstGeom prst="rect">
            <a:avLst/>
          </a:prstGeom>
        </p:spPr>
      </p:pic>
    </p:spTree>
    <p:extLst>
      <p:ext uri="{BB962C8B-B14F-4D97-AF65-F5344CB8AC3E}">
        <p14:creationId xmlns:p14="http://schemas.microsoft.com/office/powerpoint/2010/main" val="3852584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6">
            <a:extLst>
              <a:ext uri="{FF2B5EF4-FFF2-40B4-BE49-F238E27FC236}">
                <a16:creationId xmlns:a16="http://schemas.microsoft.com/office/drawing/2014/main" id="{B08F0E09-7F94-42B1-9528-77175C61E993}"/>
              </a:ext>
            </a:extLst>
          </p:cNvPr>
          <p:cNvSpPr txBox="1">
            <a:spLocks/>
          </p:cNvSpPr>
          <p:nvPr/>
        </p:nvSpPr>
        <p:spPr>
          <a:xfrm>
            <a:off x="1594150" y="739502"/>
            <a:ext cx="8581880"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kern="0" dirty="0">
              <a:solidFill>
                <a:schemeClr val="accent2">
                  <a:lumMod val="50000"/>
                </a:schemeClr>
              </a:solidFill>
              <a:latin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7A76C462-4E45-461D-89F8-31C91F92EC25}"/>
              </a:ext>
            </a:extLst>
          </p:cNvPr>
          <p:cNvSpPr txBox="1"/>
          <p:nvPr/>
        </p:nvSpPr>
        <p:spPr>
          <a:xfrm>
            <a:off x="1478889" y="778863"/>
            <a:ext cx="10511161" cy="5039841"/>
          </a:xfrm>
          <a:prstGeom prst="rect">
            <a:avLst/>
          </a:prstGeom>
          <a:noFill/>
        </p:spPr>
        <p:txBody>
          <a:bodyPr wrap="square" rtlCol="0">
            <a:spAutoFit/>
          </a:bodyPr>
          <a:lstStyle/>
          <a:p>
            <a:pPr algn="just">
              <a:spcBef>
                <a:spcPts val="300"/>
              </a:spcBef>
            </a:pPr>
            <a:endParaRPr lang="fr-FR" sz="1400" b="1" u="sng" dirty="0"/>
          </a:p>
          <a:p>
            <a:pPr algn="just">
              <a:spcBef>
                <a:spcPts val="300"/>
              </a:spcBef>
            </a:pPr>
            <a:endParaRPr lang="fr-FR" dirty="0"/>
          </a:p>
          <a:p>
            <a:pPr algn="just">
              <a:spcBef>
                <a:spcPts val="300"/>
              </a:spcBef>
            </a:pPr>
            <a:endParaRPr lang="fr-FR" dirty="0"/>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a:p>
            <a:pPr marL="285750" indent="-285750" algn="just">
              <a:spcBef>
                <a:spcPts val="300"/>
              </a:spcBef>
              <a:buFont typeface="Wingdings" panose="05000000000000000000" pitchFamily="2" charset="2"/>
              <a:buChar char="è"/>
            </a:pPr>
            <a:endParaRPr lang="fr-FR" dirty="0">
              <a:solidFill>
                <a:srgbClr val="FF0000"/>
              </a:solidFill>
              <a:sym typeface="Wingdings" panose="05000000000000000000" pitchFamily="2" charset="2"/>
            </a:endParaRPr>
          </a:p>
        </p:txBody>
      </p:sp>
      <p:pic>
        <p:nvPicPr>
          <p:cNvPr id="5" name="Image 4">
            <a:extLst>
              <a:ext uri="{FF2B5EF4-FFF2-40B4-BE49-F238E27FC236}">
                <a16:creationId xmlns:a16="http://schemas.microsoft.com/office/drawing/2014/main" id="{F0F94D13-5E64-4149-95F2-977B639E8EC2}"/>
              </a:ext>
            </a:extLst>
          </p:cNvPr>
          <p:cNvPicPr>
            <a:picLocks noChangeAspect="1"/>
          </p:cNvPicPr>
          <p:nvPr/>
        </p:nvPicPr>
        <p:blipFill>
          <a:blip r:embed="rId4"/>
          <a:stretch>
            <a:fillRect/>
          </a:stretch>
        </p:blipFill>
        <p:spPr>
          <a:xfrm>
            <a:off x="1478889" y="1624946"/>
            <a:ext cx="10562859" cy="4667870"/>
          </a:xfrm>
          <a:prstGeom prst="rect">
            <a:avLst/>
          </a:prstGeom>
        </p:spPr>
      </p:pic>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22</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20"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1" name="Espace réservé du texte 16">
            <a:extLst>
              <a:ext uri="{FF2B5EF4-FFF2-40B4-BE49-F238E27FC236}">
                <a16:creationId xmlns:a16="http://schemas.microsoft.com/office/drawing/2014/main" id="{B08F0E09-7F94-42B1-9528-77175C61E993}"/>
              </a:ext>
            </a:extLst>
          </p:cNvPr>
          <p:cNvSpPr txBox="1">
            <a:spLocks/>
          </p:cNvSpPr>
          <p:nvPr/>
        </p:nvSpPr>
        <p:spPr>
          <a:xfrm>
            <a:off x="1576134" y="847583"/>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Prestation partagée d’éducation de l’enfant (</a:t>
            </a:r>
            <a:r>
              <a:rPr lang="fr-FR" sz="3600" u="sng" kern="0" dirty="0" err="1">
                <a:solidFill>
                  <a:schemeClr val="accent2">
                    <a:lumMod val="50000"/>
                  </a:schemeClr>
                </a:solidFill>
                <a:latin typeface="Calibri" panose="020F0502020204030204" pitchFamily="34" charset="0"/>
                <a:cs typeface="Calibri" panose="020F0502020204030204" pitchFamily="34" charset="0"/>
              </a:rPr>
              <a:t>PreParE</a:t>
            </a:r>
            <a:r>
              <a:rPr lang="fr-FR" sz="3600" u="sng" kern="0" dirty="0">
                <a:solidFill>
                  <a:schemeClr val="accent2">
                    <a:lumMod val="50000"/>
                  </a:schemeClr>
                </a:solidFill>
                <a:latin typeface="Calibri" panose="020F0502020204030204" pitchFamily="34" charset="0"/>
                <a:cs typeface="Calibri" panose="020F0502020204030204" pitchFamily="34" charset="0"/>
              </a:rPr>
              <a:t>)</a:t>
            </a:r>
          </a:p>
        </p:txBody>
      </p:sp>
      <p:pic>
        <p:nvPicPr>
          <p:cNvPr id="15" name="Image 14"/>
          <p:cNvPicPr>
            <a:picLocks noChangeAspect="1"/>
          </p:cNvPicPr>
          <p:nvPr/>
        </p:nvPicPr>
        <p:blipFill>
          <a:blip r:embed="rId5"/>
          <a:stretch>
            <a:fillRect/>
          </a:stretch>
        </p:blipFill>
        <p:spPr>
          <a:xfrm>
            <a:off x="10494138" y="-56593"/>
            <a:ext cx="1193315" cy="898442"/>
          </a:xfrm>
          <a:prstGeom prst="rect">
            <a:avLst/>
          </a:prstGeom>
        </p:spPr>
      </p:pic>
    </p:spTree>
    <p:extLst>
      <p:ext uri="{BB962C8B-B14F-4D97-AF65-F5344CB8AC3E}">
        <p14:creationId xmlns:p14="http://schemas.microsoft.com/office/powerpoint/2010/main" val="417942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6">
            <a:extLst>
              <a:ext uri="{FF2B5EF4-FFF2-40B4-BE49-F238E27FC236}">
                <a16:creationId xmlns:a16="http://schemas.microsoft.com/office/drawing/2014/main" id="{B08F0E09-7F94-42B1-9528-77175C61E993}"/>
              </a:ext>
            </a:extLst>
          </p:cNvPr>
          <p:cNvSpPr txBox="1">
            <a:spLocks/>
          </p:cNvSpPr>
          <p:nvPr/>
        </p:nvSpPr>
        <p:spPr>
          <a:xfrm>
            <a:off x="1594150" y="739502"/>
            <a:ext cx="8581880"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kern="0" dirty="0">
              <a:solidFill>
                <a:schemeClr val="accent2">
                  <a:lumMod val="50000"/>
                </a:schemeClr>
              </a:solidFill>
              <a:latin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7A76C462-4E45-461D-89F8-31C91F92EC25}"/>
              </a:ext>
            </a:extLst>
          </p:cNvPr>
          <p:cNvSpPr txBox="1"/>
          <p:nvPr/>
        </p:nvSpPr>
        <p:spPr>
          <a:xfrm>
            <a:off x="1408597" y="1775132"/>
            <a:ext cx="10511161" cy="2031325"/>
          </a:xfrm>
          <a:prstGeom prst="rect">
            <a:avLst/>
          </a:prstGeom>
          <a:noFill/>
        </p:spPr>
        <p:txBody>
          <a:bodyPr wrap="square" rtlCol="0">
            <a:spAutoFit/>
          </a:bodyPr>
          <a:lstStyle/>
          <a:p>
            <a:pPr algn="just"/>
            <a:r>
              <a:rPr lang="fr-FR" dirty="0"/>
              <a:t>La retraite progressive permet de travailler à temps partiel tout en percevant une partie de sa retraite et en continuant à cotiser.</a:t>
            </a:r>
          </a:p>
          <a:p>
            <a:pPr algn="just"/>
            <a:endParaRPr lang="fr-FR" dirty="0"/>
          </a:p>
          <a:p>
            <a:pPr algn="just"/>
            <a:r>
              <a:rPr lang="fr-FR" dirty="0"/>
              <a:t>Le droit à retraite progressive sera ouvert deux ans avant l'âge légal. Elle sera possible à partir de 62 ans pour les générations nées à compter du 1</a:t>
            </a:r>
            <a:r>
              <a:rPr lang="fr-FR" baseline="30000" dirty="0"/>
              <a:t>er</a:t>
            </a:r>
            <a:r>
              <a:rPr lang="fr-FR" dirty="0"/>
              <a:t> </a:t>
            </a:r>
            <a:r>
              <a:rPr lang="fr-FR" dirty="0" smtClean="0"/>
              <a:t>Janvier </a:t>
            </a:r>
            <a:r>
              <a:rPr lang="fr-FR" dirty="0"/>
              <a:t>1968 et disposer d’une durée </a:t>
            </a:r>
            <a:r>
              <a:rPr lang="fr-FR" dirty="0" smtClean="0"/>
              <a:t>d’assurance, </a:t>
            </a:r>
            <a:r>
              <a:rPr lang="fr-FR" dirty="0"/>
              <a:t>tous régimes de </a:t>
            </a:r>
            <a:r>
              <a:rPr lang="fr-FR" dirty="0" smtClean="0"/>
              <a:t>retraite, </a:t>
            </a:r>
            <a:r>
              <a:rPr lang="fr-FR" dirty="0"/>
              <a:t>égale à 150 trimestres au moins.</a:t>
            </a:r>
          </a:p>
          <a:p>
            <a:pPr algn="just"/>
            <a:endParaRPr lang="fr-FR" dirty="0"/>
          </a:p>
        </p:txBody>
      </p:sp>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23</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0" name="Espace réservé du texte 16">
            <a:extLst>
              <a:ext uri="{FF2B5EF4-FFF2-40B4-BE49-F238E27FC236}">
                <a16:creationId xmlns:a16="http://schemas.microsoft.com/office/drawing/2014/main" id="{B08F0E09-7F94-42B1-9528-77175C61E993}"/>
              </a:ext>
            </a:extLst>
          </p:cNvPr>
          <p:cNvSpPr txBox="1">
            <a:spLocks/>
          </p:cNvSpPr>
          <p:nvPr/>
        </p:nvSpPr>
        <p:spPr>
          <a:xfrm>
            <a:off x="1559585" y="1124136"/>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La retraite progressive </a:t>
            </a:r>
          </a:p>
        </p:txBody>
      </p:sp>
      <p:sp>
        <p:nvSpPr>
          <p:cNvPr id="21" name="ZoneTexte 20">
            <a:extLst>
              <a:ext uri="{FF2B5EF4-FFF2-40B4-BE49-F238E27FC236}">
                <a16:creationId xmlns:a16="http://schemas.microsoft.com/office/drawing/2014/main" id="{7A76C462-4E45-461D-89F8-31C91F92EC25}"/>
              </a:ext>
            </a:extLst>
          </p:cNvPr>
          <p:cNvSpPr txBox="1"/>
          <p:nvPr/>
        </p:nvSpPr>
        <p:spPr>
          <a:xfrm>
            <a:off x="1408596" y="5157621"/>
            <a:ext cx="10511161" cy="1315745"/>
          </a:xfrm>
          <a:prstGeom prst="rect">
            <a:avLst/>
          </a:prstGeom>
          <a:noFill/>
        </p:spPr>
        <p:txBody>
          <a:bodyPr wrap="square" rtlCol="0">
            <a:spAutoFit/>
          </a:bodyPr>
          <a:lstStyle/>
          <a:p>
            <a:pPr marL="0" lvl="3" algn="just">
              <a:spcBef>
                <a:spcPts val="300"/>
              </a:spcBef>
            </a:pPr>
            <a:r>
              <a:rPr lang="fr-FR" dirty="0">
                <a:solidFill>
                  <a:prstClr val="black"/>
                </a:solidFill>
                <a:sym typeface="Wingdings" panose="05000000000000000000" pitchFamily="2" charset="2"/>
              </a:rPr>
              <a:t>Il est tout à fait possible de cumuler plusieurs emplois si toutes les conditions suivantes sont réunies :</a:t>
            </a:r>
          </a:p>
          <a:p>
            <a:pPr marL="803275" lvl="3" indent="-285750" algn="just">
              <a:spcBef>
                <a:spcPts val="300"/>
              </a:spcBef>
              <a:buFont typeface="Arial" panose="020B0604020202020204" pitchFamily="34" charset="0"/>
              <a:buChar char="•"/>
            </a:pPr>
            <a:r>
              <a:rPr lang="fr-FR" dirty="0">
                <a:solidFill>
                  <a:prstClr val="black"/>
                </a:solidFill>
                <a:sym typeface="Wingdings" panose="05000000000000000000" pitchFamily="2" charset="2"/>
              </a:rPr>
              <a:t>Respect de la durée maximale légale de travail (48 h par semaine)</a:t>
            </a:r>
          </a:p>
          <a:p>
            <a:pPr marL="803275" lvl="3" indent="-285750" algn="just">
              <a:spcBef>
                <a:spcPts val="300"/>
              </a:spcBef>
              <a:buFont typeface="Arial" panose="020B0604020202020204" pitchFamily="34" charset="0"/>
              <a:buChar char="•"/>
            </a:pPr>
            <a:r>
              <a:rPr lang="fr-FR" dirty="0">
                <a:solidFill>
                  <a:prstClr val="black"/>
                </a:solidFill>
                <a:sym typeface="Wingdings" panose="05000000000000000000" pitchFamily="2" charset="2"/>
              </a:rPr>
              <a:t>Quel que soit le nombre d’employeurs et la durée du travail de chaque contrat</a:t>
            </a:r>
          </a:p>
          <a:p>
            <a:pPr algn="just">
              <a:spcBef>
                <a:spcPts val="300"/>
              </a:spcBef>
            </a:pPr>
            <a:endParaRPr lang="fr-FR" dirty="0">
              <a:solidFill>
                <a:srgbClr val="FF0000"/>
              </a:solidFill>
            </a:endParaRPr>
          </a:p>
        </p:txBody>
      </p:sp>
      <p:sp>
        <p:nvSpPr>
          <p:cNvPr id="22" name="Espace réservé du texte 16">
            <a:extLst>
              <a:ext uri="{FF2B5EF4-FFF2-40B4-BE49-F238E27FC236}">
                <a16:creationId xmlns:a16="http://schemas.microsoft.com/office/drawing/2014/main" id="{B08F0E09-7F94-42B1-9528-77175C61E993}"/>
              </a:ext>
            </a:extLst>
          </p:cNvPr>
          <p:cNvSpPr txBox="1">
            <a:spLocks/>
          </p:cNvSpPr>
          <p:nvPr/>
        </p:nvSpPr>
        <p:spPr>
          <a:xfrm>
            <a:off x="869012" y="4231238"/>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Cumul d’emplois</a:t>
            </a:r>
          </a:p>
        </p:txBody>
      </p:sp>
      <p:pic>
        <p:nvPicPr>
          <p:cNvPr id="15362" name="Picture 2" descr="Retraite progressive des assistantes familiales | Lassmat.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4855" y="671133"/>
            <a:ext cx="906005" cy="90600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stretch>
            <a:fillRect/>
          </a:stretch>
        </p:blipFill>
        <p:spPr>
          <a:xfrm>
            <a:off x="8160546" y="3864784"/>
            <a:ext cx="1540259" cy="1034334"/>
          </a:xfrm>
          <a:prstGeom prst="rect">
            <a:avLst/>
          </a:prstGeom>
        </p:spPr>
      </p:pic>
    </p:spTree>
    <p:extLst>
      <p:ext uri="{BB962C8B-B14F-4D97-AF65-F5344CB8AC3E}">
        <p14:creationId xmlns:p14="http://schemas.microsoft.com/office/powerpoint/2010/main" val="414676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6">
            <a:extLst>
              <a:ext uri="{FF2B5EF4-FFF2-40B4-BE49-F238E27FC236}">
                <a16:creationId xmlns:a16="http://schemas.microsoft.com/office/drawing/2014/main" id="{B08F0E09-7F94-42B1-9528-77175C61E993}"/>
              </a:ext>
            </a:extLst>
          </p:cNvPr>
          <p:cNvSpPr txBox="1">
            <a:spLocks/>
          </p:cNvSpPr>
          <p:nvPr/>
        </p:nvSpPr>
        <p:spPr>
          <a:xfrm>
            <a:off x="4781232" y="288388"/>
            <a:ext cx="6182690"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kern="0" dirty="0">
              <a:solidFill>
                <a:schemeClr val="accent2">
                  <a:lumMod val="50000"/>
                </a:schemeClr>
              </a:solidFill>
              <a:latin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7A76C462-4E45-461D-89F8-31C91F92EC25}"/>
              </a:ext>
            </a:extLst>
          </p:cNvPr>
          <p:cNvSpPr txBox="1"/>
          <p:nvPr/>
        </p:nvSpPr>
        <p:spPr>
          <a:xfrm>
            <a:off x="1319091" y="1904046"/>
            <a:ext cx="10511161" cy="3516347"/>
          </a:xfrm>
          <a:prstGeom prst="rect">
            <a:avLst/>
          </a:prstGeom>
          <a:noFill/>
        </p:spPr>
        <p:txBody>
          <a:bodyPr wrap="square" numCol="2" rtlCol="0">
            <a:spAutoFit/>
          </a:bodyPr>
          <a:lstStyle/>
          <a:p>
            <a:pPr marL="571500" indent="-571500" algn="just">
              <a:spcBef>
                <a:spcPts val="300"/>
              </a:spcBef>
              <a:buFont typeface="Wingdings" panose="05000000000000000000" pitchFamily="2" charset="2"/>
              <a:buChar char="§"/>
            </a:pPr>
            <a:r>
              <a:rPr lang="fr-FR" sz="3600" u="sng" dirty="0">
                <a:solidFill>
                  <a:schemeClr val="accent2">
                    <a:lumMod val="50000"/>
                  </a:schemeClr>
                </a:solidFill>
              </a:rPr>
              <a:t>Aides Action Logement</a:t>
            </a:r>
          </a:p>
          <a:p>
            <a:pPr algn="just">
              <a:spcBef>
                <a:spcPts val="300"/>
              </a:spcBef>
            </a:pPr>
            <a:endParaRPr lang="fr-FR" sz="1400" b="1" u="sng" dirty="0"/>
          </a:p>
          <a:p>
            <a:pPr marL="803275" lvl="2" indent="-285750" algn="just">
              <a:spcBef>
                <a:spcPts val="300"/>
              </a:spcBef>
              <a:buFont typeface="Arial" panose="020B0604020202020204" pitchFamily="34" charset="0"/>
              <a:buChar char="•"/>
            </a:pPr>
            <a:r>
              <a:rPr lang="fr-FR" dirty="0"/>
              <a:t>Avance </a:t>
            </a:r>
            <a:r>
              <a:rPr lang="fr-FR" dirty="0" err="1"/>
              <a:t>loca-pass</a:t>
            </a:r>
            <a:r>
              <a:rPr lang="fr-FR" dirty="0"/>
              <a:t> </a:t>
            </a:r>
          </a:p>
          <a:p>
            <a:pPr marL="803275" lvl="2" indent="-285750" algn="just">
              <a:spcBef>
                <a:spcPts val="300"/>
              </a:spcBef>
              <a:buFont typeface="Arial" panose="020B0604020202020204" pitchFamily="34" charset="0"/>
              <a:buChar char="•"/>
            </a:pPr>
            <a:r>
              <a:rPr lang="fr-FR" dirty="0" err="1"/>
              <a:t>Visale</a:t>
            </a:r>
            <a:r>
              <a:rPr lang="fr-FR" dirty="0"/>
              <a:t> </a:t>
            </a:r>
          </a:p>
          <a:p>
            <a:pPr marL="803275" lvl="2" indent="-285750" algn="just">
              <a:spcBef>
                <a:spcPts val="300"/>
              </a:spcBef>
              <a:buFont typeface="Arial" panose="020B0604020202020204" pitchFamily="34" charset="0"/>
              <a:buChar char="•"/>
            </a:pPr>
            <a:r>
              <a:rPr lang="fr-FR" dirty="0"/>
              <a:t>Prêt travaux, prêt accession…</a:t>
            </a:r>
          </a:p>
          <a:p>
            <a:pPr marL="803275" lvl="2" indent="-285750" algn="just">
              <a:spcBef>
                <a:spcPts val="300"/>
              </a:spcBef>
              <a:buFont typeface="Arial" panose="020B0604020202020204" pitchFamily="34" charset="0"/>
              <a:buChar char="•"/>
            </a:pPr>
            <a:r>
              <a:rPr lang="fr-FR" dirty="0"/>
              <a:t>Conseil en financement</a:t>
            </a:r>
          </a:p>
          <a:p>
            <a:pPr marL="803275" lvl="2" indent="-285750" algn="just">
              <a:spcBef>
                <a:spcPts val="300"/>
              </a:spcBef>
              <a:buFont typeface="Arial" panose="020B0604020202020204" pitchFamily="34" charset="0"/>
              <a:buChar char="•"/>
            </a:pPr>
            <a:endParaRPr lang="fr-FR" sz="1400" dirty="0"/>
          </a:p>
          <a:p>
            <a:pPr algn="just">
              <a:spcBef>
                <a:spcPts val="300"/>
              </a:spcBef>
            </a:pPr>
            <a:endParaRPr lang="fr-FR" sz="1400" dirty="0"/>
          </a:p>
          <a:p>
            <a:pPr algn="just">
              <a:spcBef>
                <a:spcPts val="300"/>
              </a:spcBef>
            </a:pPr>
            <a:endParaRPr lang="fr-FR" sz="1400" dirty="0"/>
          </a:p>
          <a:p>
            <a:pPr marL="571500" indent="-571500">
              <a:spcBef>
                <a:spcPts val="300"/>
              </a:spcBef>
              <a:buFont typeface="Wingdings" panose="05000000000000000000" pitchFamily="2" charset="2"/>
              <a:buChar char="§"/>
            </a:pPr>
            <a:r>
              <a:rPr lang="fr-FR" sz="3600" u="sng" dirty="0">
                <a:solidFill>
                  <a:schemeClr val="accent2">
                    <a:lumMod val="50000"/>
                  </a:schemeClr>
                </a:solidFill>
              </a:rPr>
              <a:t>Accords entreprises</a:t>
            </a:r>
            <a:endParaRPr lang="fr-FR" sz="1600" b="1" u="sng" dirty="0">
              <a:solidFill>
                <a:schemeClr val="accent2">
                  <a:lumMod val="50000"/>
                </a:schemeClr>
              </a:solidFill>
            </a:endParaRPr>
          </a:p>
          <a:p>
            <a:pPr algn="just">
              <a:spcBef>
                <a:spcPts val="300"/>
              </a:spcBef>
            </a:pPr>
            <a:endParaRPr lang="fr-FR" sz="1600" b="1" u="sng" dirty="0">
              <a:solidFill>
                <a:schemeClr val="accent2">
                  <a:lumMod val="50000"/>
                </a:schemeClr>
              </a:solidFill>
            </a:endParaRPr>
          </a:p>
          <a:p>
            <a:pPr marL="571500" indent="-571500" algn="just">
              <a:spcBef>
                <a:spcPts val="300"/>
              </a:spcBef>
              <a:buFont typeface="Wingdings" panose="05000000000000000000" pitchFamily="2" charset="2"/>
              <a:buChar char="§"/>
            </a:pPr>
            <a:r>
              <a:rPr lang="fr-FR" sz="3600" u="sng" dirty="0">
                <a:solidFill>
                  <a:schemeClr val="accent2">
                    <a:lumMod val="50000"/>
                  </a:schemeClr>
                </a:solidFill>
              </a:rPr>
              <a:t>Prévoyance</a:t>
            </a:r>
            <a:r>
              <a:rPr lang="fr-FR" sz="1600" b="1" u="sng" dirty="0">
                <a:solidFill>
                  <a:schemeClr val="accent2">
                    <a:lumMod val="50000"/>
                  </a:schemeClr>
                </a:solidFill>
              </a:rPr>
              <a:t> </a:t>
            </a:r>
          </a:p>
          <a:p>
            <a:pPr algn="just">
              <a:spcBef>
                <a:spcPts val="300"/>
              </a:spcBef>
            </a:pPr>
            <a:endParaRPr lang="fr-FR" sz="1600" b="1" u="sng" dirty="0">
              <a:solidFill>
                <a:schemeClr val="accent2">
                  <a:lumMod val="50000"/>
                </a:schemeClr>
              </a:solidFill>
            </a:endParaRPr>
          </a:p>
          <a:p>
            <a:pPr marL="803275" lvl="2" indent="-285750" algn="just">
              <a:spcBef>
                <a:spcPts val="300"/>
              </a:spcBef>
              <a:buFont typeface="Arial" panose="020B0604020202020204" pitchFamily="34" charset="0"/>
              <a:buChar char="•"/>
            </a:pPr>
            <a:r>
              <a:rPr lang="fr-FR" dirty="0"/>
              <a:t>Selon la situation notamment maladie/temps thérapeutique/invalidité : complément de ressources</a:t>
            </a:r>
            <a:r>
              <a:rPr lang="fr-FR" sz="1400" dirty="0"/>
              <a:t>  </a:t>
            </a:r>
          </a:p>
        </p:txBody>
      </p:sp>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24</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491448" y="542242"/>
            <a:ext cx="10156699"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896938" algn="l"/>
              </a:tabLst>
            </a:pPr>
            <a:r>
              <a:rPr lang="fr-FR" b="1" dirty="0">
                <a:solidFill>
                  <a:srgbClr val="FF9802"/>
                </a:solidFill>
              </a:rPr>
              <a:t>II – Dispositifs d’aides</a:t>
            </a:r>
          </a:p>
          <a:p>
            <a:pPr>
              <a:lnSpc>
                <a:spcPct val="100000"/>
              </a:lnSpc>
              <a:tabLst>
                <a:tab pos="896938" algn="l"/>
              </a:tabLst>
            </a:pPr>
            <a:r>
              <a:rPr lang="fr-FR" b="1" dirty="0">
                <a:solidFill>
                  <a:srgbClr val="FF9802"/>
                </a:solidFill>
              </a:rPr>
              <a:t>	avec l’entreprise pour tous les salariés</a:t>
            </a:r>
          </a:p>
        </p:txBody>
      </p:sp>
      <p:cxnSp>
        <p:nvCxnSpPr>
          <p:cNvPr id="3" name="Connecteur droit 2"/>
          <p:cNvCxnSpPr/>
          <p:nvPr/>
        </p:nvCxnSpPr>
        <p:spPr>
          <a:xfrm>
            <a:off x="6535614" y="1904046"/>
            <a:ext cx="34183" cy="3958369"/>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06307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A76C462-4E45-461D-89F8-31C91F92EC25}"/>
              </a:ext>
            </a:extLst>
          </p:cNvPr>
          <p:cNvSpPr txBox="1"/>
          <p:nvPr/>
        </p:nvSpPr>
        <p:spPr>
          <a:xfrm>
            <a:off x="1491448" y="1056986"/>
            <a:ext cx="10511161" cy="5516895"/>
          </a:xfrm>
          <a:prstGeom prst="rect">
            <a:avLst/>
          </a:prstGeom>
          <a:noFill/>
        </p:spPr>
        <p:txBody>
          <a:bodyPr wrap="square" rtlCol="0">
            <a:spAutoFit/>
          </a:bodyPr>
          <a:lstStyle/>
          <a:p>
            <a:pPr marL="571500" indent="-571500" algn="just">
              <a:spcBef>
                <a:spcPts val="300"/>
              </a:spcBef>
              <a:buFont typeface="Wingdings" panose="05000000000000000000" pitchFamily="2" charset="2"/>
              <a:buChar char="§"/>
            </a:pPr>
            <a:r>
              <a:rPr lang="fr-FR" sz="3600" u="sng" dirty="0">
                <a:solidFill>
                  <a:schemeClr val="accent2">
                    <a:lumMod val="50000"/>
                  </a:schemeClr>
                </a:solidFill>
              </a:rPr>
              <a:t>Aides au permis </a:t>
            </a:r>
          </a:p>
          <a:p>
            <a:pPr algn="just">
              <a:spcBef>
                <a:spcPts val="300"/>
              </a:spcBef>
            </a:pPr>
            <a:endParaRPr lang="fr-FR" sz="1400" dirty="0">
              <a:solidFill>
                <a:schemeClr val="accent2">
                  <a:lumMod val="50000"/>
                </a:schemeClr>
              </a:solidFill>
            </a:endParaRPr>
          </a:p>
          <a:p>
            <a:pPr marL="803275" lvl="2" indent="-285750" algn="just">
              <a:spcBef>
                <a:spcPts val="300"/>
              </a:spcBef>
              <a:buFont typeface="Arial" panose="020B0604020202020204" pitchFamily="34" charset="0"/>
              <a:buChar char="•"/>
            </a:pPr>
            <a:r>
              <a:rPr lang="fr-FR" b="1" u="sng" dirty="0"/>
              <a:t>AIDE DE L’ETAT</a:t>
            </a:r>
            <a:r>
              <a:rPr lang="fr-FR" b="1" dirty="0"/>
              <a:t> </a:t>
            </a:r>
            <a:r>
              <a:rPr lang="fr-FR" dirty="0"/>
              <a:t>: Vous avez 18 ans, vous n’avez pas encore passé le permis et êtes inscrit dans une auto-école, vous pouvez bénéficier d’une aide de l’Etat de 500 € pour le permis B. </a:t>
            </a:r>
          </a:p>
          <a:p>
            <a:pPr marL="803275" lvl="2" indent="-285750" algn="just">
              <a:spcBef>
                <a:spcPts val="300"/>
              </a:spcBef>
              <a:buFont typeface="Arial" panose="020B0604020202020204" pitchFamily="34" charset="0"/>
              <a:buChar char="•"/>
            </a:pPr>
            <a:r>
              <a:rPr lang="fr-FR" b="1" u="sng" dirty="0"/>
              <a:t>AIDE IRP Auto</a:t>
            </a:r>
            <a:r>
              <a:rPr lang="fr-FR" b="1" dirty="0"/>
              <a:t> </a:t>
            </a:r>
            <a:r>
              <a:rPr lang="fr-FR" dirty="0"/>
              <a:t>: Vous êtes en 2</a:t>
            </a:r>
            <a:r>
              <a:rPr lang="fr-FR" baseline="30000" dirty="0"/>
              <a:t>ème</a:t>
            </a:r>
            <a:r>
              <a:rPr lang="fr-FR" dirty="0"/>
              <a:t> année de formation et votre entreprise cotise à IRP Auto, vous pouvez bénéficier d’une aide supplémentaire pour le paiement de votre permis : 500 € pour le</a:t>
            </a:r>
            <a:br>
              <a:rPr lang="fr-FR" dirty="0"/>
            </a:br>
            <a:r>
              <a:rPr lang="fr-FR" dirty="0"/>
              <a:t>permis B ou 300 € pour le permis moto</a:t>
            </a:r>
            <a:r>
              <a:rPr lang="fr-FR" sz="1400" dirty="0"/>
              <a:t>. </a:t>
            </a:r>
          </a:p>
          <a:p>
            <a:pPr algn="just">
              <a:spcBef>
                <a:spcPts val="300"/>
              </a:spcBef>
            </a:pPr>
            <a:endParaRPr lang="fr-FR" sz="1400" b="1" u="sng" dirty="0"/>
          </a:p>
          <a:p>
            <a:pPr marL="571500" indent="-571500" algn="just">
              <a:spcBef>
                <a:spcPts val="300"/>
              </a:spcBef>
              <a:buFont typeface="Wingdings" panose="05000000000000000000" pitchFamily="2" charset="2"/>
              <a:buChar char="§"/>
            </a:pPr>
            <a:r>
              <a:rPr lang="fr-FR" sz="3600" u="sng" dirty="0">
                <a:solidFill>
                  <a:schemeClr val="accent2">
                    <a:lumMod val="50000"/>
                  </a:schemeClr>
                </a:solidFill>
              </a:rPr>
              <a:t>Aides Action Logement</a:t>
            </a:r>
          </a:p>
          <a:p>
            <a:pPr algn="just">
              <a:spcBef>
                <a:spcPts val="300"/>
              </a:spcBef>
            </a:pPr>
            <a:endParaRPr lang="fr-FR" sz="1400" b="1" u="sng" dirty="0"/>
          </a:p>
          <a:p>
            <a:pPr marL="803275" lvl="2" indent="-285750" algn="just">
              <a:spcBef>
                <a:spcPts val="300"/>
              </a:spcBef>
              <a:buFont typeface="Arial" panose="020B0604020202020204" pitchFamily="34" charset="0"/>
              <a:buChar char="•"/>
            </a:pPr>
            <a:r>
              <a:rPr lang="fr-FR" b="1" u="sng" dirty="0"/>
              <a:t>AIDE MOBILIJEUNE</a:t>
            </a:r>
            <a:r>
              <a:rPr lang="fr-FR" b="1" dirty="0"/>
              <a:t> </a:t>
            </a:r>
            <a:r>
              <a:rPr lang="fr-FR" dirty="0"/>
              <a:t>: Prise en charge d’une partie du loyer ou de l’internat (entre 10 € et 100 € maximum) chaque mois et pendant un an. Elle s’adresse aux jeunes de moins de 30 ans, en formation, en alternance. Elle est à demander maximum 6 mois après la signature du contrat d’apprentissage.</a:t>
            </a:r>
          </a:p>
          <a:p>
            <a:pPr marL="803275" lvl="2" indent="-285750" algn="just">
              <a:spcBef>
                <a:spcPts val="300"/>
              </a:spcBef>
              <a:buFont typeface="Arial" panose="020B0604020202020204" pitchFamily="34" charset="0"/>
              <a:buChar char="•"/>
            </a:pPr>
            <a:r>
              <a:rPr lang="fr-FR" b="1" u="sng" dirty="0"/>
              <a:t>AVANCE LOCA-PASS</a:t>
            </a:r>
            <a:r>
              <a:rPr lang="fr-FR" b="1" dirty="0"/>
              <a:t> </a:t>
            </a:r>
            <a:r>
              <a:rPr lang="fr-FR" dirty="0"/>
              <a:t>: J’emménage dans un nouveau logement et je dois payer ma caution, action logement peut vous faire une avance que vous rembourserez sous maximum 24 mois. </a:t>
            </a:r>
          </a:p>
          <a:p>
            <a:pPr marL="803275" lvl="2" indent="-285750" algn="just">
              <a:spcBef>
                <a:spcPts val="300"/>
              </a:spcBef>
              <a:buFont typeface="Arial" panose="020B0604020202020204" pitchFamily="34" charset="0"/>
              <a:buChar char="•"/>
            </a:pPr>
            <a:r>
              <a:rPr lang="fr-FR" b="1" u="sng" dirty="0"/>
              <a:t>VISALE</a:t>
            </a:r>
            <a:r>
              <a:rPr lang="fr-FR" dirty="0"/>
              <a:t> : J’emménage dans un nouveau logement et on me demande un garant. Action logement peut se porter garant pour vous auprès de votre propriétaire.</a:t>
            </a:r>
          </a:p>
        </p:txBody>
      </p:sp>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25</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491448" y="283876"/>
            <a:ext cx="10156699"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896938" algn="l"/>
              </a:tabLst>
            </a:pPr>
            <a:r>
              <a:rPr lang="fr-FR" b="1" dirty="0">
                <a:solidFill>
                  <a:srgbClr val="FF9802"/>
                </a:solidFill>
              </a:rPr>
              <a:t>III – Cas particuliers des alternants</a:t>
            </a:r>
          </a:p>
        </p:txBody>
      </p:sp>
      <p:pic>
        <p:nvPicPr>
          <p:cNvPr id="2" name="Image 1"/>
          <p:cNvPicPr>
            <a:picLocks noChangeAspect="1"/>
          </p:cNvPicPr>
          <p:nvPr/>
        </p:nvPicPr>
        <p:blipFill>
          <a:blip r:embed="rId4"/>
          <a:stretch>
            <a:fillRect/>
          </a:stretch>
        </p:blipFill>
        <p:spPr>
          <a:xfrm>
            <a:off x="9562968" y="0"/>
            <a:ext cx="1503838" cy="1304158"/>
          </a:xfrm>
          <a:prstGeom prst="rect">
            <a:avLst/>
          </a:prstGeom>
        </p:spPr>
      </p:pic>
    </p:spTree>
    <p:extLst>
      <p:ext uri="{BB962C8B-B14F-4D97-AF65-F5344CB8AC3E}">
        <p14:creationId xmlns:p14="http://schemas.microsoft.com/office/powerpoint/2010/main" val="279007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A76C462-4E45-461D-89F8-31C91F92EC25}"/>
              </a:ext>
            </a:extLst>
          </p:cNvPr>
          <p:cNvSpPr txBox="1"/>
          <p:nvPr/>
        </p:nvSpPr>
        <p:spPr>
          <a:xfrm>
            <a:off x="1568360" y="1828562"/>
            <a:ext cx="10199199" cy="2900794"/>
          </a:xfrm>
          <a:prstGeom prst="rect">
            <a:avLst/>
          </a:prstGeom>
          <a:noFill/>
        </p:spPr>
        <p:txBody>
          <a:bodyPr wrap="square" rtlCol="0">
            <a:spAutoFit/>
          </a:bodyPr>
          <a:lstStyle/>
          <a:p>
            <a:pPr marL="571500" indent="-571500" algn="just">
              <a:spcBef>
                <a:spcPts val="300"/>
              </a:spcBef>
              <a:buFont typeface="Wingdings" panose="05000000000000000000" pitchFamily="2" charset="2"/>
              <a:buChar char="§"/>
            </a:pPr>
            <a:r>
              <a:rPr lang="fr-FR" sz="3600" u="sng" dirty="0">
                <a:solidFill>
                  <a:schemeClr val="accent2">
                    <a:lumMod val="50000"/>
                  </a:schemeClr>
                </a:solidFill>
              </a:rPr>
              <a:t>Aides de la CAF</a:t>
            </a:r>
          </a:p>
          <a:p>
            <a:pPr algn="just">
              <a:spcBef>
                <a:spcPts val="300"/>
              </a:spcBef>
            </a:pPr>
            <a:endParaRPr lang="fr-FR" sz="1600" b="1" u="sng" dirty="0">
              <a:solidFill>
                <a:schemeClr val="accent2">
                  <a:lumMod val="50000"/>
                </a:schemeClr>
              </a:solidFill>
            </a:endParaRPr>
          </a:p>
          <a:p>
            <a:pPr marL="803275" lvl="2" indent="-265113" algn="just">
              <a:spcBef>
                <a:spcPts val="1200"/>
              </a:spcBef>
              <a:buFont typeface="Arial" panose="020B0604020202020204" pitchFamily="34" charset="0"/>
              <a:buChar char="•"/>
            </a:pPr>
            <a:r>
              <a:rPr lang="fr-FR" b="1" u="sng" dirty="0"/>
              <a:t>PRIME D’ACTIVITE</a:t>
            </a:r>
            <a:r>
              <a:rPr lang="fr-FR" b="1" dirty="0"/>
              <a:t> </a:t>
            </a:r>
            <a:r>
              <a:rPr lang="fr-FR" dirty="0"/>
              <a:t>: Vous avez un salaire supérieur à 1 070 € net, sous certaines conditions, les apprentis peuvent prétendre à la prime d’activité. Il s’agit d’un complément de salaire d’un montant variable, pouvant aller jusqu’à 200 € par mois. </a:t>
            </a:r>
          </a:p>
          <a:p>
            <a:pPr marL="803275" lvl="2" indent="-265113" algn="just">
              <a:spcBef>
                <a:spcPts val="1200"/>
              </a:spcBef>
              <a:buFont typeface="Arial" panose="020B0604020202020204" pitchFamily="34" charset="0"/>
              <a:buChar char="•"/>
            </a:pPr>
            <a:r>
              <a:rPr lang="fr-FR" b="1" u="sng" dirty="0"/>
              <a:t>AIDE PERSONNALISE AU LOGEMENT</a:t>
            </a:r>
            <a:r>
              <a:rPr lang="fr-FR" b="1" dirty="0"/>
              <a:t> </a:t>
            </a:r>
            <a:r>
              <a:rPr lang="fr-FR" dirty="0"/>
              <a:t>: Vous êtes locataire de votre logement, vous pouvez prétendre à une aide financière mensuelle pour le paiement de votre loyer, qui varie en fonction de vos ressources.  </a:t>
            </a:r>
            <a:r>
              <a:rPr lang="fr-FR" sz="1400" dirty="0"/>
              <a:t> </a:t>
            </a:r>
          </a:p>
        </p:txBody>
      </p:sp>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26</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491448" y="283876"/>
            <a:ext cx="10156699"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896938" algn="l"/>
              </a:tabLst>
            </a:pPr>
            <a:r>
              <a:rPr lang="fr-FR" b="1" dirty="0">
                <a:solidFill>
                  <a:srgbClr val="FF9802"/>
                </a:solidFill>
              </a:rPr>
              <a:t>III – Cas particuliers des alternants</a:t>
            </a:r>
          </a:p>
        </p:txBody>
      </p:sp>
      <p:pic>
        <p:nvPicPr>
          <p:cNvPr id="12" name="Image 11"/>
          <p:cNvPicPr>
            <a:picLocks noChangeAspect="1"/>
          </p:cNvPicPr>
          <p:nvPr/>
        </p:nvPicPr>
        <p:blipFill>
          <a:blip r:embed="rId4"/>
          <a:stretch>
            <a:fillRect/>
          </a:stretch>
        </p:blipFill>
        <p:spPr>
          <a:xfrm>
            <a:off x="9562968" y="0"/>
            <a:ext cx="1503838" cy="1304158"/>
          </a:xfrm>
          <a:prstGeom prst="rect">
            <a:avLst/>
          </a:prstGeom>
        </p:spPr>
      </p:pic>
    </p:spTree>
    <p:extLst>
      <p:ext uri="{BB962C8B-B14F-4D97-AF65-F5344CB8AC3E}">
        <p14:creationId xmlns:p14="http://schemas.microsoft.com/office/powerpoint/2010/main" val="213854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6">
            <a:extLst>
              <a:ext uri="{FF2B5EF4-FFF2-40B4-BE49-F238E27FC236}">
                <a16:creationId xmlns:a16="http://schemas.microsoft.com/office/drawing/2014/main" id="{B08F0E09-7F94-42B1-9528-77175C61E993}"/>
              </a:ext>
            </a:extLst>
          </p:cNvPr>
          <p:cNvSpPr txBox="1">
            <a:spLocks/>
          </p:cNvSpPr>
          <p:nvPr/>
        </p:nvSpPr>
        <p:spPr>
          <a:xfrm>
            <a:off x="1603027" y="747052"/>
            <a:ext cx="8581880"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kern="0" dirty="0">
              <a:solidFill>
                <a:schemeClr val="accent2">
                  <a:lumMod val="50000"/>
                </a:schemeClr>
              </a:solidFill>
              <a:latin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7A76C462-4E45-461D-89F8-31C91F92EC25}"/>
              </a:ext>
            </a:extLst>
          </p:cNvPr>
          <p:cNvSpPr txBox="1"/>
          <p:nvPr/>
        </p:nvSpPr>
        <p:spPr>
          <a:xfrm>
            <a:off x="1603027" y="1854547"/>
            <a:ext cx="10713108" cy="3054682"/>
          </a:xfrm>
          <a:prstGeom prst="rect">
            <a:avLst/>
          </a:prstGeom>
          <a:noFill/>
        </p:spPr>
        <p:txBody>
          <a:bodyPr wrap="square" rtlCol="0">
            <a:spAutoFit/>
          </a:bodyPr>
          <a:lstStyle/>
          <a:p>
            <a:pPr marL="571500" indent="-571500" algn="just">
              <a:spcBef>
                <a:spcPts val="300"/>
              </a:spcBef>
              <a:buFont typeface="Wingdings" panose="05000000000000000000" pitchFamily="2" charset="2"/>
              <a:buChar char="§"/>
            </a:pPr>
            <a:r>
              <a:rPr lang="fr-FR" sz="3600" u="sng" dirty="0">
                <a:solidFill>
                  <a:schemeClr val="accent2">
                    <a:lumMod val="50000"/>
                  </a:schemeClr>
                </a:solidFill>
              </a:rPr>
              <a:t>Chèque énergie </a:t>
            </a:r>
          </a:p>
          <a:p>
            <a:pPr algn="just">
              <a:spcBef>
                <a:spcPts val="300"/>
              </a:spcBef>
              <a:tabLst>
                <a:tab pos="538163" algn="l"/>
              </a:tabLst>
            </a:pPr>
            <a:r>
              <a:rPr lang="fr-FR" dirty="0"/>
              <a:t>	</a:t>
            </a:r>
            <a:r>
              <a:rPr lang="fr-FR" dirty="0">
                <a:sym typeface="Wingdings" panose="05000000000000000000" pitchFamily="2" charset="2"/>
              </a:rPr>
              <a:t> A</a:t>
            </a:r>
            <a:r>
              <a:rPr lang="fr-FR" dirty="0"/>
              <a:t> pris fin en Mai 2023 </a:t>
            </a:r>
            <a:r>
              <a:rPr lang="fr-FR" i="1" dirty="0"/>
              <a:t>(à voir si renouvellement en fin d’année)</a:t>
            </a:r>
            <a:r>
              <a:rPr lang="fr-FR" dirty="0"/>
              <a:t>.</a:t>
            </a:r>
          </a:p>
          <a:p>
            <a:pPr algn="just">
              <a:spcBef>
                <a:spcPts val="300"/>
              </a:spcBef>
            </a:pPr>
            <a:endParaRPr lang="fr-FR" sz="3600" dirty="0">
              <a:solidFill>
                <a:schemeClr val="accent2">
                  <a:lumMod val="50000"/>
                </a:schemeClr>
              </a:solidFill>
            </a:endParaRPr>
          </a:p>
          <a:p>
            <a:pPr marL="571500" indent="-571500" algn="just">
              <a:spcBef>
                <a:spcPts val="300"/>
              </a:spcBef>
              <a:buFont typeface="Wingdings" panose="05000000000000000000" pitchFamily="2" charset="2"/>
              <a:buChar char="§"/>
            </a:pPr>
            <a:r>
              <a:rPr lang="fr-FR" sz="3600" u="sng" dirty="0">
                <a:solidFill>
                  <a:schemeClr val="accent2">
                    <a:lumMod val="50000"/>
                  </a:schemeClr>
                </a:solidFill>
              </a:rPr>
              <a:t>Carburant</a:t>
            </a:r>
          </a:p>
          <a:p>
            <a:pPr algn="just">
              <a:spcBef>
                <a:spcPts val="300"/>
              </a:spcBef>
              <a:tabLst>
                <a:tab pos="538163" algn="l"/>
              </a:tabLst>
            </a:pPr>
            <a:r>
              <a:rPr lang="fr-FR" sz="1400" dirty="0"/>
              <a:t>	</a:t>
            </a:r>
            <a:r>
              <a:rPr lang="fr-FR" dirty="0">
                <a:sym typeface="Wingdings" panose="05000000000000000000" pitchFamily="2" charset="2"/>
              </a:rPr>
              <a:t> A</a:t>
            </a:r>
            <a:r>
              <a:rPr lang="fr-FR" dirty="0"/>
              <a:t> pris fin en Mars 2023 </a:t>
            </a:r>
            <a:r>
              <a:rPr lang="fr-FR" i="1" dirty="0"/>
              <a:t>mais il devrait être renouvelé.</a:t>
            </a:r>
            <a:endParaRPr lang="fr-FR" dirty="0"/>
          </a:p>
          <a:p>
            <a:pPr algn="just">
              <a:spcBef>
                <a:spcPts val="300"/>
              </a:spcBef>
            </a:pPr>
            <a:endParaRPr lang="fr-FR" sz="3600" b="1" u="sng" dirty="0">
              <a:solidFill>
                <a:schemeClr val="accent2">
                  <a:lumMod val="50000"/>
                </a:schemeClr>
              </a:solidFill>
            </a:endParaRPr>
          </a:p>
        </p:txBody>
      </p:sp>
      <p:sp>
        <p:nvSpPr>
          <p:cNvPr id="17" name="Titre 4">
            <a:extLst>
              <a:ext uri="{FF2B5EF4-FFF2-40B4-BE49-F238E27FC236}">
                <a16:creationId xmlns:a16="http://schemas.microsoft.com/office/drawing/2014/main" id="{22557A62-83F4-4586-B9E4-C1BF89ECC741}"/>
              </a:ext>
            </a:extLst>
          </p:cNvPr>
          <p:cNvSpPr txBox="1">
            <a:spLocks/>
          </p:cNvSpPr>
          <p:nvPr/>
        </p:nvSpPr>
        <p:spPr>
          <a:xfrm>
            <a:off x="1491448" y="283876"/>
            <a:ext cx="10156699"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896938" algn="l"/>
              </a:tabLst>
            </a:pPr>
            <a:r>
              <a:rPr lang="fr-FR" b="1" dirty="0">
                <a:solidFill>
                  <a:srgbClr val="FF9802"/>
                </a:solidFill>
              </a:rPr>
              <a:t>IV – Prestations temporaires de l’</a:t>
            </a:r>
            <a:r>
              <a:rPr lang="fr-FR" b="1" dirty="0">
                <a:solidFill>
                  <a:srgbClr val="FF9802"/>
                </a:solidFill>
                <a:latin typeface="Calibri" panose="020F0502020204030204" pitchFamily="34" charset="0"/>
                <a:cs typeface="Calibri" panose="020F0502020204030204" pitchFamily="34" charset="0"/>
              </a:rPr>
              <a:t>É</a:t>
            </a:r>
            <a:r>
              <a:rPr lang="fr-FR" b="1" dirty="0">
                <a:solidFill>
                  <a:srgbClr val="FF9802"/>
                </a:solidFill>
              </a:rPr>
              <a:t>tat</a:t>
            </a:r>
          </a:p>
        </p:txBody>
      </p:sp>
      <p:pic>
        <p:nvPicPr>
          <p:cNvPr id="2" name="Image 1"/>
          <p:cNvPicPr>
            <a:picLocks noChangeAspect="1"/>
          </p:cNvPicPr>
          <p:nvPr/>
        </p:nvPicPr>
        <p:blipFill>
          <a:blip r:embed="rId4"/>
          <a:stretch>
            <a:fillRect/>
          </a:stretch>
        </p:blipFill>
        <p:spPr>
          <a:xfrm>
            <a:off x="8790647" y="2559298"/>
            <a:ext cx="2857500" cy="1600200"/>
          </a:xfrm>
          <a:prstGeom prst="rect">
            <a:avLst/>
          </a:prstGeom>
        </p:spPr>
      </p:pic>
      <p:sp>
        <p:nvSpPr>
          <p:cNvPr id="15"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27</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Tree>
    <p:extLst>
      <p:ext uri="{BB962C8B-B14F-4D97-AF65-F5344CB8AC3E}">
        <p14:creationId xmlns:p14="http://schemas.microsoft.com/office/powerpoint/2010/main" val="117861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5" name="Titre 4">
            <a:extLst>
              <a:ext uri="{FF2B5EF4-FFF2-40B4-BE49-F238E27FC236}">
                <a16:creationId xmlns:a16="http://schemas.microsoft.com/office/drawing/2014/main" id="{22557A62-83F4-4586-B9E4-C1BF89ECC741}"/>
              </a:ext>
            </a:extLst>
          </p:cNvPr>
          <p:cNvSpPr txBox="1">
            <a:spLocks/>
          </p:cNvSpPr>
          <p:nvPr/>
        </p:nvSpPr>
        <p:spPr>
          <a:xfrm>
            <a:off x="1499764" y="177587"/>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4800" b="1" dirty="0">
              <a:solidFill>
                <a:srgbClr val="FF9802"/>
              </a:solidFill>
            </a:endParaRPr>
          </a:p>
        </p:txBody>
      </p:sp>
      <p:sp>
        <p:nvSpPr>
          <p:cNvPr id="12" name="Espace réservé du texte 16">
            <a:extLst>
              <a:ext uri="{FF2B5EF4-FFF2-40B4-BE49-F238E27FC236}">
                <a16:creationId xmlns:a16="http://schemas.microsoft.com/office/drawing/2014/main" id="{B08F0E09-7F94-42B1-9528-77175C61E993}"/>
              </a:ext>
            </a:extLst>
          </p:cNvPr>
          <p:cNvSpPr txBox="1">
            <a:spLocks/>
          </p:cNvSpPr>
          <p:nvPr/>
        </p:nvSpPr>
        <p:spPr>
          <a:xfrm>
            <a:off x="1603027" y="747052"/>
            <a:ext cx="8581880"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b="1" kern="0" dirty="0">
              <a:solidFill>
                <a:schemeClr val="accent2">
                  <a:lumMod val="50000"/>
                </a:schemeClr>
              </a:solidFill>
              <a:latin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7A76C462-4E45-461D-89F8-31C91F92EC25}"/>
              </a:ext>
            </a:extLst>
          </p:cNvPr>
          <p:cNvSpPr txBox="1"/>
          <p:nvPr/>
        </p:nvSpPr>
        <p:spPr>
          <a:xfrm>
            <a:off x="1650247" y="2452566"/>
            <a:ext cx="9863092" cy="769441"/>
          </a:xfrm>
          <a:prstGeom prst="rect">
            <a:avLst/>
          </a:prstGeom>
          <a:noFill/>
        </p:spPr>
        <p:txBody>
          <a:bodyPr wrap="square" rtlCol="0">
            <a:spAutoFit/>
          </a:bodyPr>
          <a:lstStyle/>
          <a:p>
            <a:pPr algn="ctr">
              <a:spcBef>
                <a:spcPts val="300"/>
              </a:spcBef>
            </a:pPr>
            <a:r>
              <a:rPr lang="fr-FR" sz="4400" b="1" dirty="0">
                <a:solidFill>
                  <a:srgbClr val="FF9802"/>
                </a:solidFill>
                <a:latin typeface="+mj-lt"/>
                <a:ea typeface="+mj-ea"/>
                <a:cs typeface="+mj-cs"/>
              </a:rPr>
              <a:t>Avez-vous des questions ? </a:t>
            </a:r>
          </a:p>
        </p:txBody>
      </p:sp>
      <p:sp>
        <p:nvSpPr>
          <p:cNvPr id="19"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28</a:t>
            </a:fld>
            <a:endParaRPr lang="fr-FR" dirty="0">
              <a:solidFill>
                <a:schemeClr val="tx1"/>
              </a:solidFill>
            </a:endParaRPr>
          </a:p>
        </p:txBody>
      </p:sp>
      <p:sp>
        <p:nvSpPr>
          <p:cNvPr id="20"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21"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pic>
        <p:nvPicPr>
          <p:cNvPr id="2" name="Image 1"/>
          <p:cNvPicPr>
            <a:picLocks noChangeAspect="1"/>
          </p:cNvPicPr>
          <p:nvPr/>
        </p:nvPicPr>
        <p:blipFill>
          <a:blip r:embed="rId4"/>
          <a:stretch>
            <a:fillRect/>
          </a:stretch>
        </p:blipFill>
        <p:spPr>
          <a:xfrm>
            <a:off x="5153043" y="3260825"/>
            <a:ext cx="2857500" cy="1600200"/>
          </a:xfrm>
          <a:prstGeom prst="rect">
            <a:avLst/>
          </a:prstGeom>
        </p:spPr>
      </p:pic>
    </p:spTree>
    <p:extLst>
      <p:ext uri="{BB962C8B-B14F-4D97-AF65-F5344CB8AC3E}">
        <p14:creationId xmlns:p14="http://schemas.microsoft.com/office/powerpoint/2010/main" val="1174269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DB9C8-43E7-4203-8D0B-ADA65AC9232F}"/>
              </a:ext>
            </a:extLst>
          </p:cNvPr>
          <p:cNvSpPr/>
          <p:nvPr/>
        </p:nvSpPr>
        <p:spPr>
          <a:xfrm>
            <a:off x="0" y="0"/>
            <a:ext cx="12192000" cy="6858000"/>
          </a:xfrm>
          <a:prstGeom prst="rect">
            <a:avLst/>
          </a:prstGeom>
          <a:solidFill>
            <a:srgbClr val="FF9802"/>
          </a:solidFill>
          <a:ln>
            <a:solidFill>
              <a:srgbClr val="FF9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962FB-4EA7-4DF1-95CD-5B76D3DA310A}"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riangle rectangle 3">
            <a:extLst>
              <a:ext uri="{FF2B5EF4-FFF2-40B4-BE49-F238E27FC236}">
                <a16:creationId xmlns:a16="http://schemas.microsoft.com/office/drawing/2014/main" id="{37AF010F-EB5C-4A20-8277-10EF6E113F8B}"/>
              </a:ext>
            </a:extLst>
          </p:cNvPr>
          <p:cNvSpPr/>
          <p:nvPr/>
        </p:nvSpPr>
        <p:spPr>
          <a:xfrm flipV="1">
            <a:off x="0" y="0"/>
            <a:ext cx="7786540" cy="6858000"/>
          </a:xfrm>
          <a:prstGeom prst="rtTriangle">
            <a:avLst/>
          </a:prstGeom>
          <a:solidFill>
            <a:srgbClr val="B80C18"/>
          </a:solidFill>
          <a:ln>
            <a:solidFill>
              <a:srgbClr val="B80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8E2E869D-9069-493A-9040-BDDEE99DEC0C}"/>
              </a:ext>
            </a:extLst>
          </p:cNvPr>
          <p:cNvSpPr/>
          <p:nvPr/>
        </p:nvSpPr>
        <p:spPr>
          <a:xfrm>
            <a:off x="2930786" y="657670"/>
            <a:ext cx="5679814" cy="54935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04" y="331284"/>
            <a:ext cx="1933575" cy="1366838"/>
          </a:xfrm>
          <a:prstGeom prst="rect">
            <a:avLst/>
          </a:prstGeom>
        </p:spPr>
      </p:pic>
      <p:sp>
        <p:nvSpPr>
          <p:cNvPr id="10"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prstClr val="white"/>
                </a:solidFill>
                <a:effectLst/>
                <a:uLnTx/>
                <a:uFillTx/>
                <a:latin typeface="Calibri" panose="020F0502020204030204"/>
                <a:ea typeface="+mn-ea"/>
                <a:cs typeface="+mn-cs"/>
              </a:rPr>
              <a:t>Association de Conseil de d’Interventions Sociales du Travail - Association loi 1901   |</a:t>
            </a:r>
          </a:p>
        </p:txBody>
      </p:sp>
      <p:sp>
        <p:nvSpPr>
          <p:cNvPr id="11" name="Titre 4">
            <a:extLst>
              <a:ext uri="{FF2B5EF4-FFF2-40B4-BE49-F238E27FC236}">
                <a16:creationId xmlns:a16="http://schemas.microsoft.com/office/drawing/2014/main" id="{6B283CC2-7929-4BD0-AA25-122668BD838D}"/>
              </a:ext>
            </a:extLst>
          </p:cNvPr>
          <p:cNvSpPr txBox="1">
            <a:spLocks/>
          </p:cNvSpPr>
          <p:nvPr/>
        </p:nvSpPr>
        <p:spPr>
          <a:xfrm>
            <a:off x="2625875" y="1908722"/>
            <a:ext cx="6289629"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000" b="1" i="0" u="none" strike="noStrike" kern="1200" cap="none" spc="0" normalizeH="0" baseline="0" noProof="0" dirty="0">
                <a:ln>
                  <a:noFill/>
                </a:ln>
                <a:solidFill>
                  <a:srgbClr val="FF9802"/>
                </a:solidFill>
                <a:effectLst/>
                <a:uLnTx/>
                <a:uFillTx/>
                <a:latin typeface="+mn-lt"/>
                <a:ea typeface="+mj-ea"/>
                <a:cs typeface="+mj-cs"/>
              </a:rPr>
              <a:t>SIÈGE NORMANDIE</a:t>
            </a:r>
          </a:p>
        </p:txBody>
      </p:sp>
      <p:sp>
        <p:nvSpPr>
          <p:cNvPr id="12" name="Espace réservé du texte 16">
            <a:extLst>
              <a:ext uri="{FF2B5EF4-FFF2-40B4-BE49-F238E27FC236}">
                <a16:creationId xmlns:a16="http://schemas.microsoft.com/office/drawing/2014/main" id="{A0171C25-DA6C-4E85-B616-3E5CA1570ADA}"/>
              </a:ext>
            </a:extLst>
          </p:cNvPr>
          <p:cNvSpPr txBox="1">
            <a:spLocks/>
          </p:cNvSpPr>
          <p:nvPr/>
        </p:nvSpPr>
        <p:spPr>
          <a:xfrm>
            <a:off x="3519036" y="2872969"/>
            <a:ext cx="4503305" cy="2349754"/>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3000" b="1" i="0" u="none" strike="noStrike" kern="1200" cap="none" spc="0" normalizeH="0" baseline="0" noProof="0" dirty="0">
                <a:ln>
                  <a:noFill/>
                </a:ln>
                <a:solidFill>
                  <a:srgbClr val="4D4D4D"/>
                </a:solidFill>
                <a:effectLst/>
                <a:uLnTx/>
                <a:uFillTx/>
                <a:ea typeface="+mn-ea"/>
                <a:cs typeface="+mn-cs"/>
              </a:rPr>
              <a:t>02 76 01 51 51 </a:t>
            </a:r>
            <a:endParaRPr kumimoji="0" lang="fr-FR" sz="3000" b="0" i="0" u="none" strike="noStrike" kern="1200" cap="none" spc="0" normalizeH="0" baseline="0" noProof="0" dirty="0">
              <a:ln>
                <a:noFill/>
              </a:ln>
              <a:solidFill>
                <a:srgbClr val="4D4D4D"/>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srgbClr val="4D4D4D"/>
                </a:solidFill>
                <a:effectLst/>
                <a:uLnTx/>
                <a:uFillTx/>
                <a:ea typeface="+mn-ea"/>
                <a:cs typeface="+mn-cs"/>
              </a:rPr>
              <a:t>secretariat@acist.asso.fr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4D4D4D"/>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2000" b="0" i="0" u="none" strike="noStrike" kern="1200" cap="none" spc="0" normalizeH="0" baseline="0" noProof="0" dirty="0">
                <a:ln>
                  <a:noFill/>
                </a:ln>
                <a:solidFill>
                  <a:srgbClr val="4D4D4D"/>
                </a:solidFill>
                <a:effectLst/>
                <a:uLnTx/>
                <a:uFillTx/>
                <a:ea typeface="+mn-ea"/>
                <a:cs typeface="+mn-cs"/>
              </a:rPr>
              <a:t>Retrouvez-nous sur : </a:t>
            </a:r>
            <a:r>
              <a:rPr kumimoji="0" lang="fr-FR" sz="2000" b="1" i="0" u="none" strike="noStrike" kern="1200" cap="none" spc="0" normalizeH="0" baseline="0" noProof="0" dirty="0">
                <a:ln>
                  <a:noFill/>
                </a:ln>
                <a:solidFill>
                  <a:srgbClr val="4D4D4D"/>
                </a:solidFill>
                <a:effectLst/>
                <a:uLnTx/>
                <a:uFillTx/>
                <a:ea typeface="+mn-ea"/>
                <a:cs typeface="+mn-cs"/>
              </a:rPr>
              <a:t>www.acist.asso.fr</a:t>
            </a:r>
            <a:endParaRPr kumimoji="0" lang="fr-FR" sz="2000" b="0" i="0" u="none" strike="noStrike" kern="1200" cap="none" spc="0" normalizeH="0" baseline="0" noProof="0" dirty="0">
              <a:ln>
                <a:noFill/>
              </a:ln>
              <a:solidFill>
                <a:srgbClr val="4D4D4D"/>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4D4D4D"/>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srgbClr val="4D4D4D"/>
                </a:solidFill>
                <a:effectLst/>
                <a:uLnTx/>
                <a:uFillTx/>
                <a:ea typeface="+mn-ea"/>
                <a:cs typeface="+mn-cs"/>
              </a:rPr>
              <a:t>Et sur les réseaux :</a:t>
            </a:r>
          </a:p>
        </p:txBody>
      </p:sp>
      <p:sp>
        <p:nvSpPr>
          <p:cNvPr id="13" name="Espace réservé du texte 16">
            <a:extLst>
              <a:ext uri="{FF2B5EF4-FFF2-40B4-BE49-F238E27FC236}">
                <a16:creationId xmlns:a16="http://schemas.microsoft.com/office/drawing/2014/main" id="{7260C384-3F5B-48CA-8660-B9C290F5C0EA}"/>
              </a:ext>
            </a:extLst>
          </p:cNvPr>
          <p:cNvSpPr txBox="1">
            <a:spLocks/>
          </p:cNvSpPr>
          <p:nvPr/>
        </p:nvSpPr>
        <p:spPr>
          <a:xfrm>
            <a:off x="3519035" y="2271051"/>
            <a:ext cx="4503305" cy="471130"/>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4D4D4D"/>
                </a:solidFill>
                <a:effectLst/>
                <a:uLnTx/>
                <a:uFillTx/>
                <a:ea typeface="+mn-ea"/>
                <a:cs typeface="+mn-cs"/>
              </a:rPr>
              <a:t>155 rue Louis Blériot, 76230 Bois Guillaume</a:t>
            </a:r>
          </a:p>
        </p:txBody>
      </p:sp>
      <p:pic>
        <p:nvPicPr>
          <p:cNvPr id="1026" name="Picture 2" descr="logo-facebook – Poulaillon Traiteur">
            <a:extLst>
              <a:ext uri="{FF2B5EF4-FFF2-40B4-BE49-F238E27FC236}">
                <a16:creationId xmlns:a16="http://schemas.microsoft.com/office/drawing/2014/main" id="{E931D29B-6B2F-4C6D-9516-DFC430A52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687" y="5030730"/>
            <a:ext cx="833759" cy="833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ken | Groupe TI">
            <a:extLst>
              <a:ext uri="{FF2B5EF4-FFF2-40B4-BE49-F238E27FC236}">
                <a16:creationId xmlns:a16="http://schemas.microsoft.com/office/drawing/2014/main" id="{AE9B861F-C2D0-4F7B-9110-EC1050AE04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943" y="4982189"/>
            <a:ext cx="931019" cy="93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3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1"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1" name="Titre 4">
            <a:extLst>
              <a:ext uri="{FF2B5EF4-FFF2-40B4-BE49-F238E27FC236}">
                <a16:creationId xmlns:a16="http://schemas.microsoft.com/office/drawing/2014/main" id="{C8B79168-ED65-4EDD-B17D-476FD2BA1EB7}"/>
              </a:ext>
            </a:extLst>
          </p:cNvPr>
          <p:cNvSpPr txBox="1">
            <a:spLocks/>
          </p:cNvSpPr>
          <p:nvPr/>
        </p:nvSpPr>
        <p:spPr>
          <a:xfrm>
            <a:off x="1574308" y="187840"/>
            <a:ext cx="9433997"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a:solidFill>
                  <a:srgbClr val="FF9802"/>
                </a:solidFill>
              </a:rPr>
              <a:t>Notre Equipe au service des femmes et des hommes de l’entreprise </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2681929" y="990102"/>
            <a:ext cx="7502978" cy="3385369"/>
            <a:chOff x="721265" y="2035378"/>
            <a:chExt cx="7502978" cy="3385369"/>
          </a:xfrm>
        </p:grpSpPr>
        <p:sp>
          <p:nvSpPr>
            <p:cNvPr id="15" name="Shape 276">
              <a:extLst>
                <a:ext uri="{FF2B5EF4-FFF2-40B4-BE49-F238E27FC236}">
                  <a16:creationId xmlns:a16="http://schemas.microsoft.com/office/drawing/2014/main" id="{D16C9903-2D19-6D42-A9F7-24B40478ACEC}"/>
                </a:ext>
              </a:extLst>
            </p:cNvPr>
            <p:cNvSpPr/>
            <p:nvPr/>
          </p:nvSpPr>
          <p:spPr>
            <a:xfrm>
              <a:off x="721265" y="2081043"/>
              <a:ext cx="2760436" cy="996808"/>
            </a:xfrm>
            <a:prstGeom prst="rect">
              <a:avLst/>
            </a:prstGeom>
            <a:ln w="12700">
              <a:miter lim="400000"/>
            </a:ln>
            <a:extLst>
              <a:ext uri="{C572A759-6A51-4108-AA02-DFA0A04FC94B}">
                <ma14:wrappingTextBoxFlag xmlns="" xmlns:ma14="http://schemas.microsoft.com/office/mac/drawingml/2011/main" val="1"/>
              </a:ext>
            </a:extLst>
          </p:spPr>
          <p:txBody>
            <a:bodyPr lIns="34289" rIns="34289">
              <a:noAutofit/>
            </a:bodyPr>
            <a:lstStyle/>
            <a:p>
              <a:pPr>
                <a:lnSpc>
                  <a:spcPct val="90000"/>
                </a:lnSpc>
                <a:spcBef>
                  <a:spcPts val="750"/>
                </a:spcBef>
                <a:buFont typeface="Arial"/>
                <a:defRPr sz="2400">
                  <a:latin typeface="Calibri"/>
                  <a:ea typeface="Calibri"/>
                  <a:cs typeface="Calibri"/>
                  <a:sym typeface="Calibri"/>
                </a:defRPr>
              </a:pPr>
              <a:r>
                <a:rPr sz="2000" b="1" dirty="0" smtClean="0"/>
                <a:t>2</a:t>
              </a:r>
              <a:r>
                <a:rPr lang="fr-FR" sz="2000" b="1" dirty="0"/>
                <a:t>9</a:t>
              </a:r>
              <a:r>
                <a:rPr sz="2000" b="1" dirty="0" smtClean="0"/>
                <a:t> </a:t>
              </a:r>
              <a:r>
                <a:rPr lang="fr-FR" sz="2000" b="1" dirty="0"/>
                <a:t>A</a:t>
              </a:r>
              <a:r>
                <a:rPr sz="2000" b="1" dirty="0" err="1"/>
                <a:t>ssistantes</a:t>
              </a:r>
              <a:r>
                <a:rPr lang="fr-FR" sz="2000" b="1" dirty="0"/>
                <a:t/>
              </a:r>
              <a:br>
                <a:rPr lang="fr-FR" sz="2000" b="1" dirty="0"/>
              </a:br>
              <a:r>
                <a:rPr lang="fr-FR" sz="2000" b="1" dirty="0"/>
                <a:t>de service s</a:t>
              </a:r>
              <a:r>
                <a:rPr sz="2000" b="1" dirty="0" err="1"/>
                <a:t>ocial</a:t>
              </a:r>
              <a:r>
                <a:rPr lang="fr-FR" sz="2000" b="1" dirty="0"/>
                <a:t/>
              </a:r>
              <a:br>
                <a:rPr lang="fr-FR" sz="2000" b="1" dirty="0"/>
              </a:br>
              <a:r>
                <a:rPr lang="fr-FR" sz="2000" b="1" dirty="0"/>
                <a:t>du Travail</a:t>
              </a:r>
              <a:r>
                <a:rPr sz="2000" dirty="0"/>
                <a:t/>
              </a:r>
              <a:br>
                <a:rPr sz="2000" dirty="0"/>
              </a:br>
              <a:r>
                <a:rPr sz="1400" dirty="0" err="1"/>
                <a:t>Diplômées</a:t>
              </a:r>
              <a:r>
                <a:rPr sz="1400" dirty="0"/>
                <a:t> </a:t>
              </a:r>
              <a:r>
                <a:rPr sz="1400" dirty="0" err="1"/>
                <a:t>d’Etat</a:t>
              </a:r>
              <a:r>
                <a:rPr sz="1400" dirty="0"/>
                <a:t/>
              </a:r>
              <a:br>
                <a:rPr sz="1400" dirty="0"/>
              </a:br>
              <a:r>
                <a:rPr sz="1400" dirty="0" err="1"/>
                <a:t>Formées</a:t>
              </a:r>
              <a:r>
                <a:rPr sz="1400" dirty="0"/>
                <a:t> </a:t>
              </a:r>
              <a:r>
                <a:rPr sz="1400" dirty="0" err="1"/>
                <a:t>en</a:t>
              </a:r>
              <a:r>
                <a:rPr sz="1400" dirty="0"/>
                <a:t> </a:t>
              </a:r>
              <a:r>
                <a:rPr sz="1400" dirty="0" err="1"/>
                <a:t>continu</a:t>
              </a:r>
              <a:endParaRPr sz="1400" dirty="0"/>
            </a:p>
          </p:txBody>
        </p:sp>
        <p:sp>
          <p:nvSpPr>
            <p:cNvPr id="16" name="Shape 277">
              <a:extLst>
                <a:ext uri="{FF2B5EF4-FFF2-40B4-BE49-F238E27FC236}">
                  <a16:creationId xmlns:a16="http://schemas.microsoft.com/office/drawing/2014/main" id="{BE2A4833-366A-C34F-BC41-6AB75D0134D6}"/>
                </a:ext>
              </a:extLst>
            </p:cNvPr>
            <p:cNvSpPr/>
            <p:nvPr/>
          </p:nvSpPr>
          <p:spPr>
            <a:xfrm>
              <a:off x="3335554" y="2051294"/>
              <a:ext cx="2754701" cy="886497"/>
            </a:xfrm>
            <a:prstGeom prst="rect">
              <a:avLst/>
            </a:prstGeom>
            <a:ln w="12700">
              <a:miter lim="400000"/>
            </a:ln>
            <a:extLst>
              <a:ext uri="{C572A759-6A51-4108-AA02-DFA0A04FC94B}">
                <ma14:wrappingTextBoxFlag xmlns="" xmlns:ma14="http://schemas.microsoft.com/office/mac/drawingml/2011/main" val="1"/>
              </a:ext>
            </a:extLst>
          </p:spPr>
          <p:txBody>
            <a:bodyPr lIns="34289" rIns="34289">
              <a:noAutofit/>
            </a:bodyPr>
            <a:lstStyle/>
            <a:p>
              <a:pPr>
                <a:lnSpc>
                  <a:spcPct val="90000"/>
                </a:lnSpc>
                <a:spcBef>
                  <a:spcPts val="750"/>
                </a:spcBef>
                <a:defRPr sz="2400">
                  <a:latin typeface="Calibri"/>
                  <a:ea typeface="Calibri"/>
                  <a:cs typeface="Calibri"/>
                  <a:sym typeface="Calibri"/>
                </a:defRPr>
              </a:pPr>
              <a:r>
                <a:rPr sz="2000" b="1" dirty="0"/>
                <a:t>1 </a:t>
              </a:r>
              <a:r>
                <a:rPr lang="fr-FR" sz="2000" b="1" dirty="0"/>
                <a:t>R</a:t>
              </a:r>
              <a:r>
                <a:rPr sz="2000" b="1" dirty="0" err="1"/>
                <a:t>esponsable</a:t>
              </a:r>
              <a:r>
                <a:rPr sz="2000" b="1" dirty="0"/>
                <a:t> technique</a:t>
              </a:r>
              <a:r>
                <a:rPr sz="2400" dirty="0"/>
                <a:t/>
              </a:r>
              <a:br>
                <a:rPr sz="2400" dirty="0"/>
              </a:br>
              <a:r>
                <a:rPr lang="fr-FR" sz="1400" dirty="0"/>
                <a:t>Conseillère du travail</a:t>
              </a:r>
              <a:endParaRPr sz="1400" dirty="0"/>
            </a:p>
          </p:txBody>
        </p:sp>
        <p:sp>
          <p:nvSpPr>
            <p:cNvPr id="17" name="Shape 278">
              <a:extLst>
                <a:ext uri="{FF2B5EF4-FFF2-40B4-BE49-F238E27FC236}">
                  <a16:creationId xmlns:a16="http://schemas.microsoft.com/office/drawing/2014/main" id="{9B64A562-40E9-F843-9382-21F9485A27AA}"/>
                </a:ext>
              </a:extLst>
            </p:cNvPr>
            <p:cNvSpPr/>
            <p:nvPr/>
          </p:nvSpPr>
          <p:spPr>
            <a:xfrm>
              <a:off x="2317118" y="4395762"/>
              <a:ext cx="1327523" cy="611706"/>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p>
              <a:pPr algn="ctr">
                <a:lnSpc>
                  <a:spcPct val="90000"/>
                </a:lnSpc>
                <a:spcBef>
                  <a:spcPts val="750"/>
                </a:spcBef>
                <a:defRPr sz="2500">
                  <a:latin typeface="Calibri"/>
                  <a:ea typeface="Calibri"/>
                  <a:cs typeface="Calibri"/>
                  <a:sym typeface="Calibri"/>
                </a:defRPr>
              </a:pPr>
              <a:r>
                <a:rPr sz="1875" dirty="0" err="1"/>
                <a:t>Disponibilité</a:t>
              </a:r>
              <a:r>
                <a:rPr sz="1875" dirty="0"/>
                <a:t/>
              </a:r>
              <a:br>
                <a:rPr sz="1875" dirty="0"/>
              </a:br>
              <a:r>
                <a:rPr sz="1875" dirty="0" err="1"/>
                <a:t>Réactivité</a:t>
              </a:r>
              <a:endParaRPr sz="1875" dirty="0"/>
            </a:p>
          </p:txBody>
        </p:sp>
        <p:sp>
          <p:nvSpPr>
            <p:cNvPr id="18" name="Shape 279">
              <a:extLst>
                <a:ext uri="{FF2B5EF4-FFF2-40B4-BE49-F238E27FC236}">
                  <a16:creationId xmlns:a16="http://schemas.microsoft.com/office/drawing/2014/main" id="{A6D80411-4EE4-E14D-AABB-CCBDA7DAE36F}"/>
                </a:ext>
              </a:extLst>
            </p:cNvPr>
            <p:cNvSpPr/>
            <p:nvPr/>
          </p:nvSpPr>
          <p:spPr>
            <a:xfrm>
              <a:off x="6749057" y="2035378"/>
              <a:ext cx="1475186" cy="688658"/>
            </a:xfrm>
            <a:prstGeom prst="rect">
              <a:avLst/>
            </a:prstGeom>
            <a:ln w="12700">
              <a:miter lim="400000"/>
            </a:ln>
            <a:extLst>
              <a:ext uri="{C572A759-6A51-4108-AA02-DFA0A04FC94B}">
                <ma14:wrappingTextBoxFlag xmlns="" xmlns:ma14="http://schemas.microsoft.com/office/mac/drawingml/2011/main" val="1"/>
              </a:ext>
            </a:extLst>
          </p:spPr>
          <p:txBody>
            <a:bodyPr lIns="34289" rIns="34289">
              <a:normAutofit fontScale="85000" lnSpcReduction="10000"/>
            </a:bodyPr>
            <a:lstStyle/>
            <a:p>
              <a:pPr>
                <a:lnSpc>
                  <a:spcPct val="90000"/>
                </a:lnSpc>
                <a:spcBef>
                  <a:spcPts val="750"/>
                </a:spcBef>
                <a:defRPr sz="2400" b="1">
                  <a:latin typeface="Calibri"/>
                  <a:ea typeface="Calibri"/>
                  <a:cs typeface="Calibri"/>
                  <a:sym typeface="Calibri"/>
                </a:defRPr>
              </a:pPr>
              <a:r>
                <a:rPr dirty="0"/>
                <a:t>1 </a:t>
              </a:r>
              <a:r>
                <a:rPr lang="fr-FR" dirty="0"/>
                <a:t>D</a:t>
              </a:r>
              <a:r>
                <a:rPr dirty="0" err="1"/>
                <a:t>irectrice</a:t>
              </a:r>
              <a:endParaRPr dirty="0"/>
            </a:p>
            <a:p>
              <a:pPr>
                <a:lnSpc>
                  <a:spcPct val="90000"/>
                </a:lnSpc>
                <a:spcBef>
                  <a:spcPts val="750"/>
                </a:spcBef>
                <a:defRPr sz="2400" b="1">
                  <a:latin typeface="Calibri"/>
                  <a:ea typeface="Calibri"/>
                  <a:cs typeface="Calibri"/>
                  <a:sym typeface="Calibri"/>
                </a:defRPr>
              </a:pPr>
              <a:r>
                <a:rPr lang="fr-FR" dirty="0"/>
                <a:t>2</a:t>
              </a:r>
              <a:r>
                <a:rPr dirty="0"/>
                <a:t> </a:t>
              </a:r>
              <a:r>
                <a:rPr lang="fr-FR" dirty="0"/>
                <a:t>A</a:t>
              </a:r>
              <a:r>
                <a:rPr dirty="0" err="1"/>
                <a:t>ssistante</a:t>
              </a:r>
              <a:r>
                <a:rPr lang="fr-FR" dirty="0"/>
                <a:t>s</a:t>
              </a:r>
              <a:endParaRPr dirty="0"/>
            </a:p>
          </p:txBody>
        </p:sp>
        <p:sp>
          <p:nvSpPr>
            <p:cNvPr id="19" name="Shape 280">
              <a:extLst>
                <a:ext uri="{FF2B5EF4-FFF2-40B4-BE49-F238E27FC236}">
                  <a16:creationId xmlns:a16="http://schemas.microsoft.com/office/drawing/2014/main" id="{3A7AAC90-60DA-2F44-B2C2-31FA8A35C340}"/>
                </a:ext>
              </a:extLst>
            </p:cNvPr>
            <p:cNvSpPr/>
            <p:nvPr/>
          </p:nvSpPr>
          <p:spPr>
            <a:xfrm>
              <a:off x="3828150" y="2967504"/>
              <a:ext cx="1921645" cy="175304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nchor="b">
              <a:spAutoFit/>
            </a:bodyPr>
            <a:lstStyle/>
            <a:p>
              <a:pPr algn="ctr">
                <a:lnSpc>
                  <a:spcPct val="90000"/>
                </a:lnSpc>
                <a:spcBef>
                  <a:spcPts val="750"/>
                </a:spcBef>
                <a:defRPr sz="2500">
                  <a:latin typeface="Calibri"/>
                  <a:ea typeface="Calibri"/>
                  <a:cs typeface="Calibri"/>
                  <a:sym typeface="Calibri"/>
                </a:defRPr>
              </a:pPr>
              <a:r>
                <a:rPr sz="1875" dirty="0"/>
                <a:t>Secret </a:t>
              </a:r>
              <a:r>
                <a:rPr sz="1875" dirty="0" err="1"/>
                <a:t>professionnel</a:t>
              </a:r>
              <a:r>
                <a:rPr lang="fr-FR" sz="1875" dirty="0"/>
                <a:t/>
              </a:r>
              <a:br>
                <a:rPr lang="fr-FR" sz="1875" dirty="0"/>
              </a:br>
              <a:r>
                <a:rPr lang="fr-FR" sz="1875" dirty="0"/>
                <a:t>Confidentialité</a:t>
              </a:r>
              <a:r>
                <a:rPr sz="1875" dirty="0"/>
                <a:t/>
              </a:r>
              <a:br>
                <a:rPr sz="1875" dirty="0"/>
              </a:br>
              <a:r>
                <a:rPr sz="1875" dirty="0" err="1"/>
                <a:t>Neutralité</a:t>
              </a:r>
              <a:r>
                <a:rPr lang="fr-FR" sz="1875" dirty="0"/>
                <a:t>       Ethique</a:t>
              </a:r>
            </a:p>
            <a:p>
              <a:pPr algn="ctr">
                <a:lnSpc>
                  <a:spcPct val="90000"/>
                </a:lnSpc>
                <a:spcBef>
                  <a:spcPts val="750"/>
                </a:spcBef>
                <a:defRPr sz="2500">
                  <a:latin typeface="Calibri"/>
                  <a:ea typeface="Calibri"/>
                  <a:cs typeface="Calibri"/>
                  <a:sym typeface="Calibri"/>
                </a:defRPr>
              </a:pPr>
              <a:r>
                <a:rPr lang="fr-FR" sz="1875" dirty="0"/>
                <a:t> </a:t>
              </a:r>
              <a:endParaRPr sz="1875" dirty="0"/>
            </a:p>
          </p:txBody>
        </p:sp>
        <p:sp>
          <p:nvSpPr>
            <p:cNvPr id="20" name="Shape 281">
              <a:extLst>
                <a:ext uri="{FF2B5EF4-FFF2-40B4-BE49-F238E27FC236}">
                  <a16:creationId xmlns:a16="http://schemas.microsoft.com/office/drawing/2014/main" id="{32F18D96-5BD6-9646-BD75-62A6B5F40998}"/>
                </a:ext>
              </a:extLst>
            </p:cNvPr>
            <p:cNvSpPr/>
            <p:nvPr/>
          </p:nvSpPr>
          <p:spPr>
            <a:xfrm>
              <a:off x="5911776" y="4417431"/>
              <a:ext cx="1318822" cy="611706"/>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p>
              <a:pPr algn="ctr">
                <a:lnSpc>
                  <a:spcPct val="90000"/>
                </a:lnSpc>
                <a:spcBef>
                  <a:spcPts val="750"/>
                </a:spcBef>
                <a:defRPr sz="2500">
                  <a:latin typeface="Calibri"/>
                  <a:ea typeface="Calibri"/>
                  <a:cs typeface="Calibri"/>
                  <a:sym typeface="Calibri"/>
                </a:defRPr>
              </a:pPr>
              <a:r>
                <a:rPr sz="1875" dirty="0" err="1"/>
                <a:t>Veille</a:t>
              </a:r>
              <a:r>
                <a:rPr sz="1875" dirty="0"/>
                <a:t> </a:t>
              </a:r>
              <a:r>
                <a:rPr sz="1875" dirty="0" err="1"/>
                <a:t>sociale</a:t>
              </a:r>
              <a:r>
                <a:rPr sz="1875" dirty="0"/>
                <a:t/>
              </a:r>
              <a:br>
                <a:rPr sz="1875" dirty="0"/>
              </a:br>
              <a:r>
                <a:rPr sz="1875" dirty="0" err="1"/>
                <a:t>Prévention</a:t>
              </a:r>
              <a:endParaRPr sz="1875" dirty="0"/>
            </a:p>
          </p:txBody>
        </p:sp>
        <p:sp>
          <p:nvSpPr>
            <p:cNvPr id="21" name="Shape 285">
              <a:extLst>
                <a:ext uri="{FF2B5EF4-FFF2-40B4-BE49-F238E27FC236}">
                  <a16:creationId xmlns:a16="http://schemas.microsoft.com/office/drawing/2014/main" id="{E1BB9708-152D-6948-A144-1A64E2771408}"/>
                </a:ext>
              </a:extLst>
            </p:cNvPr>
            <p:cNvSpPr/>
            <p:nvPr/>
          </p:nvSpPr>
          <p:spPr>
            <a:xfrm>
              <a:off x="2481544" y="3696044"/>
              <a:ext cx="1332146" cy="721979"/>
            </a:xfrm>
            <a:custGeom>
              <a:avLst/>
              <a:gdLst/>
              <a:ahLst/>
              <a:cxnLst>
                <a:cxn ang="0">
                  <a:pos x="wd2" y="hd2"/>
                </a:cxn>
                <a:cxn ang="5400000">
                  <a:pos x="wd2" y="hd2"/>
                </a:cxn>
                <a:cxn ang="10800000">
                  <a:pos x="wd2" y="hd2"/>
                </a:cxn>
                <a:cxn ang="16200000">
                  <a:pos x="wd2" y="hd2"/>
                </a:cxn>
              </a:cxnLst>
              <a:rect l="0" t="0" r="r" b="b"/>
              <a:pathLst>
                <a:path w="17304" h="21600" extrusionOk="0">
                  <a:moveTo>
                    <a:pt x="4237" y="21600"/>
                  </a:moveTo>
                  <a:cubicBezTo>
                    <a:pt x="-4296" y="8714"/>
                    <a:pt x="60" y="1514"/>
                    <a:pt x="17304" y="0"/>
                  </a:cubicBezTo>
                </a:path>
              </a:pathLst>
            </a:custGeom>
            <a:ln w="25400">
              <a:solidFill>
                <a:srgbClr val="FF9802"/>
              </a:solidFill>
            </a:ln>
            <a:effectLst>
              <a:outerShdw blurRad="38100" dist="20000" dir="5400000" rotWithShape="0">
                <a:srgbClr val="000000">
                  <a:alpha val="38000"/>
                </a:srgbClr>
              </a:outerShdw>
            </a:effectLst>
          </p:spPr>
          <p:txBody>
            <a:bodyPr/>
            <a:lstStyle/>
            <a:p>
              <a:endParaRPr sz="1350">
                <a:solidFill>
                  <a:srgbClr val="FF9802"/>
                </a:solidFill>
              </a:endParaRPr>
            </a:p>
          </p:txBody>
        </p:sp>
        <p:sp>
          <p:nvSpPr>
            <p:cNvPr id="22" name="Shape 286">
              <a:extLst>
                <a:ext uri="{FF2B5EF4-FFF2-40B4-BE49-F238E27FC236}">
                  <a16:creationId xmlns:a16="http://schemas.microsoft.com/office/drawing/2014/main" id="{F21EA435-EB8A-E94E-9E1E-A3FDE73DBD97}"/>
                </a:ext>
              </a:extLst>
            </p:cNvPr>
            <p:cNvSpPr/>
            <p:nvPr/>
          </p:nvSpPr>
          <p:spPr>
            <a:xfrm>
              <a:off x="3516012" y="5036216"/>
              <a:ext cx="2574243" cy="384531"/>
            </a:xfrm>
            <a:custGeom>
              <a:avLst/>
              <a:gdLst/>
              <a:ahLst/>
              <a:cxnLst>
                <a:cxn ang="0">
                  <a:pos x="wd2" y="hd2"/>
                </a:cxn>
                <a:cxn ang="5400000">
                  <a:pos x="wd2" y="hd2"/>
                </a:cxn>
                <a:cxn ang="10800000">
                  <a:pos x="wd2" y="hd2"/>
                </a:cxn>
                <a:cxn ang="16200000">
                  <a:pos x="wd2" y="hd2"/>
                </a:cxn>
              </a:cxnLst>
              <a:rect l="0" t="0" r="r" b="b"/>
              <a:pathLst>
                <a:path w="21600" h="16207" extrusionOk="0">
                  <a:moveTo>
                    <a:pt x="21600" y="1341"/>
                  </a:moveTo>
                  <a:cubicBezTo>
                    <a:pt x="13720" y="21600"/>
                    <a:pt x="6520" y="21153"/>
                    <a:pt x="0" y="0"/>
                  </a:cubicBezTo>
                </a:path>
              </a:pathLst>
            </a:custGeom>
            <a:ln w="25400">
              <a:solidFill>
                <a:srgbClr val="FF9802"/>
              </a:solidFill>
            </a:ln>
            <a:effectLst>
              <a:outerShdw blurRad="38100" dist="20000" dir="5400000" rotWithShape="0">
                <a:srgbClr val="000000">
                  <a:alpha val="38000"/>
                </a:srgbClr>
              </a:outerShdw>
            </a:effectLst>
          </p:spPr>
          <p:txBody>
            <a:bodyPr/>
            <a:lstStyle/>
            <a:p>
              <a:endParaRPr sz="1350">
                <a:solidFill>
                  <a:srgbClr val="FF9802"/>
                </a:solidFill>
              </a:endParaRPr>
            </a:p>
          </p:txBody>
        </p:sp>
        <p:sp>
          <p:nvSpPr>
            <p:cNvPr id="23" name="Shape 285">
              <a:extLst>
                <a:ext uri="{FF2B5EF4-FFF2-40B4-BE49-F238E27FC236}">
                  <a16:creationId xmlns:a16="http://schemas.microsoft.com/office/drawing/2014/main" id="{BD8528BC-EFD1-9C49-AFAD-E51BE1CCED1F}"/>
                </a:ext>
              </a:extLst>
            </p:cNvPr>
            <p:cNvSpPr/>
            <p:nvPr/>
          </p:nvSpPr>
          <p:spPr>
            <a:xfrm flipH="1">
              <a:off x="5665365" y="3704084"/>
              <a:ext cx="1332146" cy="721979"/>
            </a:xfrm>
            <a:custGeom>
              <a:avLst/>
              <a:gdLst/>
              <a:ahLst/>
              <a:cxnLst>
                <a:cxn ang="0">
                  <a:pos x="wd2" y="hd2"/>
                </a:cxn>
                <a:cxn ang="5400000">
                  <a:pos x="wd2" y="hd2"/>
                </a:cxn>
                <a:cxn ang="10800000">
                  <a:pos x="wd2" y="hd2"/>
                </a:cxn>
                <a:cxn ang="16200000">
                  <a:pos x="wd2" y="hd2"/>
                </a:cxn>
              </a:cxnLst>
              <a:rect l="0" t="0" r="r" b="b"/>
              <a:pathLst>
                <a:path w="17304" h="21600" extrusionOk="0">
                  <a:moveTo>
                    <a:pt x="4237" y="21600"/>
                  </a:moveTo>
                  <a:cubicBezTo>
                    <a:pt x="-4296" y="8714"/>
                    <a:pt x="60" y="1514"/>
                    <a:pt x="17304" y="0"/>
                  </a:cubicBezTo>
                </a:path>
              </a:pathLst>
            </a:custGeom>
            <a:ln w="25400">
              <a:solidFill>
                <a:srgbClr val="FF9802"/>
              </a:solidFill>
            </a:ln>
            <a:effectLst>
              <a:outerShdw blurRad="38100" dist="20000" dir="5400000" rotWithShape="0">
                <a:srgbClr val="000000">
                  <a:alpha val="38000"/>
                </a:srgbClr>
              </a:outerShdw>
            </a:effectLst>
          </p:spPr>
          <p:txBody>
            <a:bodyPr/>
            <a:lstStyle/>
            <a:p>
              <a:endParaRPr sz="1350">
                <a:solidFill>
                  <a:srgbClr val="FF9802"/>
                </a:solidFill>
              </a:endParaRPr>
            </a:p>
          </p:txBody>
        </p:sp>
      </p:grpSp>
      <p:sp>
        <p:nvSpPr>
          <p:cNvPr id="24" name="ZoneTexte 23"/>
          <p:cNvSpPr txBox="1"/>
          <p:nvPr/>
        </p:nvSpPr>
        <p:spPr>
          <a:xfrm>
            <a:off x="2538550" y="4881476"/>
            <a:ext cx="4536504" cy="369332"/>
          </a:xfrm>
          <a:prstGeom prst="rect">
            <a:avLst/>
          </a:prstGeom>
          <a:noFill/>
        </p:spPr>
        <p:txBody>
          <a:bodyPr wrap="square" rtlCol="0">
            <a:spAutoFit/>
          </a:bodyPr>
          <a:lstStyle/>
          <a:p>
            <a:r>
              <a:rPr lang="fr-FR" dirty="0"/>
              <a:t>- Partenariat avec une psychologue du travail</a:t>
            </a:r>
          </a:p>
        </p:txBody>
      </p:sp>
      <p:grpSp>
        <p:nvGrpSpPr>
          <p:cNvPr id="25" name="Groupe 24"/>
          <p:cNvGrpSpPr/>
          <p:nvPr/>
        </p:nvGrpSpPr>
        <p:grpSpPr>
          <a:xfrm>
            <a:off x="2545303" y="5294755"/>
            <a:ext cx="6902648" cy="817695"/>
            <a:chOff x="568241" y="4941168"/>
            <a:chExt cx="7824206" cy="817695"/>
          </a:xfrm>
          <a:solidFill>
            <a:schemeClr val="bg2">
              <a:lumMod val="90000"/>
            </a:schemeClr>
          </a:solidFill>
        </p:grpSpPr>
        <p:sp>
          <p:nvSpPr>
            <p:cNvPr id="26" name="Rectangle 25"/>
            <p:cNvSpPr/>
            <p:nvPr/>
          </p:nvSpPr>
          <p:spPr>
            <a:xfrm>
              <a:off x="568241" y="4941168"/>
              <a:ext cx="7712172" cy="723788"/>
            </a:xfrm>
            <a:prstGeom prst="rect">
              <a:avLst/>
            </a:prstGeom>
            <a:grpFill/>
          </p:spPr>
          <p:txBody>
            <a:bodyPr wrap="square">
              <a:spAutoFit/>
            </a:bodyPr>
            <a:lstStyle/>
            <a:p>
              <a:pPr defTabSz="637793">
                <a:lnSpc>
                  <a:spcPct val="110000"/>
                </a:lnSpc>
                <a:spcBef>
                  <a:spcPts val="675"/>
                </a:spcBef>
                <a:defRPr sz="2046">
                  <a:latin typeface="Calibri"/>
                  <a:ea typeface="Calibri"/>
                  <a:cs typeface="Calibri"/>
                  <a:sym typeface="Calibri"/>
                </a:defRPr>
              </a:pPr>
              <a:r>
                <a:rPr lang="fr-FR" sz="1600" b="1" dirty="0">
                  <a:ea typeface="Calibri"/>
                  <a:cs typeface="Calibri"/>
                  <a:sym typeface="Calibri"/>
                </a:rPr>
                <a:t>Membre d'un réseau national </a:t>
              </a:r>
              <a:r>
                <a:rPr lang="fr-FR" sz="1600" dirty="0">
                  <a:ea typeface="Calibri"/>
                  <a:cs typeface="Calibri"/>
                  <a:sym typeface="Calibri"/>
                </a:rPr>
                <a:t>des services sociaux Interentreprises </a:t>
              </a:r>
            </a:p>
            <a:p>
              <a:pPr defTabSz="637793">
                <a:lnSpc>
                  <a:spcPct val="110000"/>
                </a:lnSpc>
                <a:spcBef>
                  <a:spcPts val="675"/>
                </a:spcBef>
                <a:defRPr sz="2046">
                  <a:latin typeface="Calibri"/>
                  <a:ea typeface="Calibri"/>
                  <a:cs typeface="Calibri"/>
                  <a:sym typeface="Calibri"/>
                </a:defRPr>
              </a:pPr>
              <a:r>
                <a:rPr lang="fr-FR" sz="1600" b="1" dirty="0">
                  <a:ea typeface="Calibri"/>
                  <a:cs typeface="Calibri"/>
                  <a:sym typeface="Calibri"/>
                </a:rPr>
                <a:t>Démarche qualité </a:t>
              </a:r>
              <a:r>
                <a:rPr lang="fr-FR" sz="1600" dirty="0">
                  <a:ea typeface="Calibri"/>
                  <a:cs typeface="Calibri"/>
                  <a:sym typeface="Calibri"/>
                </a:rPr>
                <a:t>: </a:t>
              </a:r>
              <a:r>
                <a:rPr lang="fr-FR" sz="1400" dirty="0">
                  <a:ea typeface="Calibri"/>
                  <a:cs typeface="Calibri"/>
                  <a:sym typeface="Calibri"/>
                </a:rPr>
                <a:t>Certification ISO 9001</a:t>
              </a:r>
              <a:endParaRPr lang="fr-FR" sz="1400" dirty="0"/>
            </a:p>
          </p:txBody>
        </p:sp>
        <p:pic>
          <p:nvPicPr>
            <p:cNvPr id="27" name="Image 26">
              <a:extLst>
                <a:ext uri="{FF2B5EF4-FFF2-40B4-BE49-F238E27FC236}">
                  <a16:creationId xmlns:a16="http://schemas.microsoft.com/office/drawing/2014/main" id="{78FD63A9-38F9-4EC9-88A7-5D8F90AD310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12528" y="4941168"/>
              <a:ext cx="1279919" cy="417176"/>
            </a:xfrm>
            <a:prstGeom prst="rect">
              <a:avLst/>
            </a:prstGeom>
            <a:grpFill/>
          </p:spPr>
        </p:pic>
        <p:pic>
          <p:nvPicPr>
            <p:cNvPr id="28" name="Image 27">
              <a:extLst>
                <a:ext uri="{FF2B5EF4-FFF2-40B4-BE49-F238E27FC236}">
                  <a16:creationId xmlns:a16="http://schemas.microsoft.com/office/drawing/2014/main" id="{3C6E812E-5EBF-9541-B009-BE6378FDC8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8678" y="5234748"/>
              <a:ext cx="708920" cy="524115"/>
            </a:xfrm>
            <a:prstGeom prst="rect">
              <a:avLst/>
            </a:prstGeom>
            <a:grpFill/>
          </p:spPr>
        </p:pic>
      </p:grpSp>
      <p:sp>
        <p:nvSpPr>
          <p:cNvPr id="29"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3</a:t>
            </a:fld>
            <a:endParaRPr lang="fr-FR" dirty="0">
              <a:solidFill>
                <a:schemeClr val="tx1"/>
              </a:solidFill>
            </a:endParaRPr>
          </a:p>
        </p:txBody>
      </p:sp>
      <p:sp>
        <p:nvSpPr>
          <p:cNvPr id="31"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32"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Tree>
    <p:extLst>
      <p:ext uri="{BB962C8B-B14F-4D97-AF65-F5344CB8AC3E}">
        <p14:creationId xmlns:p14="http://schemas.microsoft.com/office/powerpoint/2010/main" val="5357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1"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1" name="Titre 4">
            <a:extLst>
              <a:ext uri="{FF2B5EF4-FFF2-40B4-BE49-F238E27FC236}">
                <a16:creationId xmlns:a16="http://schemas.microsoft.com/office/drawing/2014/main" id="{C8B79168-ED65-4EDD-B17D-476FD2BA1EB7}"/>
              </a:ext>
            </a:extLst>
          </p:cNvPr>
          <p:cNvSpPr txBox="1">
            <a:spLocks/>
          </p:cNvSpPr>
          <p:nvPr/>
        </p:nvSpPr>
        <p:spPr>
          <a:xfrm>
            <a:off x="1574309" y="187840"/>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a:solidFill>
                  <a:srgbClr val="FF9802"/>
                </a:solidFill>
              </a:rPr>
              <a:t>Service Social du Travail Interentreprises</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70028" y="5846544"/>
            <a:ext cx="7344816" cy="646331"/>
          </a:xfrm>
          <a:prstGeom prst="rect">
            <a:avLst/>
          </a:prstGeom>
          <a:ln w="28575">
            <a:solidFill>
              <a:srgbClr val="FF6600"/>
            </a:solidFill>
          </a:ln>
        </p:spPr>
        <p:txBody>
          <a:bodyPr wrap="square">
            <a:spAutoFit/>
          </a:bodyPr>
          <a:lstStyle/>
          <a:p>
            <a:pPr algn="ctr">
              <a:spcBef>
                <a:spcPts val="600"/>
              </a:spcBef>
              <a:spcAft>
                <a:spcPts val="1000"/>
              </a:spcAft>
              <a:defRPr/>
            </a:pPr>
            <a:r>
              <a:rPr lang="fr-FR" b="1" i="1" dirty="0">
                <a:solidFill>
                  <a:srgbClr val="A50021"/>
                </a:solidFill>
                <a:ea typeface="Arial Unicode MS" panose="020B0604020202020204" pitchFamily="34" charset="-128"/>
                <a:cs typeface="Times New Roman" panose="02020603050405020304" pitchFamily="18" charset="0"/>
              </a:rPr>
              <a:t>Le Service Social accompagne au changement </a:t>
            </a:r>
            <a:r>
              <a:rPr lang="fr-FR" i="1" dirty="0">
                <a:solidFill>
                  <a:prstClr val="black"/>
                </a:solidFill>
                <a:ea typeface="Arial Unicode MS" panose="020B0604020202020204" pitchFamily="34" charset="-128"/>
                <a:cs typeface="Times New Roman" panose="02020603050405020304" pitchFamily="18" charset="0"/>
              </a:rPr>
              <a:t>avec l’implication</a:t>
            </a:r>
            <a:br>
              <a:rPr lang="fr-FR" i="1" dirty="0">
                <a:solidFill>
                  <a:prstClr val="black"/>
                </a:solidFill>
                <a:ea typeface="Arial Unicode MS" panose="020B0604020202020204" pitchFamily="34" charset="-128"/>
                <a:cs typeface="Times New Roman" panose="02020603050405020304" pitchFamily="18" charset="0"/>
              </a:rPr>
            </a:br>
            <a:r>
              <a:rPr lang="fr-FR" i="1" dirty="0">
                <a:solidFill>
                  <a:prstClr val="black"/>
                </a:solidFill>
                <a:ea typeface="Arial Unicode MS" panose="020B0604020202020204" pitchFamily="34" charset="-128"/>
                <a:cs typeface="Times New Roman" panose="02020603050405020304" pitchFamily="18" charset="0"/>
              </a:rPr>
              <a:t>et la libre adhésion des salariés dans une relation de confiance.</a:t>
            </a:r>
          </a:p>
        </p:txBody>
      </p:sp>
      <p:graphicFrame>
        <p:nvGraphicFramePr>
          <p:cNvPr id="19" name="Diagramme 18"/>
          <p:cNvGraphicFramePr/>
          <p:nvPr/>
        </p:nvGraphicFramePr>
        <p:xfrm>
          <a:off x="2870028" y="1463100"/>
          <a:ext cx="7344816" cy="4383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ZoneTexte 19"/>
          <p:cNvSpPr txBox="1"/>
          <p:nvPr/>
        </p:nvSpPr>
        <p:spPr>
          <a:xfrm>
            <a:off x="3230068" y="4783168"/>
            <a:ext cx="6840760" cy="10464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rPr>
              <a:t>L’Assistante de Service Social est diplômée d’Etat (DEASS).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rPr>
              <a:t>Elle inscrit son action dans le respect du secret professionnel dans le cadre du :</a:t>
            </a:r>
          </a:p>
          <a:p>
            <a:pPr marL="285750" marR="0" lvl="0" indent="-285750" algn="ctr" defTabSz="914400"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dirty="0">
                <a:ln>
                  <a:noFill/>
                </a:ln>
                <a:solidFill>
                  <a:prstClr val="black"/>
                </a:solidFill>
                <a:effectLst/>
                <a:uLnTx/>
                <a:uFillTx/>
              </a:rPr>
              <a:t>Code de l’Action Sociale et des Familles, art. L 411-3</a:t>
            </a:r>
          </a:p>
          <a:p>
            <a:pPr marL="285750" marR="0" lvl="0" indent="-285750" algn="ctr" defTabSz="914400"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dirty="0">
                <a:ln>
                  <a:noFill/>
                </a:ln>
                <a:solidFill>
                  <a:prstClr val="black"/>
                </a:solidFill>
                <a:effectLst/>
                <a:uLnTx/>
                <a:uFillTx/>
              </a:rPr>
              <a:t>Code Pénal, art. L226-13 et 14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black"/>
              </a:solidFill>
              <a:effectLst/>
              <a:uLnTx/>
              <a:uFillTx/>
            </a:endParaRPr>
          </a:p>
        </p:txBody>
      </p:sp>
      <p:sp>
        <p:nvSpPr>
          <p:cNvPr id="21" name="ZoneTexte 20"/>
          <p:cNvSpPr txBox="1"/>
          <p:nvPr/>
        </p:nvSpPr>
        <p:spPr>
          <a:xfrm>
            <a:off x="2455982" y="728976"/>
            <a:ext cx="8172908" cy="523220"/>
          </a:xfrm>
          <a:prstGeom prst="rect">
            <a:avLst/>
          </a:prstGeom>
          <a:noFill/>
          <a:ln w="28575">
            <a:solidFill>
              <a:srgbClr val="FF9933"/>
            </a:solidFill>
          </a:ln>
        </p:spPr>
        <p:txBody>
          <a:bodyPr wrap="square" rtlCol="0">
            <a:spAutoFit/>
          </a:bodyPr>
          <a:lstStyle/>
          <a:p>
            <a:pPr lvl="0" algn="just"/>
            <a:r>
              <a:rPr kumimoji="0" lang="fr-FR" sz="1400" b="0" i="0" u="none" strike="noStrike" kern="0" cap="none" spc="0" normalizeH="0" baseline="0" noProof="0" dirty="0">
                <a:ln>
                  <a:noFill/>
                </a:ln>
                <a:solidFill>
                  <a:prstClr val="black"/>
                </a:solidFill>
                <a:effectLst/>
                <a:uLnTx/>
                <a:uFillTx/>
              </a:rPr>
              <a:t>L’Assistante de Service Social du </a:t>
            </a:r>
            <a:r>
              <a:rPr lang="fr-FR" sz="1400" kern="0" dirty="0">
                <a:solidFill>
                  <a:prstClr val="black"/>
                </a:solidFill>
              </a:rPr>
              <a:t>T</a:t>
            </a:r>
            <a:r>
              <a:rPr kumimoji="0" lang="fr-FR" sz="1400" b="0" i="0" u="none" strike="noStrike" kern="0" cap="none" spc="0" normalizeH="0" baseline="0" noProof="0" dirty="0" err="1">
                <a:ln>
                  <a:noFill/>
                </a:ln>
                <a:solidFill>
                  <a:prstClr val="black"/>
                </a:solidFill>
                <a:effectLst/>
                <a:uLnTx/>
                <a:uFillTx/>
              </a:rPr>
              <a:t>ravail</a:t>
            </a:r>
            <a:r>
              <a:rPr lang="fr-FR" sz="1400" kern="0" dirty="0">
                <a:solidFill>
                  <a:prstClr val="black"/>
                </a:solidFill>
              </a:rPr>
              <a:t> (ASST) </a:t>
            </a:r>
            <a:r>
              <a:rPr kumimoji="0" lang="fr-FR" sz="1400" b="0" i="0" u="none" strike="noStrike" kern="0" cap="none" spc="0" normalizeH="0" baseline="0" noProof="0" dirty="0">
                <a:ln>
                  <a:noFill/>
                </a:ln>
                <a:solidFill>
                  <a:prstClr val="black"/>
                </a:solidFill>
                <a:effectLst/>
                <a:uLnTx/>
                <a:uFillTx/>
              </a:rPr>
              <a:t>accompagne l’entreprise et ses salariés à tous les niveaux de prévention pour favoriser la qualité de vie au travail et la performance globale et durable des organisations.</a:t>
            </a:r>
          </a:p>
        </p:txBody>
      </p:sp>
      <p:sp>
        <p:nvSpPr>
          <p:cNvPr id="15"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4</a:t>
            </a:fld>
            <a:endParaRPr lang="fr-FR" dirty="0">
              <a:solidFill>
                <a:schemeClr val="tx1"/>
              </a:solidFill>
            </a:endParaRPr>
          </a:p>
        </p:txBody>
      </p:sp>
      <p:sp>
        <p:nvSpPr>
          <p:cNvPr id="16"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7"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Tree>
    <p:extLst>
      <p:ext uri="{BB962C8B-B14F-4D97-AF65-F5344CB8AC3E}">
        <p14:creationId xmlns:p14="http://schemas.microsoft.com/office/powerpoint/2010/main" val="3750373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1"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sp>
        <p:nvSpPr>
          <p:cNvPr id="11" name="Titre 4">
            <a:extLst>
              <a:ext uri="{FF2B5EF4-FFF2-40B4-BE49-F238E27FC236}">
                <a16:creationId xmlns:a16="http://schemas.microsoft.com/office/drawing/2014/main" id="{C8B79168-ED65-4EDD-B17D-476FD2BA1EB7}"/>
              </a:ext>
            </a:extLst>
          </p:cNvPr>
          <p:cNvSpPr txBox="1">
            <a:spLocks/>
          </p:cNvSpPr>
          <p:nvPr/>
        </p:nvSpPr>
        <p:spPr>
          <a:xfrm>
            <a:off x="1574309" y="187840"/>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500" dirty="0">
                <a:solidFill>
                  <a:srgbClr val="FF9802"/>
                </a:solidFill>
              </a:rPr>
              <a:t>Vous accompagner dans votre quotidien</a:t>
            </a:r>
          </a:p>
        </p:txBody>
      </p:sp>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Shape 300">
            <a:extLst>
              <a:ext uri="{FF2B5EF4-FFF2-40B4-BE49-F238E27FC236}">
                <a16:creationId xmlns:a16="http://schemas.microsoft.com/office/drawing/2014/main" id="{E0D910ED-1816-7F49-81F4-9681589BF0BE}"/>
              </a:ext>
            </a:extLst>
          </p:cNvPr>
          <p:cNvSpPr/>
          <p:nvPr/>
        </p:nvSpPr>
        <p:spPr>
          <a:xfrm>
            <a:off x="8434369" y="2987060"/>
            <a:ext cx="848115" cy="323165"/>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defRPr>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1500" b="0" i="0" u="none" strike="noStrike" kern="0" cap="none" spc="0" normalizeH="0" baseline="0" noProof="0" dirty="0" err="1">
                <a:ln>
                  <a:noFill/>
                </a:ln>
                <a:solidFill>
                  <a:prstClr val="black"/>
                </a:solidFill>
                <a:effectLst/>
                <a:uLnTx/>
                <a:uFillTx/>
                <a:latin typeface="+mn-lt"/>
                <a:cs typeface="Calibri"/>
                <a:sym typeface="Calibri"/>
              </a:rPr>
              <a:t>Logement</a:t>
            </a:r>
            <a:endParaRPr kumimoji="0" sz="1350" b="0" i="0" u="none" strike="noStrike" kern="0" cap="none" spc="0" normalizeH="0" baseline="0" noProof="0" dirty="0">
              <a:ln>
                <a:noFill/>
              </a:ln>
              <a:solidFill>
                <a:prstClr val="black"/>
              </a:solidFill>
              <a:effectLst/>
              <a:uLnTx/>
              <a:uFillTx/>
              <a:latin typeface="+mn-lt"/>
              <a:cs typeface="Calibri"/>
              <a:sym typeface="Calibri"/>
            </a:endParaRPr>
          </a:p>
        </p:txBody>
      </p:sp>
      <p:sp>
        <p:nvSpPr>
          <p:cNvPr id="37" name="Shape 301">
            <a:extLst>
              <a:ext uri="{FF2B5EF4-FFF2-40B4-BE49-F238E27FC236}">
                <a16:creationId xmlns:a16="http://schemas.microsoft.com/office/drawing/2014/main" id="{5B189403-AD31-8A4D-BA87-7CCB02BF7C4F}"/>
              </a:ext>
            </a:extLst>
          </p:cNvPr>
          <p:cNvSpPr/>
          <p:nvPr/>
        </p:nvSpPr>
        <p:spPr>
          <a:xfrm>
            <a:off x="2249690" y="3003057"/>
            <a:ext cx="628312" cy="323165"/>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defRPr>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1500" b="0" i="0" u="none" strike="noStrike" kern="0" cap="none" spc="0" normalizeH="0" baseline="0" noProof="0" dirty="0" err="1">
                <a:ln>
                  <a:noFill/>
                </a:ln>
                <a:solidFill>
                  <a:prstClr val="black"/>
                </a:solidFill>
                <a:effectLst/>
                <a:uLnTx/>
                <a:uFillTx/>
                <a:latin typeface="+mn-lt"/>
                <a:cs typeface="Calibri"/>
                <a:sym typeface="Calibri"/>
              </a:rPr>
              <a:t>Famille</a:t>
            </a:r>
            <a:endParaRPr kumimoji="0" sz="1350" b="0" i="0" u="none" strike="noStrike" kern="0" cap="none" spc="0" normalizeH="0" baseline="0" noProof="0" dirty="0">
              <a:ln>
                <a:noFill/>
              </a:ln>
              <a:solidFill>
                <a:prstClr val="black"/>
              </a:solidFill>
              <a:effectLst/>
              <a:uLnTx/>
              <a:uFillTx/>
              <a:latin typeface="+mn-lt"/>
              <a:cs typeface="Calibri"/>
              <a:sym typeface="Calibri"/>
            </a:endParaRPr>
          </a:p>
        </p:txBody>
      </p:sp>
      <p:sp>
        <p:nvSpPr>
          <p:cNvPr id="38" name="Shape 302">
            <a:extLst>
              <a:ext uri="{FF2B5EF4-FFF2-40B4-BE49-F238E27FC236}">
                <a16:creationId xmlns:a16="http://schemas.microsoft.com/office/drawing/2014/main" id="{2432F10D-7B00-AD41-993B-2AC158967FFE}"/>
              </a:ext>
            </a:extLst>
          </p:cNvPr>
          <p:cNvSpPr/>
          <p:nvPr/>
        </p:nvSpPr>
        <p:spPr>
          <a:xfrm>
            <a:off x="10020951" y="3008457"/>
            <a:ext cx="748921" cy="323165"/>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defRPr>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1500" b="0" i="0" u="none" strike="noStrike" kern="0" cap="none" spc="0" normalizeH="0" baseline="0" noProof="0" dirty="0">
                <a:ln>
                  <a:noFill/>
                </a:ln>
                <a:solidFill>
                  <a:prstClr val="black"/>
                </a:solidFill>
                <a:effectLst/>
                <a:uLnTx/>
                <a:uFillTx/>
                <a:latin typeface="+mn-lt"/>
                <a:cs typeface="Calibri"/>
                <a:sym typeface="Calibri"/>
              </a:rPr>
              <a:t>Finances</a:t>
            </a:r>
          </a:p>
        </p:txBody>
      </p:sp>
      <p:sp>
        <p:nvSpPr>
          <p:cNvPr id="39" name="Shape 303">
            <a:extLst>
              <a:ext uri="{FF2B5EF4-FFF2-40B4-BE49-F238E27FC236}">
                <a16:creationId xmlns:a16="http://schemas.microsoft.com/office/drawing/2014/main" id="{C84DC372-1B3D-3746-B3B7-B305D5B112CE}"/>
              </a:ext>
            </a:extLst>
          </p:cNvPr>
          <p:cNvSpPr/>
          <p:nvPr/>
        </p:nvSpPr>
        <p:spPr>
          <a:xfrm>
            <a:off x="6873172" y="3017731"/>
            <a:ext cx="800217" cy="323165"/>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defRPr>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1500" b="0" i="0" u="none" strike="noStrike" kern="0" cap="none" spc="0" normalizeH="0" baseline="0" noProof="0" dirty="0">
                <a:ln>
                  <a:noFill/>
                </a:ln>
                <a:solidFill>
                  <a:prstClr val="black"/>
                </a:solidFill>
                <a:effectLst/>
                <a:uLnTx/>
                <a:uFillTx/>
                <a:latin typeface="+mn-lt"/>
                <a:cs typeface="Calibri"/>
                <a:sym typeface="Calibri"/>
              </a:rPr>
              <a:t>Handicap</a:t>
            </a:r>
            <a:endParaRPr kumimoji="0" sz="1350" b="0" i="0" u="none" strike="noStrike" kern="0" cap="none" spc="0" normalizeH="0" baseline="0" noProof="0" dirty="0">
              <a:ln>
                <a:noFill/>
              </a:ln>
              <a:solidFill>
                <a:prstClr val="black"/>
              </a:solidFill>
              <a:effectLst/>
              <a:uLnTx/>
              <a:uFillTx/>
              <a:latin typeface="+mn-lt"/>
              <a:cs typeface="Calibri"/>
              <a:sym typeface="Calibri"/>
            </a:endParaRPr>
          </a:p>
        </p:txBody>
      </p:sp>
      <p:sp>
        <p:nvSpPr>
          <p:cNvPr id="40" name="Shape 304">
            <a:extLst>
              <a:ext uri="{FF2B5EF4-FFF2-40B4-BE49-F238E27FC236}">
                <a16:creationId xmlns:a16="http://schemas.microsoft.com/office/drawing/2014/main" id="{6689C4EB-3956-ED41-A367-0141ED5D945B}"/>
              </a:ext>
            </a:extLst>
          </p:cNvPr>
          <p:cNvSpPr/>
          <p:nvPr/>
        </p:nvSpPr>
        <p:spPr>
          <a:xfrm>
            <a:off x="5403992" y="2996686"/>
            <a:ext cx="588621" cy="323165"/>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defRPr>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1500" b="0" i="0" u="none" strike="noStrike" kern="0" cap="none" spc="0" normalizeH="0" baseline="0" noProof="0" dirty="0">
                <a:ln>
                  <a:noFill/>
                </a:ln>
                <a:solidFill>
                  <a:prstClr val="black"/>
                </a:solidFill>
                <a:effectLst/>
                <a:uLnTx/>
                <a:uFillTx/>
                <a:latin typeface="+mn-lt"/>
                <a:cs typeface="Calibri"/>
                <a:sym typeface="Calibri"/>
              </a:rPr>
              <a:t>Travail</a:t>
            </a:r>
            <a:endParaRPr kumimoji="0" sz="1350" b="0" i="0" u="none" strike="noStrike" kern="0" cap="none" spc="0" normalizeH="0" baseline="0" noProof="0" dirty="0">
              <a:ln>
                <a:noFill/>
              </a:ln>
              <a:solidFill>
                <a:prstClr val="black"/>
              </a:solidFill>
              <a:effectLst/>
              <a:uLnTx/>
              <a:uFillTx/>
              <a:latin typeface="+mn-lt"/>
              <a:cs typeface="Calibri"/>
              <a:sym typeface="Calibri"/>
            </a:endParaRPr>
          </a:p>
        </p:txBody>
      </p:sp>
      <p:pic>
        <p:nvPicPr>
          <p:cNvPr id="41" name="house.png">
            <a:extLst>
              <a:ext uri="{FF2B5EF4-FFF2-40B4-BE49-F238E27FC236}">
                <a16:creationId xmlns:a16="http://schemas.microsoft.com/office/drawing/2014/main" id="{42D34CF2-6EF1-0043-9DEF-CB1DD8624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6701" y="2068710"/>
            <a:ext cx="900000" cy="900000"/>
          </a:xfrm>
          <a:prstGeom prst="rect">
            <a:avLst/>
          </a:prstGeom>
          <a:ln w="12700">
            <a:miter lim="400000"/>
          </a:ln>
        </p:spPr>
      </p:pic>
      <p:pic>
        <p:nvPicPr>
          <p:cNvPr id="42" name="piggy-bank (1).png">
            <a:extLst>
              <a:ext uri="{FF2B5EF4-FFF2-40B4-BE49-F238E27FC236}">
                <a16:creationId xmlns:a16="http://schemas.microsoft.com/office/drawing/2014/main" id="{EC741FD0-8AE1-084B-9952-2138476D0A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5412" y="2090108"/>
            <a:ext cx="900000" cy="900000"/>
          </a:xfrm>
          <a:prstGeom prst="rect">
            <a:avLst/>
          </a:prstGeom>
          <a:ln w="12700">
            <a:miter lim="400000"/>
          </a:ln>
        </p:spPr>
      </p:pic>
      <p:pic>
        <p:nvPicPr>
          <p:cNvPr id="43" name="working.png">
            <a:extLst>
              <a:ext uri="{FF2B5EF4-FFF2-40B4-BE49-F238E27FC236}">
                <a16:creationId xmlns:a16="http://schemas.microsoft.com/office/drawing/2014/main" id="{59BAD62E-6542-9A48-BA74-0344B17C1C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7900" y="1907978"/>
            <a:ext cx="1285569" cy="1260000"/>
          </a:xfrm>
          <a:prstGeom prst="rect">
            <a:avLst/>
          </a:prstGeom>
          <a:ln w="12700">
            <a:miter lim="400000"/>
          </a:ln>
        </p:spPr>
      </p:pic>
      <p:sp>
        <p:nvSpPr>
          <p:cNvPr id="44" name="Shape 310">
            <a:extLst>
              <a:ext uri="{FF2B5EF4-FFF2-40B4-BE49-F238E27FC236}">
                <a16:creationId xmlns:a16="http://schemas.microsoft.com/office/drawing/2014/main" id="{AE850FC6-8DBC-7140-8202-6F935C586FF8}"/>
              </a:ext>
            </a:extLst>
          </p:cNvPr>
          <p:cNvSpPr/>
          <p:nvPr/>
        </p:nvSpPr>
        <p:spPr>
          <a:xfrm flipV="1">
            <a:off x="3362637" y="2753607"/>
            <a:ext cx="1" cy="520193"/>
          </a:xfrm>
          <a:prstGeom prst="line">
            <a:avLst/>
          </a:prstGeom>
          <a:ln w="25400">
            <a:solidFill>
              <a:srgbClr val="FF9802"/>
            </a:solidFill>
          </a:ln>
          <a:effectLst>
            <a:outerShdw blurRad="38100" dist="20000" dir="5400000" rotWithShape="0">
              <a:srgbClr val="000000">
                <a:alpha val="38000"/>
              </a:srgbClr>
            </a:outerShdw>
          </a:effectLst>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sz="1000"/>
            </a:pPr>
            <a:endParaRPr kumimoji="0" sz="750" b="0" i="0" u="none" strike="noStrike" kern="0" cap="none" spc="0" normalizeH="0" baseline="0" noProof="0">
              <a:ln>
                <a:noFill/>
              </a:ln>
              <a:solidFill>
                <a:prstClr val="black"/>
              </a:solidFill>
              <a:effectLst/>
              <a:uLnTx/>
              <a:uFillTx/>
            </a:endParaRPr>
          </a:p>
        </p:txBody>
      </p:sp>
      <p:sp>
        <p:nvSpPr>
          <p:cNvPr id="45" name="Shape 311">
            <a:extLst>
              <a:ext uri="{FF2B5EF4-FFF2-40B4-BE49-F238E27FC236}">
                <a16:creationId xmlns:a16="http://schemas.microsoft.com/office/drawing/2014/main" id="{7D8D0A7A-540B-AD41-8769-C4EC8D1255F0}"/>
              </a:ext>
            </a:extLst>
          </p:cNvPr>
          <p:cNvSpPr/>
          <p:nvPr/>
        </p:nvSpPr>
        <p:spPr>
          <a:xfrm flipV="1">
            <a:off x="9636263" y="2754649"/>
            <a:ext cx="1" cy="520193"/>
          </a:xfrm>
          <a:prstGeom prst="line">
            <a:avLst/>
          </a:prstGeom>
          <a:ln w="25400">
            <a:solidFill>
              <a:srgbClr val="FF9802"/>
            </a:solidFill>
          </a:ln>
          <a:effectLst>
            <a:outerShdw blurRad="38100" dist="20000" dir="5400000" rotWithShape="0">
              <a:srgbClr val="000000">
                <a:alpha val="38000"/>
              </a:srgbClr>
            </a:outerShdw>
          </a:effectLst>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sz="1000"/>
            </a:pPr>
            <a:endParaRPr kumimoji="0" sz="750" b="0" i="0" u="none" strike="noStrike" kern="0" cap="none" spc="0" normalizeH="0" baseline="0" noProof="0">
              <a:ln>
                <a:noFill/>
              </a:ln>
              <a:solidFill>
                <a:prstClr val="black"/>
              </a:solidFill>
              <a:effectLst/>
              <a:uLnTx/>
              <a:uFillTx/>
            </a:endParaRPr>
          </a:p>
        </p:txBody>
      </p:sp>
      <p:sp>
        <p:nvSpPr>
          <p:cNvPr id="46" name="Shape 312">
            <a:extLst>
              <a:ext uri="{FF2B5EF4-FFF2-40B4-BE49-F238E27FC236}">
                <a16:creationId xmlns:a16="http://schemas.microsoft.com/office/drawing/2014/main" id="{3BBABCB7-3259-AF40-94FC-50C4452941F9}"/>
              </a:ext>
            </a:extLst>
          </p:cNvPr>
          <p:cNvSpPr/>
          <p:nvPr/>
        </p:nvSpPr>
        <p:spPr>
          <a:xfrm flipV="1">
            <a:off x="8073334" y="2753851"/>
            <a:ext cx="1" cy="520193"/>
          </a:xfrm>
          <a:prstGeom prst="line">
            <a:avLst/>
          </a:prstGeom>
          <a:ln w="25400">
            <a:solidFill>
              <a:srgbClr val="FF9802"/>
            </a:solidFill>
          </a:ln>
          <a:effectLst>
            <a:outerShdw blurRad="38100" dist="20000" dir="5400000" rotWithShape="0">
              <a:srgbClr val="000000">
                <a:alpha val="38000"/>
              </a:srgbClr>
            </a:outerShdw>
          </a:effectLst>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sz="1000"/>
            </a:pPr>
            <a:endParaRPr kumimoji="0" sz="750" b="0" i="0" u="none" strike="noStrike" kern="0" cap="none" spc="0" normalizeH="0" baseline="0" noProof="0">
              <a:ln>
                <a:noFill/>
              </a:ln>
              <a:solidFill>
                <a:prstClr val="black"/>
              </a:solidFill>
              <a:effectLst/>
              <a:uLnTx/>
              <a:uFillTx/>
            </a:endParaRPr>
          </a:p>
        </p:txBody>
      </p:sp>
      <p:sp>
        <p:nvSpPr>
          <p:cNvPr id="47" name="Shape 313">
            <a:extLst>
              <a:ext uri="{FF2B5EF4-FFF2-40B4-BE49-F238E27FC236}">
                <a16:creationId xmlns:a16="http://schemas.microsoft.com/office/drawing/2014/main" id="{A7F747F9-B199-F747-8343-1B233F65A630}"/>
              </a:ext>
            </a:extLst>
          </p:cNvPr>
          <p:cNvSpPr/>
          <p:nvPr/>
        </p:nvSpPr>
        <p:spPr>
          <a:xfrm flipV="1">
            <a:off x="6530110" y="2761570"/>
            <a:ext cx="1" cy="520193"/>
          </a:xfrm>
          <a:prstGeom prst="line">
            <a:avLst/>
          </a:prstGeom>
          <a:ln w="25400">
            <a:solidFill>
              <a:srgbClr val="FF9802"/>
            </a:solidFill>
          </a:ln>
          <a:effectLst>
            <a:outerShdw blurRad="38100" dist="20000" dir="5400000" rotWithShape="0">
              <a:srgbClr val="000000">
                <a:alpha val="38000"/>
              </a:srgbClr>
            </a:outerShdw>
          </a:effectLst>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sz="1000"/>
            </a:pPr>
            <a:endParaRPr kumimoji="0" sz="750" b="0" i="0" u="none" strike="noStrike" kern="0" cap="none" spc="0" normalizeH="0" baseline="0" noProof="0">
              <a:ln>
                <a:noFill/>
              </a:ln>
              <a:solidFill>
                <a:prstClr val="black"/>
              </a:solidFill>
              <a:effectLst/>
              <a:uLnTx/>
              <a:uFillTx/>
            </a:endParaRPr>
          </a:p>
        </p:txBody>
      </p:sp>
      <p:sp>
        <p:nvSpPr>
          <p:cNvPr id="48" name="Shape 314">
            <a:extLst>
              <a:ext uri="{FF2B5EF4-FFF2-40B4-BE49-F238E27FC236}">
                <a16:creationId xmlns:a16="http://schemas.microsoft.com/office/drawing/2014/main" id="{492CE4B7-E73D-5944-92DE-2FFA7A778F30}"/>
              </a:ext>
            </a:extLst>
          </p:cNvPr>
          <p:cNvSpPr/>
          <p:nvPr/>
        </p:nvSpPr>
        <p:spPr>
          <a:xfrm flipV="1">
            <a:off x="4918040" y="2758992"/>
            <a:ext cx="1" cy="520193"/>
          </a:xfrm>
          <a:prstGeom prst="line">
            <a:avLst/>
          </a:prstGeom>
          <a:ln w="25400">
            <a:solidFill>
              <a:srgbClr val="FF9802"/>
            </a:solidFill>
          </a:ln>
          <a:effectLst>
            <a:outerShdw blurRad="38100" dist="20000" dir="5400000" rotWithShape="0">
              <a:srgbClr val="000000">
                <a:alpha val="38000"/>
              </a:srgbClr>
            </a:outerShdw>
          </a:effectLst>
        </p:spPr>
        <p:txBody>
          <a:bodyPr lIns="34289" rIns="34289"/>
          <a:lstStyle/>
          <a:p>
            <a:pPr marL="0" marR="0" lvl="0" indent="0" algn="ctr" defTabSz="914400" eaLnBrk="1" fontAlgn="auto" latinLnBrk="0" hangingPunct="1">
              <a:lnSpc>
                <a:spcPct val="100000"/>
              </a:lnSpc>
              <a:spcBef>
                <a:spcPts val="0"/>
              </a:spcBef>
              <a:spcAft>
                <a:spcPts val="0"/>
              </a:spcAft>
              <a:buClrTx/>
              <a:buSzTx/>
              <a:buFontTx/>
              <a:buNone/>
              <a:tabLst/>
              <a:defRPr sz="1000"/>
            </a:pPr>
            <a:endParaRPr kumimoji="0" sz="750" b="0" i="0" u="none" strike="noStrike" kern="0" cap="none" spc="0" normalizeH="0" baseline="0" noProof="0">
              <a:ln>
                <a:noFill/>
              </a:ln>
              <a:solidFill>
                <a:prstClr val="black"/>
              </a:solidFill>
              <a:effectLst/>
              <a:uLnTx/>
              <a:uFillTx/>
            </a:endParaRPr>
          </a:p>
        </p:txBody>
      </p:sp>
      <p:sp>
        <p:nvSpPr>
          <p:cNvPr id="49" name="Shape 316">
            <a:extLst>
              <a:ext uri="{FF2B5EF4-FFF2-40B4-BE49-F238E27FC236}">
                <a16:creationId xmlns:a16="http://schemas.microsoft.com/office/drawing/2014/main" id="{D45257A9-5FB4-1F4D-ABFD-C723A07164B3}"/>
              </a:ext>
            </a:extLst>
          </p:cNvPr>
          <p:cNvSpPr/>
          <p:nvPr/>
        </p:nvSpPr>
        <p:spPr>
          <a:xfrm>
            <a:off x="3946312" y="2987086"/>
            <a:ext cx="510843" cy="350863"/>
          </a:xfrm>
          <a:prstGeom prst="rect">
            <a:avLst/>
          </a:prstGeom>
          <a:ln w="12700">
            <a:miter lim="400000"/>
          </a:ln>
          <a:extLst>
            <a:ext uri="{C572A759-6A51-4108-AA02-DFA0A04FC94B}">
              <ma14:wrappingTextBoxFlag xmlns="" xmlns:ma14="http://schemas.microsoft.com/office/mac/drawingml/2011/main" val="1"/>
            </a:ext>
          </a:extLst>
        </p:spPr>
        <p:txBody>
          <a:bodyPr wrap="none" lIns="36575" tIns="36575" rIns="36575" bIns="36575">
            <a:spAutoFit/>
          </a:bodyPr>
          <a:lstStyle>
            <a:lvl1pPr defTabSz="1300480">
              <a:lnSpc>
                <a:spcPct val="120000"/>
              </a:lnSpc>
              <a:defRPr>
                <a:latin typeface="Calibri"/>
                <a:ea typeface="Calibri"/>
                <a:cs typeface="Calibri"/>
                <a:sym typeface="Calibri"/>
              </a:defRPr>
            </a:lvl1pPr>
          </a:lstStyle>
          <a:p>
            <a:pPr marL="0" marR="0" lvl="0" indent="0" defTabSz="1300480" eaLnBrk="1" fontAlgn="auto" latinLnBrk="0" hangingPunct="1">
              <a:lnSpc>
                <a:spcPct val="120000"/>
              </a:lnSpc>
              <a:spcBef>
                <a:spcPts val="0"/>
              </a:spcBef>
              <a:spcAft>
                <a:spcPts val="0"/>
              </a:spcAft>
              <a:buClrTx/>
              <a:buSzTx/>
              <a:buFontTx/>
              <a:buNone/>
              <a:tabLst/>
              <a:defRPr/>
            </a:pPr>
            <a:r>
              <a:rPr kumimoji="0" sz="1500" b="0" i="0" u="none" strike="noStrike" kern="0" cap="none" spc="0" normalizeH="0" baseline="0" noProof="0" dirty="0">
                <a:ln>
                  <a:noFill/>
                </a:ln>
                <a:solidFill>
                  <a:prstClr val="black"/>
                </a:solidFill>
                <a:effectLst/>
                <a:uLnTx/>
                <a:uFillTx/>
                <a:latin typeface="+mn-lt"/>
                <a:cs typeface="Calibri"/>
                <a:sym typeface="Calibri"/>
              </a:rPr>
              <a:t>Santé</a:t>
            </a:r>
            <a:endParaRPr kumimoji="0" sz="1350" b="0" i="0" u="none" strike="noStrike" kern="0" cap="none" spc="0" normalizeH="0" baseline="0" noProof="0" dirty="0">
              <a:ln>
                <a:noFill/>
              </a:ln>
              <a:solidFill>
                <a:prstClr val="black"/>
              </a:solidFill>
              <a:effectLst/>
              <a:uLnTx/>
              <a:uFillTx/>
              <a:latin typeface="+mn-lt"/>
              <a:cs typeface="Calibri"/>
              <a:sym typeface="Calibri"/>
            </a:endParaRPr>
          </a:p>
        </p:txBody>
      </p:sp>
      <p:pic>
        <p:nvPicPr>
          <p:cNvPr id="50" name="Picture 2">
            <a:extLst>
              <a:ext uri="{FF2B5EF4-FFF2-40B4-BE49-F238E27FC236}">
                <a16:creationId xmlns:a16="http://schemas.microsoft.com/office/drawing/2014/main" id="{4682D095-705B-FA44-8E4E-0E667B6242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941470" y="1941018"/>
            <a:ext cx="126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 name="Picture 3">
            <a:extLst>
              <a:ext uri="{FF2B5EF4-FFF2-40B4-BE49-F238E27FC236}">
                <a16:creationId xmlns:a16="http://schemas.microsoft.com/office/drawing/2014/main" id="{34AE7EE8-6199-6A4A-AFD9-A5D247D499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629278" y="2044288"/>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2" name="Picture 4">
            <a:extLst>
              <a:ext uri="{FF2B5EF4-FFF2-40B4-BE49-F238E27FC236}">
                <a16:creationId xmlns:a16="http://schemas.microsoft.com/office/drawing/2014/main" id="{287A25BB-C099-3F40-8019-A3D8582D92C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772755" y="2068710"/>
            <a:ext cx="900000" cy="900000"/>
          </a:xfrm>
          <a:prstGeom prst="rect">
            <a:avLst/>
          </a:prstGeom>
          <a:noFill/>
          <a:ln w="25400"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3" name="Espace réservé de la date 1"/>
          <p:cNvSpPr txBox="1">
            <a:spLocks/>
          </p:cNvSpPr>
          <p:nvPr/>
        </p:nvSpPr>
        <p:spPr>
          <a:xfrm>
            <a:off x="1941470" y="4468245"/>
            <a:ext cx="9144000" cy="763180"/>
          </a:xfrm>
          <a:prstGeom prst="rect">
            <a:avLst/>
          </a:prstGeom>
          <a:noFill/>
          <a:ln w="19050">
            <a:solidFill>
              <a:schemeClr val="accent2"/>
            </a:solidFill>
          </a:ln>
        </p:spPr>
        <p:txBody>
          <a:bodyPr vert="horz" lIns="91440" tIns="0" rIns="91440" bIns="45720" rtlCol="0" anchor="ctr"/>
          <a:lstStyle>
            <a:defPPr>
              <a:defRPr lang="fr-FR"/>
            </a:defPPr>
            <a:lvl1pPr marL="0" algn="l" defTabSz="914400" rtl="0" eaLnBrk="1" latinLnBrk="0" hangingPunct="1">
              <a:spcBef>
                <a:spcPct val="20000"/>
              </a:spcBef>
              <a:buChar char="•"/>
              <a:defRPr sz="3200" kern="1200">
                <a:solidFill>
                  <a:schemeClr val="tx1"/>
                </a:solidFill>
                <a:latin typeface="Arial"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1600" b="1" i="1" u="none" strike="noStrike" kern="1200" cap="none" spc="0" normalizeH="0" baseline="0" noProof="0" dirty="0">
                <a:ln>
                  <a:noFill/>
                </a:ln>
                <a:effectLst/>
                <a:uLnTx/>
                <a:uFillTx/>
                <a:latin typeface="+mn-lt"/>
                <a:ea typeface="+mn-ea"/>
                <a:cs typeface="+mn-cs"/>
              </a:rPr>
              <a:t>L’Assistante de Service Social du Travail vous accompagne, elle contribue au maintien de l’équilibre</a:t>
            </a:r>
            <a:br>
              <a:rPr kumimoji="0" lang="fr-FR" altLang="fr-FR" sz="1600" b="1" i="1" u="none" strike="noStrike" kern="1200" cap="none" spc="0" normalizeH="0" baseline="0" noProof="0" dirty="0">
                <a:ln>
                  <a:noFill/>
                </a:ln>
                <a:effectLst/>
                <a:uLnTx/>
                <a:uFillTx/>
                <a:latin typeface="+mn-lt"/>
                <a:ea typeface="+mn-ea"/>
                <a:cs typeface="+mn-cs"/>
              </a:rPr>
            </a:br>
            <a:r>
              <a:rPr kumimoji="0" lang="fr-FR" altLang="fr-FR" sz="1600" b="1" i="1" u="none" strike="noStrike" kern="1200" cap="none" spc="0" normalizeH="0" baseline="0" noProof="0" dirty="0">
                <a:ln>
                  <a:noFill/>
                </a:ln>
                <a:effectLst/>
                <a:uLnTx/>
                <a:uFillTx/>
                <a:latin typeface="+mn-lt"/>
                <a:ea typeface="+mn-ea"/>
                <a:cs typeface="+mn-cs"/>
              </a:rPr>
              <a:t>entre les évènements de la vie privée et professionnelle.</a:t>
            </a:r>
            <a:endParaRPr kumimoji="0" lang="fr-FR" altLang="fr-FR" sz="1600" b="1" i="0" u="none" strike="noStrike" kern="1200" cap="none" spc="0" normalizeH="0" baseline="0" noProof="0" dirty="0">
              <a:ln>
                <a:noFill/>
              </a:ln>
              <a:effectLst/>
              <a:uLnTx/>
              <a:uFillTx/>
              <a:latin typeface="+mn-lt"/>
              <a:ea typeface="+mn-ea"/>
              <a:cs typeface="+mn-cs"/>
            </a:endParaRPr>
          </a:p>
        </p:txBody>
      </p:sp>
      <p:sp>
        <p:nvSpPr>
          <p:cNvPr id="54" name="Espace réservé du texte 16">
            <a:extLst>
              <a:ext uri="{FF2B5EF4-FFF2-40B4-BE49-F238E27FC236}">
                <a16:creationId xmlns:a16="http://schemas.microsoft.com/office/drawing/2014/main" id="{2F431671-2847-4557-ACA7-FC9C83C3D6C3}"/>
              </a:ext>
            </a:extLst>
          </p:cNvPr>
          <p:cNvSpPr txBox="1">
            <a:spLocks/>
          </p:cNvSpPr>
          <p:nvPr/>
        </p:nvSpPr>
        <p:spPr>
          <a:xfrm>
            <a:off x="1603028" y="609146"/>
            <a:ext cx="8581880"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500" dirty="0"/>
              <a:t>Nos domaines d’intervention</a:t>
            </a:r>
          </a:p>
        </p:txBody>
      </p:sp>
      <p:sp>
        <p:nvSpPr>
          <p:cNvPr id="28"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5</a:t>
            </a:fld>
            <a:endParaRPr lang="fr-FR" dirty="0">
              <a:solidFill>
                <a:schemeClr val="tx1"/>
              </a:solidFill>
            </a:endParaRPr>
          </a:p>
        </p:txBody>
      </p:sp>
      <p:sp>
        <p:nvSpPr>
          <p:cNvPr id="29"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30"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Tree>
    <p:extLst>
      <p:ext uri="{BB962C8B-B14F-4D97-AF65-F5344CB8AC3E}">
        <p14:creationId xmlns:p14="http://schemas.microsoft.com/office/powerpoint/2010/main" val="26979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re 4">
            <a:extLst>
              <a:ext uri="{FF2B5EF4-FFF2-40B4-BE49-F238E27FC236}">
                <a16:creationId xmlns:a16="http://schemas.microsoft.com/office/drawing/2014/main" id="{22557A62-83F4-4586-B9E4-C1BF89ECC741}"/>
              </a:ext>
            </a:extLst>
          </p:cNvPr>
          <p:cNvSpPr txBox="1">
            <a:spLocks/>
          </p:cNvSpPr>
          <p:nvPr/>
        </p:nvSpPr>
        <p:spPr>
          <a:xfrm>
            <a:off x="1499764" y="284551"/>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FF9802"/>
                </a:solidFill>
              </a:rPr>
              <a:t>Sommaire</a:t>
            </a:r>
          </a:p>
        </p:txBody>
      </p:sp>
      <p:sp>
        <p:nvSpPr>
          <p:cNvPr id="2" name="ZoneTexte 1">
            <a:extLst>
              <a:ext uri="{FF2B5EF4-FFF2-40B4-BE49-F238E27FC236}">
                <a16:creationId xmlns:a16="http://schemas.microsoft.com/office/drawing/2014/main" id="{1B0A92EF-1306-4B0A-BBF0-1EB5B8699587}"/>
              </a:ext>
            </a:extLst>
          </p:cNvPr>
          <p:cNvSpPr txBox="1"/>
          <p:nvPr/>
        </p:nvSpPr>
        <p:spPr>
          <a:xfrm>
            <a:off x="1556243" y="1118836"/>
            <a:ext cx="9960746" cy="5078313"/>
          </a:xfrm>
          <a:prstGeom prst="rect">
            <a:avLst/>
          </a:prstGeom>
          <a:noFill/>
        </p:spPr>
        <p:txBody>
          <a:bodyPr wrap="square" rtlCol="0">
            <a:spAutoFit/>
          </a:bodyPr>
          <a:lstStyle/>
          <a:p>
            <a:pPr algn="just"/>
            <a:r>
              <a:rPr lang="fr-FR" dirty="0"/>
              <a:t>La société </a:t>
            </a:r>
            <a:r>
              <a:rPr lang="fr-FR" b="1" dirty="0"/>
              <a:t>TRANSDEV NORMANDIE INTERURBAIN </a:t>
            </a:r>
            <a:r>
              <a:rPr lang="fr-FR" dirty="0"/>
              <a:t>a souhaité organiser une séance d’information en direction de ses collaborateurs sur les aides financières complémentaires notamment dans le cadre d’une activité à temps partiel. </a:t>
            </a:r>
          </a:p>
          <a:p>
            <a:endParaRPr lang="fr-FR" dirty="0">
              <a:solidFill>
                <a:srgbClr val="C00000"/>
              </a:solidFill>
            </a:endParaRPr>
          </a:p>
          <a:p>
            <a:pPr marL="400050" indent="-400050">
              <a:buAutoNum type="romanUcPeriod"/>
            </a:pPr>
            <a:r>
              <a:rPr lang="fr-FR" dirty="0"/>
              <a:t>Prestations de droit commun </a:t>
            </a:r>
          </a:p>
          <a:p>
            <a:pPr marL="800100" lvl="1" indent="-342900">
              <a:buFont typeface="Wingdings" panose="05000000000000000000" pitchFamily="2" charset="2"/>
              <a:buChar char="§"/>
            </a:pPr>
            <a:r>
              <a:rPr lang="fr-FR" dirty="0"/>
              <a:t>Prime activité</a:t>
            </a:r>
          </a:p>
          <a:p>
            <a:pPr marL="800100" lvl="1" indent="-342900">
              <a:buFont typeface="Wingdings" panose="05000000000000000000" pitchFamily="2" charset="2"/>
              <a:buChar char="§"/>
            </a:pPr>
            <a:r>
              <a:rPr lang="fr-FR" dirty="0"/>
              <a:t>Allocation retour à l’emploi (ARE)</a:t>
            </a:r>
          </a:p>
          <a:p>
            <a:pPr marL="800100" lvl="1" indent="-342900">
              <a:buFont typeface="Wingdings" panose="05000000000000000000" pitchFamily="2" charset="2"/>
              <a:buChar char="§"/>
            </a:pPr>
            <a:r>
              <a:rPr lang="fr-FR" dirty="0"/>
              <a:t>Invalidité </a:t>
            </a:r>
          </a:p>
          <a:p>
            <a:pPr marL="800100" lvl="1" indent="-342900">
              <a:buFont typeface="Wingdings" panose="05000000000000000000" pitchFamily="2" charset="2"/>
              <a:buChar char="§"/>
            </a:pPr>
            <a:r>
              <a:rPr lang="fr-FR" dirty="0">
                <a:sym typeface="Wingdings" panose="05000000000000000000" pitchFamily="2" charset="2"/>
              </a:rPr>
              <a:t>Allocation Adulte Handicapé (</a:t>
            </a:r>
            <a:r>
              <a:rPr lang="fr-FR" dirty="0"/>
              <a:t>AAH)</a:t>
            </a:r>
          </a:p>
          <a:p>
            <a:pPr marL="800100" lvl="1" indent="-342900">
              <a:buFont typeface="Wingdings" panose="05000000000000000000" pitchFamily="2" charset="2"/>
              <a:buChar char="§"/>
            </a:pPr>
            <a:r>
              <a:rPr lang="fr-FR" dirty="0"/>
              <a:t>Prestation partagée d’éducation de l’enfant (</a:t>
            </a:r>
            <a:r>
              <a:rPr lang="fr-FR" dirty="0" err="1"/>
              <a:t>PreParE</a:t>
            </a:r>
            <a:r>
              <a:rPr lang="fr-FR" dirty="0"/>
              <a:t>)</a:t>
            </a:r>
          </a:p>
          <a:p>
            <a:pPr marL="800100" lvl="1" indent="-342900">
              <a:buFont typeface="Wingdings" panose="05000000000000000000" pitchFamily="2" charset="2"/>
              <a:buChar char="§"/>
            </a:pPr>
            <a:r>
              <a:rPr lang="fr-FR" dirty="0"/>
              <a:t>Retraite progressive</a:t>
            </a:r>
          </a:p>
          <a:p>
            <a:pPr marL="800100" lvl="1" indent="-342900">
              <a:buFont typeface="Wingdings" panose="05000000000000000000" pitchFamily="2" charset="2"/>
              <a:buChar char="§"/>
            </a:pPr>
            <a:r>
              <a:rPr lang="fr-FR" dirty="0"/>
              <a:t>Cumul emploi </a:t>
            </a:r>
          </a:p>
          <a:p>
            <a:pPr lvl="1"/>
            <a:endParaRPr lang="fr-FR" dirty="0"/>
          </a:p>
          <a:p>
            <a:r>
              <a:rPr lang="fr-FR" dirty="0"/>
              <a:t>II.   Dispositifs d’aides avec l’entreprise pour tous les salariés</a:t>
            </a:r>
          </a:p>
          <a:p>
            <a:pPr marL="800100" lvl="1" indent="-342900">
              <a:buAutoNum type="alphaLcPeriod"/>
            </a:pPr>
            <a:endParaRPr lang="fr-FR" dirty="0"/>
          </a:p>
          <a:p>
            <a:pPr marL="0" lvl="1"/>
            <a:r>
              <a:rPr lang="fr-FR" dirty="0"/>
              <a:t>III.  Cas particulier des alternants</a:t>
            </a:r>
          </a:p>
          <a:p>
            <a:pPr lvl="1" indent="-457200">
              <a:buAutoNum type="romanUcPeriod" startAt="3"/>
            </a:pPr>
            <a:endParaRPr lang="fr-FR" dirty="0"/>
          </a:p>
          <a:p>
            <a:pPr marL="0" lvl="1"/>
            <a:r>
              <a:rPr lang="fr-FR" dirty="0"/>
              <a:t>IV.  Prestations temporaires de l’état </a:t>
            </a:r>
          </a:p>
        </p:txBody>
      </p:sp>
      <p:sp>
        <p:nvSpPr>
          <p:cNvPr id="12"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6</a:t>
            </a:fld>
            <a:endParaRPr lang="fr-FR" dirty="0">
              <a:solidFill>
                <a:schemeClr val="tx1"/>
              </a:solidFill>
            </a:endParaRPr>
          </a:p>
        </p:txBody>
      </p:sp>
      <p:sp>
        <p:nvSpPr>
          <p:cNvPr id="16"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7"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Tree>
    <p:extLst>
      <p:ext uri="{BB962C8B-B14F-4D97-AF65-F5344CB8AC3E}">
        <p14:creationId xmlns:p14="http://schemas.microsoft.com/office/powerpoint/2010/main" val="292056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12" name="Espace réservé du texte 16">
            <a:extLst>
              <a:ext uri="{FF2B5EF4-FFF2-40B4-BE49-F238E27FC236}">
                <a16:creationId xmlns:a16="http://schemas.microsoft.com/office/drawing/2014/main" id="{B08F0E09-7F94-42B1-9528-77175C61E993}"/>
              </a:ext>
            </a:extLst>
          </p:cNvPr>
          <p:cNvSpPr txBox="1">
            <a:spLocks/>
          </p:cNvSpPr>
          <p:nvPr/>
        </p:nvSpPr>
        <p:spPr>
          <a:xfrm>
            <a:off x="1387457" y="1028811"/>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Prime activité</a:t>
            </a:r>
          </a:p>
        </p:txBody>
      </p:sp>
      <p:sp>
        <p:nvSpPr>
          <p:cNvPr id="16" name="ZoneTexte 15">
            <a:extLst>
              <a:ext uri="{FF2B5EF4-FFF2-40B4-BE49-F238E27FC236}">
                <a16:creationId xmlns:a16="http://schemas.microsoft.com/office/drawing/2014/main" id="{7A76C462-4E45-461D-89F8-31C91F92EC25}"/>
              </a:ext>
            </a:extLst>
          </p:cNvPr>
          <p:cNvSpPr txBox="1"/>
          <p:nvPr/>
        </p:nvSpPr>
        <p:spPr>
          <a:xfrm>
            <a:off x="1491448" y="1988582"/>
            <a:ext cx="10233382" cy="3724096"/>
          </a:xfrm>
          <a:prstGeom prst="rect">
            <a:avLst/>
          </a:prstGeom>
          <a:noFill/>
        </p:spPr>
        <p:txBody>
          <a:bodyPr wrap="square" rtlCol="0">
            <a:spAutoFit/>
          </a:bodyPr>
          <a:lstStyle/>
          <a:p>
            <a:pPr algn="just">
              <a:spcBef>
                <a:spcPts val="300"/>
              </a:spcBef>
            </a:pPr>
            <a:r>
              <a:rPr lang="fr-FR" dirty="0"/>
              <a:t>La prime d'activité a pour objet d'inciter les travailleurs (salariés ou non salariés) aux ressources modestes, à exercer ou reprendre une activité professionnelle et à soutenir leur pouvoir d'achat.</a:t>
            </a:r>
            <a:endParaRPr lang="fr-FR" b="1" u="sng" dirty="0"/>
          </a:p>
          <a:p>
            <a:pPr algn="just">
              <a:spcBef>
                <a:spcPts val="300"/>
              </a:spcBef>
            </a:pPr>
            <a:endParaRPr lang="fr-FR" b="1" u="sng" dirty="0"/>
          </a:p>
          <a:p>
            <a:pPr algn="just">
              <a:spcBef>
                <a:spcPts val="300"/>
              </a:spcBef>
            </a:pPr>
            <a:r>
              <a:rPr lang="fr-FR" b="1" u="sng" dirty="0"/>
              <a:t>Conditions d’accès </a:t>
            </a:r>
          </a:p>
          <a:p>
            <a:pPr marL="803275" lvl="2" indent="-285750" algn="just">
              <a:spcBef>
                <a:spcPts val="300"/>
              </a:spcBef>
              <a:buFont typeface="Arial" panose="020B0604020202020204" pitchFamily="34" charset="0"/>
              <a:buChar char="•"/>
            </a:pPr>
            <a:r>
              <a:rPr lang="fr-FR" dirty="0"/>
              <a:t>Avoir plus de 18 ans</a:t>
            </a:r>
          </a:p>
          <a:p>
            <a:pPr marL="803275" lvl="2" indent="-285750" algn="just">
              <a:spcBef>
                <a:spcPts val="300"/>
              </a:spcBef>
              <a:buFont typeface="Arial" panose="020B0604020202020204" pitchFamily="34" charset="0"/>
              <a:buChar char="•"/>
            </a:pPr>
            <a:r>
              <a:rPr lang="fr-FR" dirty="0"/>
              <a:t>Résider en France au moins 9 mois dans l’année</a:t>
            </a:r>
          </a:p>
          <a:p>
            <a:pPr marL="803275" lvl="2" indent="-285750" algn="just">
              <a:spcBef>
                <a:spcPts val="300"/>
              </a:spcBef>
              <a:buFont typeface="Arial" panose="020B0604020202020204" pitchFamily="34" charset="0"/>
              <a:buChar char="•"/>
            </a:pPr>
            <a:r>
              <a:rPr lang="fr-FR" dirty="0"/>
              <a:t>Exercer une activité professionnelle</a:t>
            </a:r>
          </a:p>
          <a:p>
            <a:pPr marL="803275" lvl="2" indent="-285750" algn="just">
              <a:spcBef>
                <a:spcPts val="300"/>
              </a:spcBef>
              <a:buFont typeface="Arial" panose="020B0604020202020204" pitchFamily="34" charset="0"/>
              <a:buChar char="•"/>
            </a:pPr>
            <a:r>
              <a:rPr lang="fr-FR" dirty="0"/>
              <a:t>Être français ou citoyen de l’Espace économique européen ou avoir un titre de séjour en cours de validité depuis 5 ans minimum</a:t>
            </a:r>
          </a:p>
          <a:p>
            <a:pPr marL="803275" lvl="2" indent="-285750" algn="just">
              <a:spcBef>
                <a:spcPts val="300"/>
              </a:spcBef>
              <a:buFont typeface="Arial" panose="020B0604020202020204" pitchFamily="34" charset="0"/>
              <a:buChar char="•"/>
            </a:pPr>
            <a:r>
              <a:rPr lang="fr-FR" dirty="0"/>
              <a:t>Si vous êtes étudiant ou apprenti, vous devez percevoir un revenu mensuel net avant impôts supérieur à 1 070,78 €</a:t>
            </a:r>
          </a:p>
          <a:p>
            <a:pPr algn="just">
              <a:spcBef>
                <a:spcPts val="300"/>
              </a:spcBef>
            </a:pPr>
            <a:endParaRPr lang="fr-FR" dirty="0"/>
          </a:p>
        </p:txBody>
      </p:sp>
      <p:sp>
        <p:nvSpPr>
          <p:cNvPr id="20"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7</a:t>
            </a:fld>
            <a:endParaRPr lang="fr-FR" dirty="0">
              <a:solidFill>
                <a:schemeClr val="tx1"/>
              </a:solidFill>
            </a:endParaRPr>
          </a:p>
        </p:txBody>
      </p:sp>
      <p:sp>
        <p:nvSpPr>
          <p:cNvPr id="21"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22"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pic>
        <p:nvPicPr>
          <p:cNvPr id="1026" name="Picture 2" descr="Prime d'activité (CAF) : découvrez quel montant vous allez toucher pour un  salaire de 1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9974" y="428064"/>
            <a:ext cx="1950737" cy="10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10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A76C462-4E45-461D-89F8-31C91F92EC25}"/>
              </a:ext>
            </a:extLst>
          </p:cNvPr>
          <p:cNvSpPr txBox="1"/>
          <p:nvPr/>
        </p:nvSpPr>
        <p:spPr>
          <a:xfrm>
            <a:off x="1491448" y="1719277"/>
            <a:ext cx="10105195" cy="4308872"/>
          </a:xfrm>
          <a:prstGeom prst="rect">
            <a:avLst/>
          </a:prstGeom>
          <a:noFill/>
        </p:spPr>
        <p:txBody>
          <a:bodyPr wrap="square" rtlCol="0">
            <a:spAutoFit/>
          </a:bodyPr>
          <a:lstStyle/>
          <a:p>
            <a:pPr marL="0" lvl="3" algn="just">
              <a:spcBef>
                <a:spcPts val="600"/>
              </a:spcBef>
            </a:pPr>
            <a:r>
              <a:rPr lang="fr-FR" b="1" u="sng" dirty="0">
                <a:sym typeface="Wingdings" panose="05000000000000000000" pitchFamily="2" charset="2"/>
              </a:rPr>
              <a:t>Quels montants pouvez-vous percevoir</a:t>
            </a:r>
            <a:r>
              <a:rPr lang="fr-FR" b="1" dirty="0">
                <a:sym typeface="Wingdings" panose="05000000000000000000" pitchFamily="2" charset="2"/>
              </a:rPr>
              <a:t> ?</a:t>
            </a:r>
            <a:r>
              <a:rPr lang="fr-FR" b="1" u="sng" dirty="0">
                <a:sym typeface="Wingdings" panose="05000000000000000000" pitchFamily="2" charset="2"/>
              </a:rPr>
              <a:t> </a:t>
            </a:r>
          </a:p>
          <a:p>
            <a:pPr marL="0" lvl="3" algn="just">
              <a:spcBef>
                <a:spcPts val="600"/>
              </a:spcBef>
            </a:pPr>
            <a:r>
              <a:rPr lang="fr-FR" dirty="0">
                <a:sym typeface="Wingdings" panose="05000000000000000000" pitchFamily="2" charset="2"/>
              </a:rPr>
              <a:t>Le montant de la Prime d’activité que vous allez percevoir dépend de votre situation. Le montant est calculé automatiquement et, est personnalisé selon les critères suivants : </a:t>
            </a:r>
            <a:r>
              <a:rPr lang="fr-FR" b="1" u="sng" dirty="0">
                <a:sym typeface="Wingdings" panose="05000000000000000000" pitchFamily="2" charset="2"/>
              </a:rPr>
              <a:t>                       </a:t>
            </a:r>
          </a:p>
          <a:p>
            <a:pPr marL="803275" lvl="5" indent="-285750" algn="just">
              <a:spcBef>
                <a:spcPts val="600"/>
              </a:spcBef>
              <a:buFont typeface="Arial" panose="020B0604020202020204" pitchFamily="34" charset="0"/>
              <a:buChar char="•"/>
            </a:pPr>
            <a:r>
              <a:rPr lang="fr-FR" dirty="0">
                <a:sym typeface="Wingdings" panose="05000000000000000000" pitchFamily="2" charset="2"/>
              </a:rPr>
              <a:t>Le montant de vos ressources et de l’ensemble des ressources des membres de votre foyer à votre charge,</a:t>
            </a:r>
          </a:p>
          <a:p>
            <a:pPr marL="803275" lvl="5" indent="-285750" algn="just">
              <a:spcBef>
                <a:spcPts val="600"/>
              </a:spcBef>
              <a:buFont typeface="Arial" panose="020B0604020202020204" pitchFamily="34" charset="0"/>
              <a:buChar char="•"/>
            </a:pPr>
            <a:r>
              <a:rPr lang="fr-FR" dirty="0">
                <a:sym typeface="Wingdings" panose="05000000000000000000" pitchFamily="2" charset="2"/>
              </a:rPr>
              <a:t>La composition de votre foyer. </a:t>
            </a:r>
            <a:endParaRPr lang="fr-FR" dirty="0"/>
          </a:p>
          <a:p>
            <a:pPr>
              <a:spcBef>
                <a:spcPts val="600"/>
              </a:spcBef>
            </a:pPr>
            <a:endParaRPr lang="fr-FR" dirty="0"/>
          </a:p>
          <a:p>
            <a:pPr algn="just">
              <a:spcBef>
                <a:spcPts val="600"/>
              </a:spcBef>
            </a:pPr>
            <a:r>
              <a:rPr lang="fr-FR" dirty="0"/>
              <a:t>La Prime d’activité vous est versée tant que vos ressources et que votre situation, respectent l’ensemble des conditions.</a:t>
            </a:r>
          </a:p>
          <a:p>
            <a:pPr lvl="4">
              <a:spcBef>
                <a:spcPts val="600"/>
              </a:spcBef>
            </a:pPr>
            <a:endParaRPr lang="fr-FR" dirty="0"/>
          </a:p>
          <a:p>
            <a:pPr lvl="3" indent="-1371600" algn="just">
              <a:spcBef>
                <a:spcPts val="600"/>
              </a:spcBef>
            </a:pPr>
            <a:r>
              <a:rPr lang="fr-FR" b="1" u="sng" dirty="0"/>
              <a:t>Prime d’activité et le temps partiel</a:t>
            </a:r>
            <a:r>
              <a:rPr lang="fr-FR" b="1" dirty="0"/>
              <a:t> ?</a:t>
            </a:r>
            <a:r>
              <a:rPr lang="fr-FR" b="1" u="sng" dirty="0"/>
              <a:t> </a:t>
            </a:r>
          </a:p>
          <a:p>
            <a:pPr indent="-1371600" algn="just">
              <a:spcBef>
                <a:spcPts val="600"/>
              </a:spcBef>
            </a:pPr>
            <a:r>
              <a:rPr lang="fr-FR" dirty="0"/>
              <a:t>Cette aide est principalement destinée aux personnes touchant entre 0,25 fois et 1,3 fois le </a:t>
            </a:r>
            <a:r>
              <a:rPr lang="fr-FR" dirty="0" smtClean="0"/>
              <a:t>Smic</a:t>
            </a:r>
            <a:br>
              <a:rPr lang="fr-FR" dirty="0" smtClean="0"/>
            </a:br>
            <a:r>
              <a:rPr lang="fr-FR" dirty="0" smtClean="0"/>
              <a:t>(1 </a:t>
            </a:r>
            <a:r>
              <a:rPr lang="fr-FR" dirty="0"/>
              <a:t>747,20 euros bruts par mois, soit 1 383,08 euros nets) </a:t>
            </a:r>
            <a:r>
              <a:rPr lang="fr-FR" sz="1400" dirty="0"/>
              <a:t>- </a:t>
            </a:r>
            <a:r>
              <a:rPr lang="fr-FR" sz="1400" i="1" dirty="0"/>
              <a:t>Valeur </a:t>
            </a:r>
            <a:r>
              <a:rPr lang="fr-FR" sz="1400" i="1" dirty="0" smtClean="0"/>
              <a:t>Mai </a:t>
            </a:r>
            <a:r>
              <a:rPr lang="fr-FR" sz="1400" i="1" dirty="0"/>
              <a:t>2023</a:t>
            </a:r>
            <a:r>
              <a:rPr lang="fr-FR" i="1" dirty="0"/>
              <a:t>.</a:t>
            </a:r>
            <a:endParaRPr lang="fr-FR" dirty="0"/>
          </a:p>
        </p:txBody>
      </p:sp>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8</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11"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0" name="Espace réservé du texte 16">
            <a:extLst>
              <a:ext uri="{FF2B5EF4-FFF2-40B4-BE49-F238E27FC236}">
                <a16:creationId xmlns:a16="http://schemas.microsoft.com/office/drawing/2014/main" id="{B08F0E09-7F94-42B1-9528-77175C61E993}"/>
              </a:ext>
            </a:extLst>
          </p:cNvPr>
          <p:cNvSpPr txBox="1">
            <a:spLocks/>
          </p:cNvSpPr>
          <p:nvPr/>
        </p:nvSpPr>
        <p:spPr>
          <a:xfrm>
            <a:off x="1387457" y="1028811"/>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Prime activité</a:t>
            </a:r>
          </a:p>
        </p:txBody>
      </p:sp>
      <p:pic>
        <p:nvPicPr>
          <p:cNvPr id="15" name="Picture 2" descr="Prime d'activité (CAF) : découvrez quel montant vous allez toucher pour un  salaire de 1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9974" y="428064"/>
            <a:ext cx="1950737" cy="10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18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9E4514B-1BC8-4E6A-B249-32FAAEAAEF0C}"/>
              </a:ext>
            </a:extLst>
          </p:cNvPr>
          <p:cNvPicPr>
            <a:picLocks noChangeAspect="1"/>
          </p:cNvPicPr>
          <p:nvPr/>
        </p:nvPicPr>
        <p:blipFill rotWithShape="1">
          <a:blip r:embed="rId2">
            <a:extLst>
              <a:ext uri="{28A0092B-C50C-407E-A947-70E740481C1C}">
                <a14:useLocalDpi xmlns:a14="http://schemas.microsoft.com/office/drawing/2010/main" val="0"/>
              </a:ext>
            </a:extLst>
          </a:blip>
          <a:srcRect r="74649"/>
          <a:stretch/>
        </p:blipFill>
        <p:spPr>
          <a:xfrm>
            <a:off x="0" y="0"/>
            <a:ext cx="1215826" cy="685800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27451D32-44A9-4BF1-9000-FFA13C26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8" y="154771"/>
            <a:ext cx="1159293" cy="819500"/>
          </a:xfrm>
          <a:prstGeom prst="rect">
            <a:avLst/>
          </a:prstGeom>
        </p:spPr>
      </p:pic>
      <p:cxnSp>
        <p:nvCxnSpPr>
          <p:cNvPr id="14" name="Connecteur droit 13">
            <a:extLst>
              <a:ext uri="{FF2B5EF4-FFF2-40B4-BE49-F238E27FC236}">
                <a16:creationId xmlns:a16="http://schemas.microsoft.com/office/drawing/2014/main" id="{C9BD6BF9-3A0A-46AD-8222-A54CD19211E8}"/>
              </a:ext>
            </a:extLst>
          </p:cNvPr>
          <p:cNvCxnSpPr/>
          <p:nvPr/>
        </p:nvCxnSpPr>
        <p:spPr>
          <a:xfrm>
            <a:off x="1491448" y="187840"/>
            <a:ext cx="0" cy="708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A76C462-4E45-461D-89F8-31C91F92EC25}"/>
              </a:ext>
            </a:extLst>
          </p:cNvPr>
          <p:cNvSpPr txBox="1"/>
          <p:nvPr/>
        </p:nvSpPr>
        <p:spPr>
          <a:xfrm>
            <a:off x="1319092" y="1294460"/>
            <a:ext cx="10542472" cy="4585871"/>
          </a:xfrm>
          <a:prstGeom prst="rect">
            <a:avLst/>
          </a:prstGeom>
          <a:noFill/>
        </p:spPr>
        <p:txBody>
          <a:bodyPr wrap="square" rtlCol="0">
            <a:spAutoFit/>
          </a:bodyPr>
          <a:lstStyle/>
          <a:p>
            <a:pPr lvl="3" indent="-1371600" algn="just">
              <a:spcBef>
                <a:spcPts val="600"/>
              </a:spcBef>
            </a:pPr>
            <a:endParaRPr lang="fr-FR" sz="1400" dirty="0"/>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marL="0" lvl="3" algn="just">
              <a:spcBef>
                <a:spcPts val="600"/>
              </a:spcBef>
            </a:pPr>
            <a:endParaRPr lang="fr-FR" sz="1400" dirty="0">
              <a:sym typeface="Wingdings" panose="05000000000000000000" pitchFamily="2" charset="2"/>
            </a:endParaRPr>
          </a:p>
          <a:p>
            <a:pPr algn="just">
              <a:spcBef>
                <a:spcPts val="600"/>
              </a:spcBef>
            </a:pPr>
            <a:endParaRPr lang="fr-FR" dirty="0"/>
          </a:p>
          <a:p>
            <a:pPr algn="just">
              <a:spcBef>
                <a:spcPts val="600"/>
              </a:spcBef>
            </a:pPr>
            <a:endParaRPr lang="fr-FR" dirty="0"/>
          </a:p>
          <a:p>
            <a:pPr algn="just">
              <a:spcBef>
                <a:spcPts val="600"/>
              </a:spcBef>
            </a:pPr>
            <a:endParaRPr lang="fr-FR" dirty="0"/>
          </a:p>
        </p:txBody>
      </p:sp>
      <p:pic>
        <p:nvPicPr>
          <p:cNvPr id="4" name="Image 3">
            <a:extLst>
              <a:ext uri="{FF2B5EF4-FFF2-40B4-BE49-F238E27FC236}">
                <a16:creationId xmlns:a16="http://schemas.microsoft.com/office/drawing/2014/main" id="{8F64506B-ACE7-4691-BCA8-472D7923B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297" y="1679006"/>
            <a:ext cx="7199505" cy="4780920"/>
          </a:xfrm>
          <a:prstGeom prst="rect">
            <a:avLst/>
          </a:prstGeom>
        </p:spPr>
      </p:pic>
      <p:sp>
        <p:nvSpPr>
          <p:cNvPr id="17" name="Espace réservé du numéro de diapositive 2">
            <a:extLst>
              <a:ext uri="{FF2B5EF4-FFF2-40B4-BE49-F238E27FC236}">
                <a16:creationId xmlns:a16="http://schemas.microsoft.com/office/drawing/2014/main" id="{2D2AF034-94F3-4152-AC5A-3B5301137606}"/>
              </a:ext>
            </a:extLst>
          </p:cNvPr>
          <p:cNvSpPr>
            <a:spLocks noGrp="1"/>
          </p:cNvSpPr>
          <p:nvPr>
            <p:ph type="sldNum" sz="quarter" idx="12"/>
          </p:nvPr>
        </p:nvSpPr>
        <p:spPr>
          <a:xfrm>
            <a:off x="9448800" y="6492875"/>
            <a:ext cx="2743200" cy="365125"/>
          </a:xfrm>
        </p:spPr>
        <p:txBody>
          <a:bodyPr/>
          <a:lstStyle/>
          <a:p>
            <a:fld id="{488962FB-4EA7-4DF1-95CD-5B76D3DA310A}" type="slidenum">
              <a:rPr lang="fr-FR" smtClean="0">
                <a:solidFill>
                  <a:schemeClr val="tx1"/>
                </a:solidFill>
              </a:rPr>
              <a:t>9</a:t>
            </a:fld>
            <a:endParaRPr lang="fr-FR" dirty="0">
              <a:solidFill>
                <a:schemeClr val="tx1"/>
              </a:solidFill>
            </a:endParaRPr>
          </a:p>
        </p:txBody>
      </p:sp>
      <p:sp>
        <p:nvSpPr>
          <p:cNvPr id="18" name="Espace réservé du texte 16">
            <a:extLst>
              <a:ext uri="{FF2B5EF4-FFF2-40B4-BE49-F238E27FC236}">
                <a16:creationId xmlns:a16="http://schemas.microsoft.com/office/drawing/2014/main" id="{9DE68FF0-7180-4456-B894-E24465B75873}"/>
              </a:ext>
            </a:extLst>
          </p:cNvPr>
          <p:cNvSpPr txBox="1">
            <a:spLocks/>
          </p:cNvSpPr>
          <p:nvPr/>
        </p:nvSpPr>
        <p:spPr>
          <a:xfrm>
            <a:off x="4806802" y="6531693"/>
            <a:ext cx="7199506"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100" dirty="0"/>
              <a:t>Association de Conseil de d’Interventions Sociales du Travail - Association loi 1901   |</a:t>
            </a:r>
          </a:p>
        </p:txBody>
      </p:sp>
      <p:sp>
        <p:nvSpPr>
          <p:cNvPr id="19" name="Espace réservé du texte 16">
            <a:extLst>
              <a:ext uri="{FF2B5EF4-FFF2-40B4-BE49-F238E27FC236}">
                <a16:creationId xmlns:a16="http://schemas.microsoft.com/office/drawing/2014/main" id="{9DE68FF0-7180-4456-B894-E24465B75873}"/>
              </a:ext>
            </a:extLst>
          </p:cNvPr>
          <p:cNvSpPr txBox="1">
            <a:spLocks/>
          </p:cNvSpPr>
          <p:nvPr/>
        </p:nvSpPr>
        <p:spPr>
          <a:xfrm>
            <a:off x="405410" y="6525440"/>
            <a:ext cx="1244837" cy="293358"/>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fr-FR" sz="1100" dirty="0"/>
              <a:t>Octobre 2023</a:t>
            </a:r>
          </a:p>
        </p:txBody>
      </p:sp>
      <p:sp>
        <p:nvSpPr>
          <p:cNvPr id="20" name="Titre 4">
            <a:extLst>
              <a:ext uri="{FF2B5EF4-FFF2-40B4-BE49-F238E27FC236}">
                <a16:creationId xmlns:a16="http://schemas.microsoft.com/office/drawing/2014/main" id="{22557A62-83F4-4586-B9E4-C1BF89ECC741}"/>
              </a:ext>
            </a:extLst>
          </p:cNvPr>
          <p:cNvSpPr txBox="1">
            <a:spLocks/>
          </p:cNvSpPr>
          <p:nvPr/>
        </p:nvSpPr>
        <p:spPr>
          <a:xfrm>
            <a:off x="1559585" y="333845"/>
            <a:ext cx="8610598" cy="47592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F9802"/>
                </a:solidFill>
              </a:rPr>
              <a:t>I - Prestations de droit commun</a:t>
            </a:r>
          </a:p>
        </p:txBody>
      </p:sp>
      <p:sp>
        <p:nvSpPr>
          <p:cNvPr id="21" name="Espace réservé du texte 16">
            <a:extLst>
              <a:ext uri="{FF2B5EF4-FFF2-40B4-BE49-F238E27FC236}">
                <a16:creationId xmlns:a16="http://schemas.microsoft.com/office/drawing/2014/main" id="{B08F0E09-7F94-42B1-9528-77175C61E993}"/>
              </a:ext>
            </a:extLst>
          </p:cNvPr>
          <p:cNvSpPr txBox="1">
            <a:spLocks/>
          </p:cNvSpPr>
          <p:nvPr/>
        </p:nvSpPr>
        <p:spPr>
          <a:xfrm>
            <a:off x="1387457" y="1028811"/>
            <a:ext cx="10209186" cy="365125"/>
          </a:xfrm>
          <a:prstGeom prst="rect">
            <a:avLst/>
          </a:prstGeom>
        </p:spPr>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u="sng" kern="0" dirty="0">
                <a:solidFill>
                  <a:schemeClr val="accent2">
                    <a:lumMod val="50000"/>
                  </a:schemeClr>
                </a:solidFill>
                <a:latin typeface="Calibri" panose="020F0502020204030204" pitchFamily="34" charset="0"/>
                <a:cs typeface="Calibri" panose="020F0502020204030204" pitchFamily="34" charset="0"/>
              </a:rPr>
              <a:t>Prime activité</a:t>
            </a:r>
          </a:p>
        </p:txBody>
      </p:sp>
      <p:pic>
        <p:nvPicPr>
          <p:cNvPr id="15" name="Picture 2" descr="Prime d'activité (CAF) : découvrez quel montant vous allez toucher pour un  salaire de 1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9974" y="428064"/>
            <a:ext cx="1950737" cy="10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383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2176</Words>
  <Application>Microsoft Office PowerPoint</Application>
  <PresentationFormat>Grand écran</PresentationFormat>
  <Paragraphs>351</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Arial Unicode MS</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 Bertout</dc:creator>
  <cp:lastModifiedBy>Elisabeth Bertout</cp:lastModifiedBy>
  <cp:revision>177</cp:revision>
  <cp:lastPrinted>2023-09-18T14:23:32Z</cp:lastPrinted>
  <dcterms:created xsi:type="dcterms:W3CDTF">2022-10-05T14:31:47Z</dcterms:created>
  <dcterms:modified xsi:type="dcterms:W3CDTF">2023-11-09T10:20:58Z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abacf-b917-4a45-9a5f-ed3a53d2eeb7_Enabled">
    <vt:lpwstr>true</vt:lpwstr>
  </property>
  <property fmtid="{D5CDD505-2E9C-101B-9397-08002B2CF9AE}" pid="3" name="MSIP_Label_8caabacf-b917-4a45-9a5f-ed3a53d2eeb7_SetDate">
    <vt:lpwstr>2023-09-28T07:31:23Z</vt:lpwstr>
  </property>
  <property fmtid="{D5CDD505-2E9C-101B-9397-08002B2CF9AE}" pid="4" name="MSIP_Label_8caabacf-b917-4a45-9a5f-ed3a53d2eeb7_Method">
    <vt:lpwstr>Standard</vt:lpwstr>
  </property>
  <property fmtid="{D5CDD505-2E9C-101B-9397-08002B2CF9AE}" pid="5" name="MSIP_Label_8caabacf-b917-4a45-9a5f-ed3a53d2eeb7_Name">
    <vt:lpwstr>Anyone - No Protection</vt:lpwstr>
  </property>
  <property fmtid="{D5CDD505-2E9C-101B-9397-08002B2CF9AE}" pid="6" name="MSIP_Label_8caabacf-b917-4a45-9a5f-ed3a53d2eeb7_SiteId">
    <vt:lpwstr>0804c951-93a0-405d-80e4-fa87c7551d6a</vt:lpwstr>
  </property>
  <property fmtid="{D5CDD505-2E9C-101B-9397-08002B2CF9AE}" pid="7" name="MSIP_Label_8caabacf-b917-4a45-9a5f-ed3a53d2eeb7_ActionId">
    <vt:lpwstr>5223b6bc-2aab-4c5f-8a8c-30c8e07e0c04</vt:lpwstr>
  </property>
  <property fmtid="{D5CDD505-2E9C-101B-9397-08002B2CF9AE}" pid="8" name="MSIP_Label_8caabacf-b917-4a45-9a5f-ed3a53d2eeb7_ContentBits">
    <vt:lpwstr>0</vt:lpwstr>
  </property>
</Properties>
</file>