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78" r:id="rId4"/>
    <p:sldId id="258"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6"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1626835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14882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803246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260037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39046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DA59D04-897A-4DE7-BEEA-9059FCE2E73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368900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A59D04-897A-4DE7-BEEA-9059FCE2E734}" type="datetimeFigureOut">
              <a:rPr lang="fr-FR" smtClean="0"/>
              <a:t>09/11/2023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100811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DA59D04-897A-4DE7-BEEA-9059FCE2E734}" type="datetimeFigureOut">
              <a:rPr lang="fr-FR" smtClean="0"/>
              <a:t>09/11/2023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2447687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A59D04-897A-4DE7-BEEA-9059FCE2E734}" type="datetimeFigureOut">
              <a:rPr lang="fr-FR" smtClean="0"/>
              <a:t>09/11/2023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2616744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DA59D04-897A-4DE7-BEEA-9059FCE2E73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34260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DA59D04-897A-4DE7-BEEA-9059FCE2E734}"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D37B0B-9B9F-404A-8D23-18EB86A9C781}" type="slidenum">
              <a:rPr lang="fr-FR" smtClean="0"/>
              <a:t>‹N°›</a:t>
            </a:fld>
            <a:endParaRPr lang="fr-FR"/>
          </a:p>
        </p:txBody>
      </p:sp>
    </p:spTree>
    <p:extLst>
      <p:ext uri="{BB962C8B-B14F-4D97-AF65-F5344CB8AC3E}">
        <p14:creationId xmlns:p14="http://schemas.microsoft.com/office/powerpoint/2010/main" val="262883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59D04-897A-4DE7-BEEA-9059FCE2E734}" type="datetimeFigureOut">
              <a:rPr lang="fr-FR" smtClean="0"/>
              <a:t>09/11/2023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37B0B-9B9F-404A-8D23-18EB86A9C781}" type="slidenum">
              <a:rPr lang="fr-FR" smtClean="0"/>
              <a:t>‹N°›</a:t>
            </a:fld>
            <a:endParaRPr lang="fr-FR"/>
          </a:p>
        </p:txBody>
      </p:sp>
    </p:spTree>
    <p:extLst>
      <p:ext uri="{BB962C8B-B14F-4D97-AF65-F5344CB8AC3E}">
        <p14:creationId xmlns:p14="http://schemas.microsoft.com/office/powerpoint/2010/main" val="166971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3DB9C8-43E7-4203-8D0B-ADA65AC9232F}"/>
              </a:ext>
            </a:extLst>
          </p:cNvPr>
          <p:cNvSpPr/>
          <p:nvPr/>
        </p:nvSpPr>
        <p:spPr>
          <a:xfrm>
            <a:off x="0" y="8655"/>
            <a:ext cx="12192000" cy="6858000"/>
          </a:xfrm>
          <a:prstGeom prst="rect">
            <a:avLst/>
          </a:prstGeom>
          <a:solidFill>
            <a:srgbClr val="B80C18"/>
          </a:solidFill>
          <a:ln>
            <a:solidFill>
              <a:srgbClr val="B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a:xfrm>
            <a:off x="9452272" y="6484220"/>
            <a:ext cx="2743200" cy="365125"/>
          </a:xfrm>
        </p:spPr>
        <p:txBody>
          <a:bodyPr/>
          <a:lstStyle/>
          <a:p>
            <a:fld id="{488962FB-4EA7-4DF1-95CD-5B76D3DA310A}" type="slidenum">
              <a:rPr lang="fr-FR" smtClean="0">
                <a:solidFill>
                  <a:schemeClr val="bg1"/>
                </a:solidFill>
              </a:rPr>
              <a:t>1</a:t>
            </a:fld>
            <a:endParaRPr lang="fr-FR" dirty="0">
              <a:solidFill>
                <a:schemeClr val="bg1"/>
              </a:solidFill>
            </a:endParaRPr>
          </a:p>
        </p:txBody>
      </p:sp>
      <p:sp>
        <p:nvSpPr>
          <p:cNvPr id="4" name="Triangle rectangle 3">
            <a:extLst>
              <a:ext uri="{FF2B5EF4-FFF2-40B4-BE49-F238E27FC236}">
                <a16:creationId xmlns:a16="http://schemas.microsoft.com/office/drawing/2014/main" id="{37AF010F-EB5C-4A20-8277-10EF6E113F8B}"/>
              </a:ext>
            </a:extLst>
          </p:cNvPr>
          <p:cNvSpPr/>
          <p:nvPr/>
        </p:nvSpPr>
        <p:spPr>
          <a:xfrm flipV="1">
            <a:off x="-18236" y="-8655"/>
            <a:ext cx="7786540" cy="6858000"/>
          </a:xfrm>
          <a:prstGeom prst="rtTriangle">
            <a:avLst/>
          </a:prstGeom>
          <a:solidFill>
            <a:srgbClr val="FF9802"/>
          </a:solidFill>
          <a:ln>
            <a:solidFill>
              <a:srgbClr val="FF98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8E2E869D-9069-493A-9040-BDDEE99DEC0C}"/>
              </a:ext>
            </a:extLst>
          </p:cNvPr>
          <p:cNvSpPr/>
          <p:nvPr/>
        </p:nvSpPr>
        <p:spPr>
          <a:xfrm>
            <a:off x="765927" y="366795"/>
            <a:ext cx="6254685" cy="598955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2200" y="366795"/>
            <a:ext cx="1933575" cy="1366838"/>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4810274" y="652303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solidFill>
                  <a:schemeClr val="bg1"/>
                </a:solidFill>
              </a:rPr>
              <a:t>Association de Conseil de d’Interventions Sociales du Travail - Association loi 1901   |</a:t>
            </a:r>
          </a:p>
        </p:txBody>
      </p:sp>
      <p:sp>
        <p:nvSpPr>
          <p:cNvPr id="12" name="Titre 4">
            <a:extLst>
              <a:ext uri="{FF2B5EF4-FFF2-40B4-BE49-F238E27FC236}">
                <a16:creationId xmlns:a16="http://schemas.microsoft.com/office/drawing/2014/main" id="{6B283CC2-7929-4BD0-AA25-122668BD838D}"/>
              </a:ext>
            </a:extLst>
          </p:cNvPr>
          <p:cNvSpPr txBox="1">
            <a:spLocks/>
          </p:cNvSpPr>
          <p:nvPr/>
        </p:nvSpPr>
        <p:spPr>
          <a:xfrm>
            <a:off x="7400658" y="4344451"/>
            <a:ext cx="4609122" cy="169260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000" dirty="0" smtClean="0">
                <a:solidFill>
                  <a:schemeClr val="bg1"/>
                </a:solidFill>
              </a:rPr>
              <a:t>Prénom Nom</a:t>
            </a:r>
          </a:p>
          <a:p>
            <a:pPr algn="ctr"/>
            <a:r>
              <a:rPr lang="fr-FR" sz="3000" dirty="0" smtClean="0">
                <a:solidFill>
                  <a:schemeClr val="bg1"/>
                </a:solidFill>
              </a:rPr>
              <a:t>Assistante </a:t>
            </a:r>
            <a:r>
              <a:rPr lang="fr-FR" sz="3000" dirty="0">
                <a:solidFill>
                  <a:schemeClr val="bg1"/>
                </a:solidFill>
              </a:rPr>
              <a:t>de Service Social du Travail</a:t>
            </a:r>
          </a:p>
        </p:txBody>
      </p:sp>
      <p:sp>
        <p:nvSpPr>
          <p:cNvPr id="13" name="Titre 4">
            <a:extLst>
              <a:ext uri="{FF2B5EF4-FFF2-40B4-BE49-F238E27FC236}">
                <a16:creationId xmlns:a16="http://schemas.microsoft.com/office/drawing/2014/main" id="{6B283CC2-7929-4BD0-AA25-122668BD838D}"/>
              </a:ext>
            </a:extLst>
          </p:cNvPr>
          <p:cNvSpPr txBox="1">
            <a:spLocks/>
          </p:cNvSpPr>
          <p:nvPr/>
        </p:nvSpPr>
        <p:spPr>
          <a:xfrm>
            <a:off x="1534658" y="2434136"/>
            <a:ext cx="4717222" cy="1910315"/>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a:r>
              <a:rPr lang="fr-FR" sz="3600" b="1" dirty="0">
                <a:solidFill>
                  <a:srgbClr val="FF9802"/>
                </a:solidFill>
                <a:latin typeface="Calibri Light" panose="020F0302020204030204"/>
              </a:rPr>
              <a:t>« La valeur ajoutée du temps partiel  </a:t>
            </a:r>
            <a:r>
              <a:rPr lang="fr-FR" sz="3600" b="1" dirty="0" smtClean="0">
                <a:solidFill>
                  <a:srgbClr val="FF9802"/>
                </a:solidFill>
                <a:latin typeface="Calibri Light" panose="020F0302020204030204"/>
              </a:rPr>
              <a:t>»</a:t>
            </a:r>
          </a:p>
          <a:p>
            <a:pPr algn="ctr" defTabSz="685800"/>
            <a:r>
              <a:rPr lang="fr-FR" sz="3600" b="1" dirty="0" smtClean="0">
                <a:solidFill>
                  <a:srgbClr val="FF9802"/>
                </a:solidFill>
                <a:latin typeface="Calibri Light" panose="020F0302020204030204"/>
              </a:rPr>
              <a:t>(créé en </a:t>
            </a:r>
            <a:r>
              <a:rPr lang="fr-FR" sz="3600" b="1" dirty="0" err="1" smtClean="0">
                <a:solidFill>
                  <a:srgbClr val="FF9802"/>
                </a:solidFill>
                <a:latin typeface="Calibri Light" panose="020F0302020204030204"/>
              </a:rPr>
              <a:t>Fév</a:t>
            </a:r>
            <a:r>
              <a:rPr lang="fr-FR" sz="3600" b="1" dirty="0" smtClean="0">
                <a:solidFill>
                  <a:srgbClr val="FF9802"/>
                </a:solidFill>
                <a:latin typeface="Calibri Light" panose="020F0302020204030204"/>
              </a:rPr>
              <a:t> 2023)</a:t>
            </a:r>
            <a:endParaRPr lang="fr-FR" sz="3600" b="1" dirty="0">
              <a:solidFill>
                <a:srgbClr val="FF9802"/>
              </a:solidFill>
              <a:latin typeface="Calibri Light" panose="020F0302020204030204"/>
            </a:endParaRPr>
          </a:p>
        </p:txBody>
      </p:sp>
      <p:sp>
        <p:nvSpPr>
          <p:cNvPr id="14" name="ZoneTexte 13"/>
          <p:cNvSpPr txBox="1"/>
          <p:nvPr/>
        </p:nvSpPr>
        <p:spPr>
          <a:xfrm>
            <a:off x="536321" y="6408107"/>
            <a:ext cx="906017" cy="261610"/>
          </a:xfrm>
          <a:prstGeom prst="rect">
            <a:avLst/>
          </a:prstGeom>
          <a:noFill/>
        </p:spPr>
        <p:txBody>
          <a:bodyPr wrap="none" rtlCol="0">
            <a:spAutoFit/>
          </a:bodyPr>
          <a:lstStyle/>
          <a:p>
            <a:r>
              <a:rPr lang="fr-FR" sz="1100" dirty="0">
                <a:solidFill>
                  <a:schemeClr val="bg1"/>
                </a:solidFill>
              </a:rPr>
              <a:t>Février 2023</a:t>
            </a:r>
          </a:p>
        </p:txBody>
      </p:sp>
    </p:spTree>
    <p:extLst>
      <p:ext uri="{BB962C8B-B14F-4D97-AF65-F5344CB8AC3E}">
        <p14:creationId xmlns:p14="http://schemas.microsoft.com/office/powerpoint/2010/main" val="247771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10</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319091" y="1129042"/>
            <a:ext cx="10790051" cy="5124480"/>
          </a:xfrm>
          <a:prstGeom prst="rect">
            <a:avLst/>
          </a:prstGeom>
          <a:noFill/>
        </p:spPr>
        <p:txBody>
          <a:bodyPr wrap="square" rtlCol="0">
            <a:spAutoFit/>
          </a:bodyPr>
          <a:lstStyle/>
          <a:p>
            <a:pPr algn="just">
              <a:spcBef>
                <a:spcPts val="600"/>
              </a:spcBef>
            </a:pPr>
            <a:r>
              <a:rPr lang="fr-FR" sz="1600" b="1" u="sng" dirty="0"/>
              <a:t>Durée d’indemnisation (contrat rompu avant le 1</a:t>
            </a:r>
            <a:r>
              <a:rPr lang="fr-FR" sz="1600" b="1" u="sng" baseline="30000" dirty="0"/>
              <a:t>er</a:t>
            </a:r>
            <a:r>
              <a:rPr lang="fr-FR" sz="1600" b="1" u="sng" dirty="0"/>
              <a:t> décembre 2021) :</a:t>
            </a:r>
          </a:p>
          <a:p>
            <a:pPr algn="just">
              <a:spcBef>
                <a:spcPts val="600"/>
              </a:spcBef>
            </a:pPr>
            <a:r>
              <a:rPr lang="fr-FR" sz="1600" dirty="0"/>
              <a:t>La durée d’indemnisation est déterminée en fonction du nombre de jours travaillés sur la période de référence (24 ou 36 mois).</a:t>
            </a:r>
          </a:p>
          <a:p>
            <a:pPr algn="ctr">
              <a:spcBef>
                <a:spcPts val="600"/>
              </a:spcBef>
            </a:pPr>
            <a:r>
              <a:rPr lang="fr-FR" sz="1600" b="1" dirty="0"/>
              <a:t>Le nombre de jours total obtenu sur la période de référence, arrondi à l’entier supérieur, est ensuite multiplié par 1,4</a:t>
            </a:r>
            <a:br>
              <a:rPr lang="fr-FR" sz="1600" b="1" dirty="0"/>
            </a:br>
            <a:r>
              <a:rPr lang="fr-FR" sz="1600" b="1" dirty="0"/>
              <a:t>pour obtenir la durée d’indemnisation totale.</a:t>
            </a:r>
          </a:p>
          <a:p>
            <a:pPr marL="285750" indent="-285750" algn="just">
              <a:spcBef>
                <a:spcPts val="600"/>
              </a:spcBef>
              <a:buFont typeface="Arial" panose="020B0604020202020204" pitchFamily="34" charset="0"/>
              <a:buChar char="•"/>
            </a:pPr>
            <a:r>
              <a:rPr lang="fr-FR" sz="1600" dirty="0"/>
              <a:t>Moins de 53 ans : la durée d’indemnisation ne peut pas être inférieure à 122 jours calendaires et 730 jours calendaires maximum</a:t>
            </a:r>
          </a:p>
          <a:p>
            <a:pPr marL="285750" indent="-285750" algn="just">
              <a:spcBef>
                <a:spcPts val="600"/>
              </a:spcBef>
              <a:buFont typeface="Arial" panose="020B0604020202020204" pitchFamily="34" charset="0"/>
              <a:buChar char="•"/>
            </a:pPr>
            <a:r>
              <a:rPr lang="fr-FR" sz="1600" dirty="0"/>
              <a:t>Entre 53 ans et 55 ans : 913 jours calendaires maximum</a:t>
            </a:r>
          </a:p>
          <a:p>
            <a:pPr marL="285750" indent="-285750" algn="just">
              <a:spcBef>
                <a:spcPts val="600"/>
              </a:spcBef>
              <a:buFont typeface="Arial" panose="020B0604020202020204" pitchFamily="34" charset="0"/>
              <a:buChar char="•"/>
            </a:pPr>
            <a:r>
              <a:rPr lang="fr-FR" sz="1600" dirty="0"/>
              <a:t>Plus de 55 ans : 1.095 jours calendaires maximum</a:t>
            </a:r>
          </a:p>
          <a:p>
            <a:pPr algn="just">
              <a:spcBef>
                <a:spcPts val="600"/>
              </a:spcBef>
            </a:pPr>
            <a:endParaRPr lang="fr-FR" sz="1600" dirty="0"/>
          </a:p>
          <a:p>
            <a:pPr algn="just">
              <a:spcBef>
                <a:spcPts val="600"/>
              </a:spcBef>
            </a:pPr>
            <a:r>
              <a:rPr lang="fr-FR" sz="1600" b="1" u="sng" dirty="0"/>
              <a:t>Durée d’indemnisation (contrat rompu après le 1</a:t>
            </a:r>
            <a:r>
              <a:rPr lang="fr-FR" sz="1600" b="1" u="sng" baseline="30000" dirty="0"/>
              <a:t>er</a:t>
            </a:r>
            <a:r>
              <a:rPr lang="fr-FR" sz="1600" b="1" u="sng" dirty="0"/>
              <a:t> décembre 2021) :</a:t>
            </a:r>
          </a:p>
          <a:p>
            <a:pPr algn="just">
              <a:spcBef>
                <a:spcPts val="600"/>
              </a:spcBef>
            </a:pPr>
            <a:r>
              <a:rPr lang="fr-FR" sz="1600" dirty="0"/>
              <a:t>La durée d’indemnisation est égale au nombre de jours calendaires compris entre le 1</a:t>
            </a:r>
            <a:r>
              <a:rPr lang="fr-FR" sz="1600" baseline="30000" dirty="0"/>
              <a:t>er</a:t>
            </a:r>
            <a:r>
              <a:rPr lang="fr-FR" sz="1600" dirty="0"/>
              <a:t> jour de la première période d’emploi identifiée dans la période de référence affiliation (PRA), et le terme de cette période (fin de contrat de travail prise en compte pour l’ouverture de droits). </a:t>
            </a:r>
          </a:p>
          <a:p>
            <a:pPr marL="285750" indent="-285750" algn="just">
              <a:spcBef>
                <a:spcPts val="600"/>
              </a:spcBef>
              <a:buFont typeface="Arial" panose="020B0604020202020204" pitchFamily="34" charset="0"/>
              <a:buChar char="•"/>
            </a:pPr>
            <a:r>
              <a:rPr lang="fr-FR" sz="1600" dirty="0"/>
              <a:t>Moins de 53 ans : 24 mois qui précèdent la fin du contrat de travail</a:t>
            </a:r>
          </a:p>
          <a:p>
            <a:pPr marL="285750" indent="-285750" algn="just">
              <a:spcBef>
                <a:spcPts val="600"/>
              </a:spcBef>
              <a:buFont typeface="Arial" panose="020B0604020202020204" pitchFamily="34" charset="0"/>
              <a:buChar char="•"/>
            </a:pPr>
            <a:r>
              <a:rPr lang="fr-FR" sz="1600" dirty="0"/>
              <a:t>A partir de 53 ans : 36 mois qui précèdent la fin du contrat de travail</a:t>
            </a:r>
          </a:p>
          <a:p>
            <a:pPr algn="just">
              <a:spcBef>
                <a:spcPts val="600"/>
              </a:spcBef>
            </a:pPr>
            <a:r>
              <a:rPr lang="fr-FR" sz="1600" dirty="0"/>
              <a:t>Les jours calendaires incluent les jours travaillés et les jours non travaillés (non couverts par un contrat de travail). Toutefois, le nombre de jours d’inactivité est plafonné : ils ne peuvent pas être supérieurs à 75 % du nombre de jours travaillés. </a:t>
            </a:r>
          </a:p>
        </p:txBody>
      </p:sp>
    </p:spTree>
    <p:extLst>
      <p:ext uri="{BB962C8B-B14F-4D97-AF65-F5344CB8AC3E}">
        <p14:creationId xmlns:p14="http://schemas.microsoft.com/office/powerpoint/2010/main" val="2626062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11</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319091" y="1294460"/>
            <a:ext cx="10790051" cy="4647426"/>
          </a:xfrm>
          <a:prstGeom prst="rect">
            <a:avLst/>
          </a:prstGeom>
          <a:noFill/>
        </p:spPr>
        <p:txBody>
          <a:bodyPr wrap="square" rtlCol="0">
            <a:spAutoFit/>
          </a:bodyPr>
          <a:lstStyle/>
          <a:p>
            <a:pPr algn="just">
              <a:spcBef>
                <a:spcPts val="600"/>
              </a:spcBef>
            </a:pPr>
            <a:r>
              <a:rPr lang="fr-FR" sz="1600" dirty="0"/>
              <a:t>Durée = nombre de jours calendaires le plus petit entre : </a:t>
            </a:r>
          </a:p>
          <a:p>
            <a:pPr marL="285750" indent="-285750" algn="just">
              <a:spcBef>
                <a:spcPts val="600"/>
              </a:spcBef>
              <a:buFont typeface="Arial" panose="020B0604020202020204" pitchFamily="34" charset="0"/>
              <a:buChar char="•"/>
            </a:pPr>
            <a:r>
              <a:rPr lang="fr-FR" sz="1600" dirty="0"/>
              <a:t>Nombre de jours calendaires décomptés entre le 1</a:t>
            </a:r>
            <a:r>
              <a:rPr lang="fr-FR" sz="1600" baseline="30000" dirty="0"/>
              <a:t>er</a:t>
            </a:r>
            <a:r>
              <a:rPr lang="fr-FR" sz="1600" dirty="0"/>
              <a:t> et le dernier jour d’emploi identifiés sur la PRA – nombre de jours calendaires de certaines périodes hors contrat de travail</a:t>
            </a:r>
          </a:p>
          <a:p>
            <a:pPr marL="285750" indent="-285750" algn="just">
              <a:spcBef>
                <a:spcPts val="600"/>
              </a:spcBef>
              <a:buFont typeface="Arial" panose="020B0604020202020204" pitchFamily="34" charset="0"/>
              <a:buChar char="•"/>
            </a:pPr>
            <a:r>
              <a:rPr lang="fr-FR" sz="1600" dirty="0"/>
              <a:t>Nombre de jours travaillés x 1,4 x 1,75 – nombre de jours calendaires de certaines périodes hors contrat de travail</a:t>
            </a:r>
          </a:p>
          <a:p>
            <a:pPr algn="just">
              <a:spcBef>
                <a:spcPts val="600"/>
              </a:spcBef>
            </a:pPr>
            <a:r>
              <a:rPr lang="fr-FR" sz="1600" u="sng" dirty="0"/>
              <a:t>Périodes exclues </a:t>
            </a:r>
            <a:r>
              <a:rPr lang="fr-FR" sz="1600" dirty="0"/>
              <a:t>: périodes de congés maladie d’un durée supérieure à 15 jours consécutifs, périodes d’arrêts suite à un AT/MP, périodes de congés maternité et paternité, périodes de formation, activités non déclarées.</a:t>
            </a:r>
          </a:p>
          <a:p>
            <a:pPr algn="just">
              <a:spcBef>
                <a:spcPts val="600"/>
              </a:spcBef>
            </a:pPr>
            <a:endParaRPr lang="fr-FR" sz="1600" dirty="0"/>
          </a:p>
          <a:p>
            <a:pPr algn="just">
              <a:spcBef>
                <a:spcPts val="600"/>
              </a:spcBef>
            </a:pPr>
            <a:endParaRPr lang="fr-FR" sz="1600" dirty="0"/>
          </a:p>
          <a:p>
            <a:pPr algn="just">
              <a:spcBef>
                <a:spcPts val="600"/>
              </a:spcBef>
            </a:pPr>
            <a:r>
              <a:rPr lang="fr-FR" sz="1600" dirty="0"/>
              <a:t>La durée d’indemnisation ne peut être ni inférieure à 182 jours calendaires, ni supérieures à 730 jours calendaires. Les plafonds sont ensuite identiques, à partir de 53 ans, que pour les contrats rompus avant le 1</a:t>
            </a:r>
            <a:r>
              <a:rPr lang="fr-FR" sz="1600" baseline="30000" dirty="0"/>
              <a:t>er</a:t>
            </a:r>
            <a:r>
              <a:rPr lang="fr-FR" sz="1600" dirty="0"/>
              <a:t> décembre 2021.</a:t>
            </a:r>
          </a:p>
          <a:p>
            <a:pPr algn="just">
              <a:spcBef>
                <a:spcPts val="600"/>
              </a:spcBef>
            </a:pPr>
            <a:endParaRPr lang="fr-FR" sz="1600" dirty="0"/>
          </a:p>
          <a:p>
            <a:pPr algn="just">
              <a:spcBef>
                <a:spcPts val="600"/>
              </a:spcBef>
            </a:pPr>
            <a:r>
              <a:rPr lang="fr-FR" sz="1600" dirty="0"/>
              <a:t>Également, tout salarié âgé d’au moins 53 ans à la date de fin de son contrat de travail peut voir sa durée d’indemnisation prolongée s’il a bénéficié d’une formation ouvrant droit au versement de l’ARE pendant la formation (à condition que cette formation soit inscrite au projet personnalisé d’accès à l’emploi ou financée par la mobilisation du CPF de l’intéressé). La prolongation de la durée d’indemnisation correspond à la durée de la formation sans qu’elle puisse être supérieure à 1.095 jours calendaires.</a:t>
            </a:r>
            <a:endParaRPr lang="fr-FR" dirty="0"/>
          </a:p>
        </p:txBody>
      </p:sp>
    </p:spTree>
    <p:extLst>
      <p:ext uri="{BB962C8B-B14F-4D97-AF65-F5344CB8AC3E}">
        <p14:creationId xmlns:p14="http://schemas.microsoft.com/office/powerpoint/2010/main" val="3522905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12</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491448" y="1460391"/>
            <a:ext cx="10305789" cy="4508927"/>
          </a:xfrm>
          <a:prstGeom prst="rect">
            <a:avLst/>
          </a:prstGeom>
          <a:noFill/>
        </p:spPr>
        <p:txBody>
          <a:bodyPr wrap="square" rtlCol="0">
            <a:spAutoFit/>
          </a:bodyPr>
          <a:lstStyle/>
          <a:p>
            <a:pPr algn="just">
              <a:spcBef>
                <a:spcPts val="600"/>
              </a:spcBef>
            </a:pPr>
            <a:r>
              <a:rPr lang="fr-FR" b="1" u="sng" dirty="0"/>
              <a:t>Le cumul de l’ARE avec une activité salariée :</a:t>
            </a:r>
          </a:p>
          <a:p>
            <a:pPr algn="just">
              <a:spcBef>
                <a:spcPts val="600"/>
              </a:spcBef>
            </a:pPr>
            <a:r>
              <a:rPr lang="fr-FR" dirty="0"/>
              <a:t>Il est possible que Pôle Emploi permette un cumul des revenus avec une allocation chômage :</a:t>
            </a:r>
          </a:p>
          <a:p>
            <a:pPr marL="285750" indent="-285750" algn="just">
              <a:spcBef>
                <a:spcPts val="600"/>
              </a:spcBef>
              <a:buFont typeface="Arial" panose="020B0604020202020204" pitchFamily="34" charset="0"/>
              <a:buChar char="•"/>
            </a:pPr>
            <a:r>
              <a:rPr lang="fr-FR" dirty="0"/>
              <a:t>Salarié travaillant auprès de plusieurs employeurs : cumul possible lorsqu’un salarié perd l’une de ses activités. L’activité conservée doit avoir débuté avant la fin du contrat de travail ouvrant droit à une indemnisation. Il percevra alors une ARE calculée sur la base du contrat rompu ainsi que le salaire pour l’activité conservée. </a:t>
            </a:r>
          </a:p>
          <a:p>
            <a:pPr marL="285750" indent="-285750" algn="just">
              <a:spcBef>
                <a:spcPts val="600"/>
              </a:spcBef>
              <a:buFont typeface="Arial" panose="020B0604020202020204" pitchFamily="34" charset="0"/>
              <a:buChar char="•"/>
            </a:pPr>
            <a:r>
              <a:rPr lang="fr-FR" dirty="0"/>
              <a:t>Salarié reprenant une activité salariée en cours d’indemnisation : le cumul ne peut se faire que dans la limite du montant mensuel du salaire journalier de référence. </a:t>
            </a:r>
          </a:p>
          <a:p>
            <a:pPr algn="just">
              <a:spcBef>
                <a:spcPts val="600"/>
              </a:spcBef>
            </a:pPr>
            <a:endParaRPr lang="fr-FR" dirty="0"/>
          </a:p>
          <a:p>
            <a:pPr algn="just">
              <a:spcBef>
                <a:spcPts val="600"/>
              </a:spcBef>
            </a:pPr>
            <a:r>
              <a:rPr lang="fr-FR" b="1" u="sng" dirty="0"/>
              <a:t>Le cumul de l’ARE avec une pension d’invalidité : </a:t>
            </a:r>
          </a:p>
          <a:p>
            <a:pPr marL="285750" indent="-285750" algn="just">
              <a:spcBef>
                <a:spcPts val="600"/>
              </a:spcBef>
              <a:buFont typeface="Arial" panose="020B0604020202020204" pitchFamily="34" charset="0"/>
              <a:buChar char="•"/>
            </a:pPr>
            <a:r>
              <a:rPr lang="fr-FR" dirty="0"/>
              <a:t>Cas de la pension d’invalidité catégorie 1  : le cumul est intégral</a:t>
            </a:r>
          </a:p>
          <a:p>
            <a:pPr marL="285750" indent="-285750" algn="just">
              <a:spcBef>
                <a:spcPts val="600"/>
              </a:spcBef>
              <a:buFont typeface="Arial" panose="020B0604020202020204" pitchFamily="34" charset="0"/>
              <a:buChar char="•"/>
            </a:pPr>
            <a:r>
              <a:rPr lang="fr-FR" dirty="0"/>
              <a:t>Cas de pension d’invalidité catégorie 2 ou 3 : le cumul est possible, si au moment de l’inscription en tant que demandeur d’emploi, il apparait que les salaires pris en compte pour l’ouverture de droit ont été cumulés avec la pension d’invalidité</a:t>
            </a:r>
          </a:p>
        </p:txBody>
      </p:sp>
    </p:spTree>
    <p:extLst>
      <p:ext uri="{BB962C8B-B14F-4D97-AF65-F5344CB8AC3E}">
        <p14:creationId xmlns:p14="http://schemas.microsoft.com/office/powerpoint/2010/main" val="3464664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13</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Prime activité</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401950" y="1112177"/>
            <a:ext cx="10621984" cy="6647974"/>
          </a:xfrm>
          <a:prstGeom prst="rect">
            <a:avLst/>
          </a:prstGeom>
          <a:noFill/>
        </p:spPr>
        <p:txBody>
          <a:bodyPr wrap="square" rtlCol="0">
            <a:spAutoFit/>
          </a:bodyPr>
          <a:lstStyle/>
          <a:p>
            <a:pPr algn="just">
              <a:spcBef>
                <a:spcPts val="300"/>
              </a:spcBef>
            </a:pPr>
            <a:r>
              <a:rPr lang="fr-FR" sz="1400" b="1" u="sng" dirty="0"/>
              <a:t>Conditions d’accès : </a:t>
            </a:r>
          </a:p>
          <a:p>
            <a:pPr algn="just">
              <a:spcBef>
                <a:spcPts val="300"/>
              </a:spcBef>
            </a:pPr>
            <a:r>
              <a:rPr lang="fr-FR" sz="1400" dirty="0"/>
              <a:t>L’ensemble des personnes physiques composant le foyer, disposant ou non de revenus d’activité en trimestre de référence, doivent remplir les conditions d’éligibilité par l’allocataire, le conjoint, les enfants ou autres personnes à charge au sens de la prime d’activité.</a:t>
            </a:r>
          </a:p>
          <a:p>
            <a:pPr algn="just">
              <a:spcBef>
                <a:spcPts val="300"/>
              </a:spcBef>
            </a:pPr>
            <a:r>
              <a:rPr lang="fr-FR" sz="1400" dirty="0"/>
              <a:t>Les conditions d’éligibilité sont étudiées chaque mois du trimestre de référence, et pour certaines d’entre elles, sur chaque mois du trimestre de droit pour l’allocataire et le conjoint.</a:t>
            </a:r>
          </a:p>
          <a:p>
            <a:pPr marL="1200150" lvl="2" indent="-285750" algn="just">
              <a:spcBef>
                <a:spcPts val="300"/>
              </a:spcBef>
              <a:buFont typeface="Arial" panose="020B0604020202020204" pitchFamily="34" charset="0"/>
              <a:buChar char="•"/>
            </a:pPr>
            <a:r>
              <a:rPr lang="fr-FR" sz="1400" dirty="0"/>
              <a:t>L’âge : l’allocataire doit avoir 18 ans ou plus, sur le mois d’étude du droit</a:t>
            </a:r>
          </a:p>
          <a:p>
            <a:pPr marL="1200150" lvl="2" indent="-285750" algn="just">
              <a:spcBef>
                <a:spcPts val="300"/>
              </a:spcBef>
              <a:buFont typeface="Arial" panose="020B0604020202020204" pitchFamily="34" charset="0"/>
              <a:buChar char="•"/>
            </a:pPr>
            <a:r>
              <a:rPr lang="fr-FR" sz="1400" dirty="0"/>
              <a:t>Résider en France de manière stable et effective</a:t>
            </a:r>
          </a:p>
          <a:p>
            <a:pPr marL="1200150" lvl="2" indent="-285750" algn="just">
              <a:spcBef>
                <a:spcPts val="300"/>
              </a:spcBef>
              <a:buFont typeface="Arial" panose="020B0604020202020204" pitchFamily="34" charset="0"/>
              <a:buChar char="•"/>
            </a:pPr>
            <a:r>
              <a:rPr lang="fr-FR" sz="1400" dirty="0"/>
              <a:t>Exercer une activité professionnelle salariée ou non salariée</a:t>
            </a:r>
          </a:p>
          <a:p>
            <a:pPr marL="1200150" lvl="2" indent="-285750" algn="just">
              <a:spcBef>
                <a:spcPts val="300"/>
              </a:spcBef>
              <a:buFont typeface="Arial" panose="020B0604020202020204" pitchFamily="34" charset="0"/>
              <a:buChar char="•"/>
            </a:pPr>
            <a:r>
              <a:rPr lang="fr-FR" sz="1400" dirty="0"/>
              <a:t>La régularité du séjour :</a:t>
            </a:r>
          </a:p>
          <a:p>
            <a:pPr marL="1657350" lvl="3" indent="-285750" algn="just">
              <a:spcBef>
                <a:spcPts val="300"/>
              </a:spcBef>
              <a:buFont typeface="Arial" panose="020B0604020202020204" pitchFamily="34" charset="0"/>
              <a:buChar char="•"/>
            </a:pPr>
            <a:r>
              <a:rPr lang="fr-FR" sz="1400" dirty="0"/>
              <a:t>Pour l’allocation actif européen : la condition est remplie quelque soit le nombre d’heures</a:t>
            </a:r>
          </a:p>
          <a:p>
            <a:pPr marL="1657350" lvl="3" indent="-285750" algn="just">
              <a:spcBef>
                <a:spcPts val="300"/>
              </a:spcBef>
              <a:buFont typeface="Arial" panose="020B0604020202020204" pitchFamily="34" charset="0"/>
              <a:buChar char="•"/>
            </a:pPr>
            <a:r>
              <a:rPr lang="fr-FR" sz="1400" dirty="0"/>
              <a:t>Pour les étrangers : être titulaire d’un titre de séjour et justifier, le cas échéant, depuis au moins 5 ans d’un titre de séjour autorisant à travailler</a:t>
            </a:r>
          </a:p>
          <a:p>
            <a:pPr marL="1657350" lvl="3" indent="-285750" algn="just">
              <a:spcBef>
                <a:spcPts val="300"/>
              </a:spcBef>
              <a:buFont typeface="Arial" panose="020B0604020202020204" pitchFamily="34" charset="0"/>
              <a:buChar char="•"/>
            </a:pPr>
            <a:r>
              <a:rPr lang="fr-FR" sz="1400" dirty="0"/>
              <a:t>Pour les réfugiés / apatrides : tout document officiel attestation de la qualité de réfugié, reconnaissance d’une protection internationale</a:t>
            </a:r>
          </a:p>
          <a:p>
            <a:pPr marL="1657350" lvl="3" indent="-285750" algn="just">
              <a:spcBef>
                <a:spcPts val="300"/>
              </a:spcBef>
              <a:buFont typeface="Wingdings" panose="05000000000000000000" pitchFamily="2" charset="2"/>
              <a:buChar char="è"/>
            </a:pPr>
            <a:r>
              <a:rPr lang="fr-FR" sz="1400" dirty="0">
                <a:sym typeface="Wingdings" panose="05000000000000000000" pitchFamily="2" charset="2"/>
              </a:rPr>
              <a:t>Un des membres du couple doit réunir ces conditions cumulatives pour être allocataire</a:t>
            </a:r>
          </a:p>
          <a:p>
            <a:pPr lvl="3" algn="just">
              <a:spcBef>
                <a:spcPts val="300"/>
              </a:spcBef>
            </a:pPr>
            <a:endParaRPr lang="fr-FR" sz="1400" dirty="0">
              <a:sym typeface="Wingdings" panose="05000000000000000000" pitchFamily="2" charset="2"/>
            </a:endParaRPr>
          </a:p>
          <a:p>
            <a:pPr marL="0" lvl="3" algn="just">
              <a:spcBef>
                <a:spcPts val="300"/>
              </a:spcBef>
            </a:pPr>
            <a:r>
              <a:rPr lang="fr-FR" sz="1400" b="1" u="sng" dirty="0">
                <a:sym typeface="Wingdings" panose="05000000000000000000" pitchFamily="2" charset="2"/>
              </a:rPr>
              <a:t>Calcul : </a:t>
            </a:r>
          </a:p>
          <a:p>
            <a:pPr marL="0" lvl="3" algn="just">
              <a:spcBef>
                <a:spcPts val="300"/>
              </a:spcBef>
            </a:pPr>
            <a:r>
              <a:rPr lang="fr-FR" sz="1400" dirty="0">
                <a:sym typeface="Wingdings" panose="05000000000000000000" pitchFamily="2" charset="2"/>
              </a:rPr>
              <a:t>Le droit s’apprécie mensuellement sur la base d’une déclaration trimestrielle de ressources, de la situation familiale et professionnelle et des prestations familiales dues au titre de chacun des mois du trimestre de référence. </a:t>
            </a:r>
          </a:p>
          <a:p>
            <a:pPr marL="0" lvl="3" algn="just">
              <a:spcBef>
                <a:spcPts val="300"/>
              </a:spcBef>
            </a:pPr>
            <a:r>
              <a:rPr lang="fr-FR" sz="1400" u="sng" dirty="0">
                <a:sym typeface="Wingdings" panose="05000000000000000000" pitchFamily="2" charset="2"/>
              </a:rPr>
              <a:t>Détermination des périodes de droit</a:t>
            </a:r>
            <a:r>
              <a:rPr lang="fr-FR" sz="1400" dirty="0">
                <a:sym typeface="Wingdings" panose="05000000000000000000" pitchFamily="2" charset="2"/>
              </a:rPr>
              <a:t> : mois de la demande + les 2 mois qui suivent </a:t>
            </a:r>
          </a:p>
          <a:p>
            <a:pPr marL="0" lvl="3" algn="just">
              <a:spcBef>
                <a:spcPts val="300"/>
              </a:spcBef>
            </a:pPr>
            <a:r>
              <a:rPr lang="fr-FR" sz="1400" u="sng" dirty="0">
                <a:sym typeface="Wingdings" panose="05000000000000000000" pitchFamily="2" charset="2"/>
              </a:rPr>
              <a:t>Détermination de la période de référence</a:t>
            </a:r>
            <a:r>
              <a:rPr lang="fr-FR" sz="1400" dirty="0">
                <a:sym typeface="Wingdings" panose="05000000000000000000" pitchFamily="2" charset="2"/>
              </a:rPr>
              <a:t> : 3 mois qui précèdent un trimestre de droit</a:t>
            </a:r>
            <a:endParaRPr lang="fr-FR" sz="1400" u="sng" dirty="0"/>
          </a:p>
          <a:p>
            <a:pPr lvl="3" algn="just">
              <a:spcBef>
                <a:spcPts val="300"/>
              </a:spcBef>
            </a:pPr>
            <a:endParaRPr lang="fr-FR" sz="1400" dirty="0"/>
          </a:p>
          <a:p>
            <a:pPr algn="just">
              <a:spcBef>
                <a:spcPts val="300"/>
              </a:spcBef>
            </a:pPr>
            <a:endParaRPr lang="fr-FR" sz="1400" dirty="0"/>
          </a:p>
          <a:p>
            <a:pPr algn="just">
              <a:spcBef>
                <a:spcPts val="300"/>
              </a:spcBef>
            </a:pPr>
            <a:endParaRPr lang="fr-FR" dirty="0"/>
          </a:p>
          <a:p>
            <a:pPr algn="just">
              <a:spcBef>
                <a:spcPts val="300"/>
              </a:spcBef>
            </a:pPr>
            <a:endParaRPr lang="fr-FR" dirty="0"/>
          </a:p>
          <a:p>
            <a:pPr algn="just">
              <a:spcBef>
                <a:spcPts val="300"/>
              </a:spcBef>
            </a:pPr>
            <a:endParaRPr lang="fr-FR" dirty="0"/>
          </a:p>
        </p:txBody>
      </p:sp>
    </p:spTree>
    <p:extLst>
      <p:ext uri="{BB962C8B-B14F-4D97-AF65-F5344CB8AC3E}">
        <p14:creationId xmlns:p14="http://schemas.microsoft.com/office/powerpoint/2010/main" val="1838107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14</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Prime activité</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319092" y="1294460"/>
            <a:ext cx="10542472" cy="5232202"/>
          </a:xfrm>
          <a:prstGeom prst="rect">
            <a:avLst/>
          </a:prstGeom>
          <a:noFill/>
        </p:spPr>
        <p:txBody>
          <a:bodyPr wrap="square" rtlCol="0">
            <a:spAutoFit/>
          </a:bodyPr>
          <a:lstStyle/>
          <a:p>
            <a:pPr lvl="3" indent="-1371600" algn="just">
              <a:spcBef>
                <a:spcPts val="600"/>
              </a:spcBef>
            </a:pPr>
            <a:r>
              <a:rPr lang="fr-FR" sz="1400" dirty="0"/>
              <a:t>Le montant correspond à la différence entre : </a:t>
            </a:r>
          </a:p>
          <a:p>
            <a:pPr marL="176213" lvl="3" indent="-176213" algn="just">
              <a:spcBef>
                <a:spcPts val="600"/>
              </a:spcBef>
              <a:buFont typeface="Arial" panose="020B0604020202020204" pitchFamily="34" charset="0"/>
              <a:buChar char="•"/>
            </a:pPr>
            <a:r>
              <a:rPr lang="fr-FR" sz="1400" dirty="0"/>
              <a:t>Le montant forfaitaire prime d’activité (défini selon la situation familiale et le nombre d’enfants et de personnes à charge) éventuellement augmenté d’une faction des revenus professionnels (61 %)</a:t>
            </a:r>
          </a:p>
          <a:p>
            <a:pPr marL="176213" lvl="3" indent="-176213" algn="just">
              <a:spcBef>
                <a:spcPts val="600"/>
              </a:spcBef>
              <a:buFont typeface="Arial" panose="020B0604020202020204" pitchFamily="34" charset="0"/>
              <a:buChar char="•"/>
            </a:pPr>
            <a:r>
              <a:rPr lang="fr-FR" sz="1400" dirty="0"/>
              <a:t>Et une partie des ressources perçues par le foyer</a:t>
            </a:r>
          </a:p>
          <a:p>
            <a:pPr marL="176213" lvl="3" indent="-176213" algn="just">
              <a:spcBef>
                <a:spcPts val="600"/>
              </a:spcBef>
              <a:buFont typeface="Arial" panose="020B0604020202020204" pitchFamily="34" charset="0"/>
              <a:buChar char="•"/>
            </a:pPr>
            <a:endParaRPr lang="fr-FR" sz="1400" dirty="0"/>
          </a:p>
          <a:p>
            <a:pPr marL="0" lvl="3" algn="just">
              <a:spcBef>
                <a:spcPts val="600"/>
              </a:spcBef>
            </a:pPr>
            <a:r>
              <a:rPr lang="fr-FR" sz="1400" dirty="0"/>
              <a:t>La prime se calcule donc en 2 temps :</a:t>
            </a:r>
          </a:p>
          <a:p>
            <a:pPr marL="285750" lvl="3" indent="-285750" algn="just">
              <a:spcBef>
                <a:spcPts val="600"/>
              </a:spcBef>
              <a:buFont typeface="Arial" panose="020B0604020202020204" pitchFamily="34" charset="0"/>
              <a:buChar char="•"/>
            </a:pPr>
            <a:r>
              <a:rPr lang="fr-FR" sz="1400" dirty="0"/>
              <a:t>Le calcul d’un montant forfaitaire</a:t>
            </a:r>
          </a:p>
          <a:p>
            <a:pPr marL="285750" lvl="3" indent="-285750" algn="just">
              <a:spcBef>
                <a:spcPts val="600"/>
              </a:spcBef>
              <a:buFont typeface="Arial" panose="020B0604020202020204" pitchFamily="34" charset="0"/>
              <a:buChar char="•"/>
            </a:pPr>
            <a:r>
              <a:rPr lang="fr-FR" sz="1400" dirty="0"/>
              <a:t>Auquel est ensuite retranchées les ressources disponibles du ménage</a:t>
            </a:r>
          </a:p>
          <a:p>
            <a:pPr marL="0" lvl="3" algn="just">
              <a:spcBef>
                <a:spcPts val="600"/>
              </a:spcBef>
            </a:pPr>
            <a:endParaRPr lang="fr-FR" sz="1400" dirty="0">
              <a:sym typeface="Wingdings" panose="05000000000000000000" pitchFamily="2" charset="2"/>
            </a:endParaRPr>
          </a:p>
          <a:p>
            <a:pPr marL="0" lvl="3" algn="just">
              <a:spcBef>
                <a:spcPts val="600"/>
              </a:spcBef>
            </a:pPr>
            <a:endParaRPr lang="fr-FR" sz="1400" dirty="0">
              <a:sym typeface="Wingdings" panose="05000000000000000000" pitchFamily="2" charset="2"/>
            </a:endParaRPr>
          </a:p>
          <a:p>
            <a:pPr marL="285750" lvl="3" indent="-285750" algn="just">
              <a:spcBef>
                <a:spcPts val="600"/>
              </a:spcBef>
              <a:buFont typeface="Wingdings" panose="05000000000000000000" pitchFamily="2" charset="2"/>
              <a:buChar char="è"/>
            </a:pPr>
            <a:r>
              <a:rPr lang="fr-FR" sz="1400" dirty="0">
                <a:sym typeface="Wingdings" panose="05000000000000000000" pitchFamily="2" charset="2"/>
              </a:rPr>
              <a:t>Le calcul de la CAF est assez complexe concernant la prime d’activité, en fonction des ressources de l’allocataire perçues, des personnes à charge, du nombre de personnes à charge permettant une bonification, etc… </a:t>
            </a:r>
          </a:p>
          <a:p>
            <a:pPr marL="285750" lvl="3" indent="-285750" algn="just">
              <a:spcBef>
                <a:spcPts val="600"/>
              </a:spcBef>
              <a:buFont typeface="Wingdings" panose="05000000000000000000" pitchFamily="2" charset="2"/>
              <a:buChar char="è"/>
            </a:pPr>
            <a:r>
              <a:rPr lang="fr-FR" sz="1400" dirty="0">
                <a:sym typeface="Wingdings" panose="05000000000000000000" pitchFamily="2" charset="2"/>
              </a:rPr>
              <a:t>Pour estimer une prime d’activité, le plus simple est de faire une simulation sur le site de la CAF, qui sera quasiment équivalente à ce que l’allocataire pourrait réellement percevoir. </a:t>
            </a:r>
          </a:p>
          <a:p>
            <a:pPr marL="285750" lvl="3" indent="-285750" algn="just">
              <a:spcBef>
                <a:spcPts val="600"/>
              </a:spcBef>
              <a:buFont typeface="Wingdings" panose="05000000000000000000" pitchFamily="2" charset="2"/>
              <a:buChar char="è"/>
            </a:pPr>
            <a:r>
              <a:rPr lang="fr-FR" sz="1400" dirty="0">
                <a:sym typeface="Wingdings" panose="05000000000000000000" pitchFamily="2" charset="2"/>
              </a:rPr>
              <a:t>Amélioration à venir avec le net social mentionné sur le bulletin de salaire, cela évitera les erreurs de déclaration trimestrielle.</a:t>
            </a:r>
            <a:endParaRPr lang="fr-FR" sz="1400" dirty="0"/>
          </a:p>
          <a:p>
            <a:pPr algn="just">
              <a:spcBef>
                <a:spcPts val="600"/>
              </a:spcBef>
            </a:pPr>
            <a:endParaRPr lang="fr-FR" dirty="0"/>
          </a:p>
          <a:p>
            <a:pPr algn="just">
              <a:spcBef>
                <a:spcPts val="600"/>
              </a:spcBef>
            </a:pPr>
            <a:endParaRPr lang="fr-FR" dirty="0"/>
          </a:p>
          <a:p>
            <a:pPr algn="just">
              <a:spcBef>
                <a:spcPts val="600"/>
              </a:spcBef>
            </a:pPr>
            <a:endParaRPr lang="fr-FR" dirty="0"/>
          </a:p>
        </p:txBody>
      </p:sp>
    </p:spTree>
    <p:extLst>
      <p:ext uri="{BB962C8B-B14F-4D97-AF65-F5344CB8AC3E}">
        <p14:creationId xmlns:p14="http://schemas.microsoft.com/office/powerpoint/2010/main" val="1617738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15</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Autres prestations</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215826" y="2026697"/>
            <a:ext cx="10790051" cy="2862322"/>
          </a:xfrm>
          <a:prstGeom prst="rect">
            <a:avLst/>
          </a:prstGeom>
          <a:noFill/>
        </p:spPr>
        <p:txBody>
          <a:bodyPr wrap="square" rtlCol="0">
            <a:spAutoFit/>
          </a:bodyPr>
          <a:lstStyle/>
          <a:p>
            <a:pPr marL="285750" indent="-285750" algn="just">
              <a:buFont typeface="Wingdings" panose="05000000000000000000" pitchFamily="2" charset="2"/>
              <a:buChar char="ü"/>
            </a:pPr>
            <a:r>
              <a:rPr lang="fr-FR" dirty="0"/>
              <a:t>Invalidité cat 1 : peut être perçue en complément d’un salaire (cumul à respecter).</a:t>
            </a:r>
          </a:p>
          <a:p>
            <a:pPr marL="285750" indent="-285750" algn="just">
              <a:buFont typeface="Wingdings" panose="05000000000000000000" pitchFamily="2" charset="2"/>
              <a:buChar char="ü"/>
            </a:pPr>
            <a:endParaRPr lang="fr-FR" dirty="0"/>
          </a:p>
          <a:p>
            <a:pPr marL="285750" indent="-285750" algn="just">
              <a:buFont typeface="Wingdings" panose="05000000000000000000" pitchFamily="2" charset="2"/>
              <a:buChar char="ü"/>
            </a:pPr>
            <a:r>
              <a:rPr lang="fr-FR" dirty="0"/>
              <a:t>AAH : peut être perçue en complément d’un salaire sous conditions, et sans dépasser un certain plafond.</a:t>
            </a:r>
            <a:br>
              <a:rPr lang="fr-FR" dirty="0"/>
            </a:br>
            <a:r>
              <a:rPr lang="fr-FR" dirty="0"/>
              <a:t>A partir d’Octobre 2023, l’AAH sera </a:t>
            </a:r>
            <a:r>
              <a:rPr lang="fr-FR" dirty="0" err="1"/>
              <a:t>déconjugalisée</a:t>
            </a:r>
            <a:r>
              <a:rPr lang="fr-FR" dirty="0"/>
              <a:t>.</a:t>
            </a:r>
          </a:p>
          <a:p>
            <a:pPr marL="285750" indent="-285750" algn="just">
              <a:buFont typeface="Wingdings" panose="05000000000000000000" pitchFamily="2" charset="2"/>
              <a:buChar char="ü"/>
            </a:pPr>
            <a:endParaRPr lang="fr-FR" dirty="0"/>
          </a:p>
          <a:p>
            <a:pPr marL="285750" indent="-285750" algn="just">
              <a:buFont typeface="Wingdings" panose="05000000000000000000" pitchFamily="2" charset="2"/>
              <a:buChar char="ü"/>
            </a:pPr>
            <a:r>
              <a:rPr lang="fr-FR" dirty="0"/>
              <a:t>Les prestations familiales peuvent être suspendues lorsqu’un plafond de ressources du foyer est dépassé.</a:t>
            </a:r>
          </a:p>
          <a:p>
            <a:pPr marL="285750" indent="-285750" algn="just">
              <a:buFont typeface="Wingdings" panose="05000000000000000000" pitchFamily="2" charset="2"/>
              <a:buChar char="ü"/>
            </a:pPr>
            <a:endParaRPr lang="fr-FR" dirty="0"/>
          </a:p>
          <a:p>
            <a:pPr marL="358775" indent="-358775" algn="just"/>
            <a:r>
              <a:rPr lang="fr-FR" dirty="0">
                <a:sym typeface="Wingdings" panose="05000000000000000000" pitchFamily="2" charset="2"/>
              </a:rPr>
              <a:t> Pour ces prestations, les montants, les modes de calcul varient en fonction de leur activité professionnelle antérieure, de leur situation familiale et/ou médicale. </a:t>
            </a:r>
            <a:endParaRPr lang="fr-FR" dirty="0"/>
          </a:p>
          <a:p>
            <a:pPr algn="just"/>
            <a:endParaRPr lang="fr-FR" dirty="0"/>
          </a:p>
        </p:txBody>
      </p:sp>
    </p:spTree>
    <p:extLst>
      <p:ext uri="{BB962C8B-B14F-4D97-AF65-F5344CB8AC3E}">
        <p14:creationId xmlns:p14="http://schemas.microsoft.com/office/powerpoint/2010/main" val="3404735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16</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solidFill>
                  <a:srgbClr val="FF9802"/>
                </a:solidFill>
              </a:rPr>
              <a:t>Avantages du travail</a:t>
            </a: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kern="0" dirty="0">
              <a:solidFill>
                <a:schemeClr val="accent2">
                  <a:lumMod val="50000"/>
                </a:schemeClr>
              </a:solidFill>
              <a:latin typeface="Calibri" panose="020F0502020204030204" pitchFamily="34" charset="0"/>
              <a:cs typeface="Calibri" panose="020F0502020204030204" pitchFamily="34" charset="0"/>
            </a:endParaRPr>
          </a:p>
        </p:txBody>
      </p:sp>
      <p:sp>
        <p:nvSpPr>
          <p:cNvPr id="2" name="ZoneTexte 1">
            <a:extLst>
              <a:ext uri="{FF2B5EF4-FFF2-40B4-BE49-F238E27FC236}">
                <a16:creationId xmlns:a16="http://schemas.microsoft.com/office/drawing/2014/main" id="{6E0CB622-01AC-4D3A-87BD-3152FECB768B}"/>
              </a:ext>
            </a:extLst>
          </p:cNvPr>
          <p:cNvSpPr txBox="1"/>
          <p:nvPr/>
        </p:nvSpPr>
        <p:spPr>
          <a:xfrm>
            <a:off x="1319091" y="1001720"/>
            <a:ext cx="10477404" cy="5432256"/>
          </a:xfrm>
          <a:prstGeom prst="rect">
            <a:avLst/>
          </a:prstGeom>
          <a:noFill/>
        </p:spPr>
        <p:txBody>
          <a:bodyPr wrap="square" rtlCol="0">
            <a:spAutoFit/>
          </a:bodyPr>
          <a:lstStyle/>
          <a:p>
            <a:pPr marL="285750" indent="-285750">
              <a:spcBef>
                <a:spcPts val="600"/>
              </a:spcBef>
              <a:buFont typeface="Wingdings" panose="05000000000000000000" pitchFamily="2" charset="2"/>
              <a:buChar char="ü"/>
            </a:pPr>
            <a:r>
              <a:rPr lang="fr-FR" sz="1600" dirty="0"/>
              <a:t>Les cotisations sociales versées grâce à la rémunération : </a:t>
            </a:r>
          </a:p>
          <a:p>
            <a:pPr marL="742950" lvl="1" indent="-285750">
              <a:spcBef>
                <a:spcPts val="600"/>
              </a:spcBef>
              <a:buFont typeface="Wingdings" panose="05000000000000000000" pitchFamily="2" charset="2"/>
              <a:buChar char="ü"/>
            </a:pPr>
            <a:r>
              <a:rPr lang="fr-FR" sz="1600" dirty="0"/>
              <a:t>Chômage, </a:t>
            </a:r>
          </a:p>
          <a:p>
            <a:pPr marL="742950" lvl="1" indent="-285750">
              <a:spcBef>
                <a:spcPts val="600"/>
              </a:spcBef>
              <a:buFont typeface="Wingdings" panose="05000000000000000000" pitchFamily="2" charset="2"/>
              <a:buChar char="ü"/>
            </a:pPr>
            <a:r>
              <a:rPr lang="fr-FR" sz="1600" dirty="0"/>
              <a:t>Retraite même sur un temps partiel </a:t>
            </a:r>
            <a:r>
              <a:rPr lang="fr-FR" sz="1600" dirty="0">
                <a:sym typeface="Wingdings" panose="05000000000000000000" pitchFamily="2" charset="2"/>
              </a:rPr>
              <a:t> permettant de valider 4 trimestres cotisés à l’année (comme un temps plein) sous condition d’un minimum de salaire perçu, aussi bien pour la retraite de base et complémentaire,</a:t>
            </a:r>
          </a:p>
          <a:p>
            <a:pPr marL="742950" lvl="1" indent="-285750">
              <a:spcBef>
                <a:spcPts val="600"/>
              </a:spcBef>
              <a:buFont typeface="Wingdings" panose="05000000000000000000" pitchFamily="2" charset="2"/>
              <a:buChar char="ü"/>
            </a:pPr>
            <a:r>
              <a:rPr lang="fr-FR" sz="1600" dirty="0">
                <a:sym typeface="Wingdings" panose="05000000000000000000" pitchFamily="2" charset="2"/>
              </a:rPr>
              <a:t>Maladie : perception IJ si besoin. </a:t>
            </a:r>
            <a:endParaRPr lang="fr-FR" sz="1600" dirty="0"/>
          </a:p>
          <a:p>
            <a:pPr lvl="1" indent="-457200">
              <a:spcBef>
                <a:spcPts val="600"/>
              </a:spcBef>
              <a:buFont typeface="Wingdings" panose="05000000000000000000" pitchFamily="2" charset="2"/>
              <a:buChar char="ü"/>
            </a:pPr>
            <a:endParaRPr lang="fr-FR" sz="1600" dirty="0"/>
          </a:p>
          <a:p>
            <a:pPr lvl="1" indent="-457200">
              <a:spcBef>
                <a:spcPts val="600"/>
              </a:spcBef>
              <a:buFont typeface="Wingdings" panose="05000000000000000000" pitchFamily="2" charset="2"/>
              <a:buChar char="ü"/>
            </a:pPr>
            <a:r>
              <a:rPr lang="fr-FR" sz="1600" dirty="0"/>
              <a:t>Avantages en nature de l’entreprise : </a:t>
            </a:r>
          </a:p>
          <a:p>
            <a:pPr lvl="2" indent="-457200">
              <a:spcBef>
                <a:spcPts val="600"/>
              </a:spcBef>
              <a:buFont typeface="Wingdings" panose="05000000000000000000" pitchFamily="2" charset="2"/>
              <a:buChar char="ü"/>
            </a:pPr>
            <a:r>
              <a:rPr lang="fr-FR" sz="1600" dirty="0"/>
              <a:t>Mutuelle </a:t>
            </a:r>
          </a:p>
          <a:p>
            <a:pPr lvl="2" indent="-457200">
              <a:spcBef>
                <a:spcPts val="600"/>
              </a:spcBef>
              <a:buFont typeface="Wingdings" panose="05000000000000000000" pitchFamily="2" charset="2"/>
              <a:buChar char="ü"/>
            </a:pPr>
            <a:r>
              <a:rPr lang="fr-FR" sz="1600" dirty="0"/>
              <a:t>CSE </a:t>
            </a:r>
          </a:p>
          <a:p>
            <a:pPr lvl="2" indent="-457200">
              <a:spcBef>
                <a:spcPts val="600"/>
              </a:spcBef>
              <a:buFont typeface="Wingdings" panose="05000000000000000000" pitchFamily="2" charset="2"/>
              <a:buChar char="ü"/>
            </a:pPr>
            <a:r>
              <a:rPr lang="fr-FR" sz="1600" dirty="0"/>
              <a:t>Primes diverses : 13</a:t>
            </a:r>
            <a:r>
              <a:rPr lang="fr-FR" sz="1600" baseline="30000" dirty="0"/>
              <a:t>ème</a:t>
            </a:r>
            <a:r>
              <a:rPr lang="fr-FR" sz="1600" dirty="0"/>
              <a:t> mois par exemple</a:t>
            </a:r>
          </a:p>
          <a:p>
            <a:pPr marL="534988" lvl="2" indent="-534988">
              <a:spcBef>
                <a:spcPts val="600"/>
              </a:spcBef>
              <a:buFont typeface="Wingdings" panose="05000000000000000000" pitchFamily="2" charset="2"/>
              <a:buChar char="ü"/>
            </a:pPr>
            <a:endParaRPr lang="fr-FR" sz="1600" dirty="0"/>
          </a:p>
          <a:p>
            <a:pPr marL="534988" lvl="2" indent="-534988">
              <a:spcBef>
                <a:spcPts val="600"/>
              </a:spcBef>
              <a:buFont typeface="Wingdings" panose="05000000000000000000" pitchFamily="2" charset="2"/>
              <a:buChar char="ü"/>
            </a:pPr>
            <a:r>
              <a:rPr lang="fr-FR" sz="1600" dirty="0"/>
              <a:t>Lien social</a:t>
            </a:r>
          </a:p>
          <a:p>
            <a:pPr marL="534988" lvl="2" indent="-534988">
              <a:spcBef>
                <a:spcPts val="600"/>
              </a:spcBef>
              <a:buFont typeface="Wingdings" panose="05000000000000000000" pitchFamily="2" charset="2"/>
              <a:buChar char="ü"/>
            </a:pPr>
            <a:endParaRPr lang="fr-FR" sz="1600" dirty="0"/>
          </a:p>
          <a:p>
            <a:pPr marL="534988" lvl="2" indent="-534988">
              <a:spcBef>
                <a:spcPts val="600"/>
              </a:spcBef>
              <a:buFont typeface="Wingdings" panose="05000000000000000000" pitchFamily="2" charset="2"/>
              <a:buChar char="ü"/>
            </a:pPr>
            <a:r>
              <a:rPr lang="fr-FR" sz="1600" dirty="0"/>
              <a:t>La valeur « travail » qui peut être importante selon les personnes</a:t>
            </a:r>
          </a:p>
          <a:p>
            <a:pPr marL="534988" lvl="2" indent="-534988">
              <a:spcBef>
                <a:spcPts val="600"/>
              </a:spcBef>
              <a:buFont typeface="Wingdings" panose="05000000000000000000" pitchFamily="2" charset="2"/>
              <a:buChar char="ü"/>
            </a:pPr>
            <a:endParaRPr lang="fr-FR" sz="1600" dirty="0"/>
          </a:p>
          <a:p>
            <a:pPr marL="534988" lvl="2" indent="-534988">
              <a:spcBef>
                <a:spcPts val="600"/>
              </a:spcBef>
              <a:buFont typeface="Wingdings" panose="05000000000000000000" pitchFamily="2" charset="2"/>
              <a:buChar char="ü"/>
            </a:pPr>
            <a:r>
              <a:rPr lang="fr-FR" sz="1600" dirty="0"/>
              <a:t>Le statut passant du statut « inactif » au statut « actif »</a:t>
            </a:r>
          </a:p>
          <a:p>
            <a:pPr marL="534988" lvl="2" indent="-534988">
              <a:spcBef>
                <a:spcPts val="600"/>
              </a:spcBef>
              <a:buFont typeface="Wingdings" panose="05000000000000000000" pitchFamily="2" charset="2"/>
              <a:buChar char="ü"/>
            </a:pPr>
            <a:endParaRPr lang="fr-FR" sz="1600" dirty="0"/>
          </a:p>
        </p:txBody>
      </p:sp>
    </p:spTree>
    <p:extLst>
      <p:ext uri="{BB962C8B-B14F-4D97-AF65-F5344CB8AC3E}">
        <p14:creationId xmlns:p14="http://schemas.microsoft.com/office/powerpoint/2010/main" val="4133645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17</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solidFill>
                  <a:srgbClr val="FF9802"/>
                </a:solidFill>
              </a:rPr>
              <a:t>Préconisations</a:t>
            </a: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kern="0" dirty="0">
              <a:solidFill>
                <a:schemeClr val="accent2">
                  <a:lumMod val="50000"/>
                </a:schemeClr>
              </a:solidFill>
              <a:latin typeface="Calibri" panose="020F0502020204030204" pitchFamily="34" charset="0"/>
              <a:cs typeface="Calibri" panose="020F0502020204030204" pitchFamily="34" charset="0"/>
            </a:endParaRPr>
          </a:p>
        </p:txBody>
      </p:sp>
      <p:sp>
        <p:nvSpPr>
          <p:cNvPr id="2" name="ZoneTexte 1">
            <a:extLst>
              <a:ext uri="{FF2B5EF4-FFF2-40B4-BE49-F238E27FC236}">
                <a16:creationId xmlns:a16="http://schemas.microsoft.com/office/drawing/2014/main" id="{6E0CB622-01AC-4D3A-87BD-3152FECB768B}"/>
              </a:ext>
            </a:extLst>
          </p:cNvPr>
          <p:cNvSpPr txBox="1"/>
          <p:nvPr/>
        </p:nvSpPr>
        <p:spPr>
          <a:xfrm>
            <a:off x="1215826" y="1155745"/>
            <a:ext cx="10477404" cy="5447645"/>
          </a:xfrm>
          <a:prstGeom prst="rect">
            <a:avLst/>
          </a:prstGeom>
          <a:noFill/>
        </p:spPr>
        <p:txBody>
          <a:bodyPr wrap="square" rtlCol="0">
            <a:spAutoFit/>
          </a:bodyPr>
          <a:lstStyle/>
          <a:p>
            <a:pPr marL="285750" indent="-285750" algn="ctr">
              <a:buFont typeface="Wingdings" panose="05000000000000000000" pitchFamily="2" charset="2"/>
              <a:buChar char="ü"/>
            </a:pPr>
            <a:r>
              <a:rPr lang="fr-FR" sz="1600" dirty="0"/>
              <a:t>Être vigilant sur les recrutements notamment pour les personnes demandeuses d’emploi commençant une formation auprès de votre entreprise.</a:t>
            </a:r>
          </a:p>
          <a:p>
            <a:pPr marL="285750" indent="-285750" algn="ctr">
              <a:buFont typeface="Wingdings" panose="05000000000000000000" pitchFamily="2" charset="2"/>
              <a:buChar char="ü"/>
            </a:pPr>
            <a:endParaRPr lang="fr-FR" sz="1600" dirty="0"/>
          </a:p>
          <a:p>
            <a:pPr marL="285750" indent="-285750" algn="ctr">
              <a:buFont typeface="Wingdings" panose="05000000000000000000" pitchFamily="2" charset="2"/>
              <a:buChar char="ü"/>
            </a:pPr>
            <a:r>
              <a:rPr lang="fr-FR" sz="1600" dirty="0"/>
              <a:t>Explorer la possibilité du cumul pension </a:t>
            </a:r>
            <a:r>
              <a:rPr lang="fr-FR" sz="1600" dirty="0" err="1"/>
              <a:t>inval</a:t>
            </a:r>
            <a:r>
              <a:rPr lang="fr-FR" sz="1600" dirty="0"/>
              <a:t> cat I / temps partiel ou AAH / temps partiel, en étant alerté sur la composition familiale et les ressources du foyer.</a:t>
            </a:r>
          </a:p>
          <a:p>
            <a:pPr marL="285750" indent="-285750" algn="ctr">
              <a:buFont typeface="Wingdings" panose="05000000000000000000" pitchFamily="2" charset="2"/>
              <a:buChar char="è"/>
            </a:pPr>
            <a:r>
              <a:rPr lang="fr-FR" sz="1600" dirty="0">
                <a:sym typeface="Wingdings" panose="05000000000000000000" pitchFamily="2" charset="2"/>
              </a:rPr>
              <a:t>Sans omettre toutefois le fait que s’ils ont une pension d’invalidité et/ou AAH, c’est parce qu’ils rencontrent des problématiques de santé (inaptitude ou restrictions) pouvant avoir des répercussions sur leurs travails</a:t>
            </a:r>
            <a:br>
              <a:rPr lang="fr-FR" sz="1600" dirty="0">
                <a:sym typeface="Wingdings" panose="05000000000000000000" pitchFamily="2" charset="2"/>
              </a:rPr>
            </a:br>
            <a:r>
              <a:rPr lang="fr-FR" sz="1600" dirty="0">
                <a:sym typeface="Wingdings" panose="05000000000000000000" pitchFamily="2" charset="2"/>
              </a:rPr>
              <a:t>ou ne leur permettant pas d’exercer tous types de postes.</a:t>
            </a:r>
          </a:p>
          <a:p>
            <a:pPr marL="285750" indent="-285750" algn="ctr">
              <a:buFont typeface="Wingdings" panose="05000000000000000000" pitchFamily="2" charset="2"/>
              <a:buChar char="è"/>
            </a:pPr>
            <a:endParaRPr lang="fr-FR" sz="1600" dirty="0">
              <a:sym typeface="Wingdings" panose="05000000000000000000" pitchFamily="2" charset="2"/>
            </a:endParaRPr>
          </a:p>
          <a:p>
            <a:pPr marL="285750" indent="-285750" algn="ctr">
              <a:buFont typeface="Wingdings" panose="05000000000000000000" pitchFamily="2" charset="2"/>
              <a:buChar char="ü"/>
            </a:pPr>
            <a:r>
              <a:rPr lang="fr-FR" sz="1600" dirty="0">
                <a:sym typeface="Wingdings" panose="05000000000000000000" pitchFamily="2" charset="2"/>
              </a:rPr>
              <a:t>Evaluer la possibilité de recruter des salariés en cumul emploi / retraite qui permettrait aux salariés de continuer à percevoir leur retraite en totalité (sauf pour les personnes en carrière longue) et un complément de salaire. Cela leur permettrait de parfois retrouver une vie sociale et une activité, et d’améliorer leur qualité de vie. </a:t>
            </a:r>
          </a:p>
          <a:p>
            <a:pPr marL="285750" indent="-285750" algn="ctr">
              <a:buFont typeface="Wingdings" panose="05000000000000000000" pitchFamily="2" charset="2"/>
              <a:buChar char="ü"/>
            </a:pPr>
            <a:endParaRPr lang="fr-FR" sz="1600" dirty="0">
              <a:sym typeface="Wingdings" panose="05000000000000000000" pitchFamily="2" charset="2"/>
            </a:endParaRPr>
          </a:p>
          <a:p>
            <a:pPr marL="285750" indent="-285750" algn="ctr">
              <a:buFont typeface="Wingdings" panose="05000000000000000000" pitchFamily="2" charset="2"/>
              <a:buChar char="ü"/>
            </a:pPr>
            <a:r>
              <a:rPr lang="fr-FR" sz="1600" dirty="0">
                <a:sym typeface="Wingdings" panose="05000000000000000000" pitchFamily="2" charset="2"/>
              </a:rPr>
              <a:t>Faire une évaluation globale du salarié par une Assistante de Service Sociale du Travail, leur permettant de pouvoir estimer si tous les droits des salariés sont ouverts, et de faire le nécessaire au besoin. Ce qui peut permettre d’ouvrir un droit à la prime d’activité qui sera complémentaire au salaire, par exemple. Ces rendez-vous pourraient se faire durant la formation d’intégration du salarié en amont de la prise de poste. </a:t>
            </a:r>
          </a:p>
          <a:p>
            <a:pPr marL="285750" indent="-285750" algn="ctr">
              <a:buFont typeface="Wingdings" panose="05000000000000000000" pitchFamily="2" charset="2"/>
              <a:buChar char="ü"/>
            </a:pPr>
            <a:endParaRPr lang="fr-FR" sz="1600" dirty="0">
              <a:sym typeface="Wingdings" panose="05000000000000000000" pitchFamily="2" charset="2"/>
            </a:endParaRPr>
          </a:p>
          <a:p>
            <a:pPr marL="285750" indent="-285750" algn="ctr">
              <a:buFont typeface="Wingdings" panose="05000000000000000000" pitchFamily="2" charset="2"/>
              <a:buChar char="ü"/>
            </a:pPr>
            <a:r>
              <a:rPr lang="fr-FR" sz="1600" dirty="0">
                <a:sym typeface="Wingdings" panose="05000000000000000000" pitchFamily="2" charset="2"/>
              </a:rPr>
              <a:t>Prévoir un entretien avec une Assistante de Service Sociale du Travail au moment du recrutement afin de leur expliquer l’impact des allocations sur les cotisations retraite, montant de la retraite.</a:t>
            </a:r>
            <a:endParaRPr lang="fr-FR" sz="1600" dirty="0"/>
          </a:p>
          <a:p>
            <a:pPr marL="285750" indent="-285750">
              <a:buFont typeface="Wingdings" panose="05000000000000000000" pitchFamily="2" charset="2"/>
              <a:buChar char="ü"/>
            </a:pPr>
            <a:endParaRPr lang="fr-FR" sz="1400" dirty="0"/>
          </a:p>
          <a:p>
            <a:pPr marL="285750" indent="-285750">
              <a:buFont typeface="Wingdings" panose="05000000000000000000" pitchFamily="2" charset="2"/>
              <a:buChar char="ü"/>
            </a:pPr>
            <a:endParaRPr lang="fr-FR" sz="1400" dirty="0"/>
          </a:p>
        </p:txBody>
      </p:sp>
    </p:spTree>
    <p:extLst>
      <p:ext uri="{BB962C8B-B14F-4D97-AF65-F5344CB8AC3E}">
        <p14:creationId xmlns:p14="http://schemas.microsoft.com/office/powerpoint/2010/main" val="3821660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2</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solidFill>
                  <a:srgbClr val="FF9802"/>
                </a:solidFill>
              </a:rPr>
              <a:t>Sommaire</a:t>
            </a: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2" name="ZoneTexte 1">
            <a:extLst>
              <a:ext uri="{FF2B5EF4-FFF2-40B4-BE49-F238E27FC236}">
                <a16:creationId xmlns:a16="http://schemas.microsoft.com/office/drawing/2014/main" id="{1B0A92EF-1306-4B0A-BBF0-1EB5B8699587}"/>
              </a:ext>
            </a:extLst>
          </p:cNvPr>
          <p:cNvSpPr txBox="1"/>
          <p:nvPr/>
        </p:nvSpPr>
        <p:spPr>
          <a:xfrm>
            <a:off x="1809385" y="1164718"/>
            <a:ext cx="9960746" cy="4401205"/>
          </a:xfrm>
          <a:prstGeom prst="rect">
            <a:avLst/>
          </a:prstGeom>
          <a:noFill/>
        </p:spPr>
        <p:txBody>
          <a:bodyPr wrap="square" rtlCol="0">
            <a:spAutoFit/>
          </a:bodyPr>
          <a:lstStyle/>
          <a:p>
            <a:pPr marL="400050" indent="-400050">
              <a:buAutoNum type="romanUcPeriod"/>
            </a:pPr>
            <a:r>
              <a:rPr lang="fr-FR" sz="2800" dirty="0">
                <a:solidFill>
                  <a:srgbClr val="C00000"/>
                </a:solidFill>
              </a:rPr>
              <a:t>Constats </a:t>
            </a:r>
          </a:p>
          <a:p>
            <a:pPr marL="400050" indent="-400050">
              <a:buAutoNum type="romanUcPeriod"/>
            </a:pPr>
            <a:endParaRPr lang="fr-FR" sz="2800" dirty="0">
              <a:solidFill>
                <a:srgbClr val="C00000"/>
              </a:solidFill>
            </a:endParaRPr>
          </a:p>
          <a:p>
            <a:pPr marL="400050" indent="-400050">
              <a:buAutoNum type="romanUcPeriod"/>
            </a:pPr>
            <a:r>
              <a:rPr lang="fr-FR" sz="2800" dirty="0">
                <a:solidFill>
                  <a:srgbClr val="C00000"/>
                </a:solidFill>
              </a:rPr>
              <a:t>Prestations </a:t>
            </a:r>
          </a:p>
          <a:p>
            <a:pPr marL="800100" lvl="1" indent="-342900">
              <a:buAutoNum type="alphaLcPeriod"/>
            </a:pPr>
            <a:r>
              <a:rPr lang="fr-FR" sz="2800" dirty="0">
                <a:solidFill>
                  <a:srgbClr val="C00000"/>
                </a:solidFill>
              </a:rPr>
              <a:t>ARE</a:t>
            </a:r>
          </a:p>
          <a:p>
            <a:pPr marL="800100" lvl="1" indent="-342900">
              <a:buAutoNum type="alphaLcPeriod"/>
            </a:pPr>
            <a:r>
              <a:rPr lang="fr-FR" sz="2800" dirty="0">
                <a:solidFill>
                  <a:srgbClr val="C00000"/>
                </a:solidFill>
              </a:rPr>
              <a:t>Prime activité</a:t>
            </a:r>
          </a:p>
          <a:p>
            <a:pPr marL="800100" lvl="1" indent="-342900">
              <a:buAutoNum type="alphaLcPeriod"/>
            </a:pPr>
            <a:r>
              <a:rPr lang="fr-FR" sz="2800" dirty="0">
                <a:solidFill>
                  <a:srgbClr val="C00000"/>
                </a:solidFill>
              </a:rPr>
              <a:t>Autres prestations</a:t>
            </a:r>
          </a:p>
          <a:p>
            <a:pPr lvl="1"/>
            <a:r>
              <a:rPr lang="fr-FR" sz="2800" dirty="0">
                <a:solidFill>
                  <a:srgbClr val="C00000"/>
                </a:solidFill>
              </a:rPr>
              <a:t> </a:t>
            </a:r>
          </a:p>
          <a:p>
            <a:pPr lvl="1" indent="-457200">
              <a:buAutoNum type="romanUcPeriod" startAt="3"/>
            </a:pPr>
            <a:r>
              <a:rPr lang="fr-FR" sz="2800" dirty="0">
                <a:solidFill>
                  <a:srgbClr val="C00000"/>
                </a:solidFill>
              </a:rPr>
              <a:t>Avantages du travail</a:t>
            </a:r>
          </a:p>
          <a:p>
            <a:pPr lvl="1" indent="-457200">
              <a:buAutoNum type="romanUcPeriod" startAt="3"/>
            </a:pPr>
            <a:endParaRPr lang="fr-FR" sz="2800" dirty="0">
              <a:solidFill>
                <a:srgbClr val="C00000"/>
              </a:solidFill>
            </a:endParaRPr>
          </a:p>
          <a:p>
            <a:pPr lvl="1" indent="-457200">
              <a:buAutoNum type="romanUcPeriod" startAt="3"/>
            </a:pPr>
            <a:r>
              <a:rPr lang="fr-FR" sz="2800" dirty="0">
                <a:solidFill>
                  <a:srgbClr val="C00000"/>
                </a:solidFill>
              </a:rPr>
              <a:t>Préconisations </a:t>
            </a:r>
          </a:p>
        </p:txBody>
      </p:sp>
    </p:spTree>
    <p:extLst>
      <p:ext uri="{BB962C8B-B14F-4D97-AF65-F5344CB8AC3E}">
        <p14:creationId xmlns:p14="http://schemas.microsoft.com/office/powerpoint/2010/main" val="292056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3</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solidFill>
                  <a:srgbClr val="FF9802"/>
                </a:solidFill>
              </a:rPr>
              <a:t>Constats </a:t>
            </a: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2" name="ZoneTexte 1">
            <a:extLst>
              <a:ext uri="{FF2B5EF4-FFF2-40B4-BE49-F238E27FC236}">
                <a16:creationId xmlns:a16="http://schemas.microsoft.com/office/drawing/2014/main" id="{1B0A92EF-1306-4B0A-BBF0-1EB5B8699587}"/>
              </a:ext>
            </a:extLst>
          </p:cNvPr>
          <p:cNvSpPr txBox="1"/>
          <p:nvPr/>
        </p:nvSpPr>
        <p:spPr>
          <a:xfrm>
            <a:off x="1665056" y="2001602"/>
            <a:ext cx="9960746" cy="2308324"/>
          </a:xfrm>
          <a:prstGeom prst="rect">
            <a:avLst/>
          </a:prstGeom>
          <a:noFill/>
        </p:spPr>
        <p:txBody>
          <a:bodyPr wrap="square" rtlCol="0">
            <a:spAutoFit/>
          </a:bodyPr>
          <a:lstStyle/>
          <a:p>
            <a:pPr marL="285750" indent="-285750">
              <a:buFont typeface="Wingdings" panose="05000000000000000000" pitchFamily="2" charset="2"/>
              <a:buChar char="ü"/>
            </a:pPr>
            <a:r>
              <a:rPr lang="fr-FR" dirty="0"/>
              <a:t>Poste à temps partiel peu attractif pour les éventuels candidats </a:t>
            </a:r>
          </a:p>
          <a:p>
            <a:endParaRPr lang="fr-FR" dirty="0"/>
          </a:p>
          <a:p>
            <a:pPr marL="285750" indent="-285750">
              <a:buFont typeface="Wingdings" panose="05000000000000000000" pitchFamily="2" charset="2"/>
              <a:buChar char="ü"/>
            </a:pPr>
            <a:r>
              <a:rPr lang="fr-FR" dirty="0"/>
              <a:t>Parcours de formation commencé sans prise de poste effective</a:t>
            </a:r>
          </a:p>
          <a:p>
            <a:pPr marL="285750" indent="-285750">
              <a:buFont typeface="Wingdings" panose="05000000000000000000" pitchFamily="2" charset="2"/>
              <a:buChar char="ü"/>
            </a:pPr>
            <a:endParaRPr lang="fr-FR" dirty="0"/>
          </a:p>
          <a:p>
            <a:pPr marL="285750" indent="-285750">
              <a:buFont typeface="Wingdings" panose="05000000000000000000" pitchFamily="2" charset="2"/>
              <a:buChar char="ü"/>
            </a:pPr>
            <a:r>
              <a:rPr lang="fr-FR" dirty="0"/>
              <a:t>Salaire mensuel parfois inférieur aux prestations sociales perçues </a:t>
            </a:r>
          </a:p>
          <a:p>
            <a:pPr marL="285750" indent="-285750">
              <a:buFont typeface="Wingdings" panose="05000000000000000000" pitchFamily="2" charset="2"/>
              <a:buChar char="ü"/>
            </a:pPr>
            <a:endParaRPr lang="fr-FR" dirty="0"/>
          </a:p>
          <a:p>
            <a:pPr marL="285750" indent="-285750">
              <a:buFont typeface="Wingdings" panose="05000000000000000000" pitchFamily="2" charset="2"/>
              <a:buChar char="ü"/>
            </a:pPr>
            <a:r>
              <a:rPr lang="fr-FR" dirty="0"/>
              <a:t>Des charges annexes afférentes au travail (essence, alimentation, usure voiture, etc...) qui ne sont pas supportées actuellement et qui doivent être prises en compte</a:t>
            </a:r>
          </a:p>
        </p:txBody>
      </p:sp>
    </p:spTree>
    <p:extLst>
      <p:ext uri="{BB962C8B-B14F-4D97-AF65-F5344CB8AC3E}">
        <p14:creationId xmlns:p14="http://schemas.microsoft.com/office/powerpoint/2010/main" val="354543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4</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5" name="ZoneTexte 4"/>
          <p:cNvSpPr txBox="1"/>
          <p:nvPr/>
        </p:nvSpPr>
        <p:spPr>
          <a:xfrm>
            <a:off x="1603027" y="1306014"/>
            <a:ext cx="9386865" cy="4524315"/>
          </a:xfrm>
          <a:prstGeom prst="rect">
            <a:avLst/>
          </a:prstGeom>
          <a:noFill/>
        </p:spPr>
        <p:txBody>
          <a:bodyPr wrap="square" rtlCol="0">
            <a:spAutoFit/>
          </a:bodyPr>
          <a:lstStyle/>
          <a:p>
            <a:r>
              <a:rPr lang="fr-FR" b="1" u="sng" dirty="0"/>
              <a:t>Durée de cotisation :</a:t>
            </a:r>
          </a:p>
          <a:p>
            <a:pPr marL="285750" indent="-285750">
              <a:buFont typeface="Arial" panose="020B0604020202020204" pitchFamily="34" charset="0"/>
              <a:buChar char="•"/>
            </a:pPr>
            <a:r>
              <a:rPr lang="fr-FR" dirty="0"/>
              <a:t>Avoir travaillé 130 jours ou 910 heures (depuis le 1</a:t>
            </a:r>
            <a:r>
              <a:rPr lang="fr-FR" baseline="30000" dirty="0"/>
              <a:t>er</a:t>
            </a:r>
            <a:r>
              <a:rPr lang="fr-FR" dirty="0"/>
              <a:t> décembre 2021)</a:t>
            </a:r>
          </a:p>
          <a:p>
            <a:pPr marL="285750" indent="-285750">
              <a:buFont typeface="Arial" panose="020B0604020202020204" pitchFamily="34" charset="0"/>
              <a:buChar char="•"/>
            </a:pPr>
            <a:r>
              <a:rPr lang="fr-FR" dirty="0"/>
              <a:t>Sur les 24 mois si vous avez moins de 53 ans </a:t>
            </a:r>
          </a:p>
          <a:p>
            <a:pPr marL="285750" indent="-285750">
              <a:buFont typeface="Arial" panose="020B0604020202020204" pitchFamily="34" charset="0"/>
              <a:buChar char="•"/>
            </a:pPr>
            <a:r>
              <a:rPr lang="fr-FR" dirty="0"/>
              <a:t>Sur les 36 mois si vous avez plus de 53 ans</a:t>
            </a:r>
          </a:p>
          <a:p>
            <a:pPr algn="just"/>
            <a:r>
              <a:rPr lang="fr-FR" dirty="0"/>
              <a:t>Périodes prises en compte hors suspension de contrat pour congés sans solde, congés sabbatiques, etc…, ou suspension pour exercer une activité non salariée ou indépendante</a:t>
            </a:r>
          </a:p>
          <a:p>
            <a:endParaRPr lang="fr-FR" dirty="0"/>
          </a:p>
          <a:p>
            <a:r>
              <a:rPr lang="fr-FR" b="1" u="sng" dirty="0"/>
              <a:t>Critères :</a:t>
            </a:r>
          </a:p>
          <a:p>
            <a:pPr marL="285750" indent="-285750">
              <a:buFont typeface="Arial" panose="020B0604020202020204" pitchFamily="34" charset="0"/>
              <a:buChar char="•"/>
            </a:pPr>
            <a:r>
              <a:rPr lang="fr-FR" dirty="0"/>
              <a:t>S’inscrire en tant que demandeur d’emploi dans les 12 mois suivants la fin du contrat (délai qui peut être rallongé en cas de maladie par exemple)</a:t>
            </a:r>
          </a:p>
          <a:p>
            <a:pPr marL="285750" indent="-285750">
              <a:buFont typeface="Arial" panose="020B0604020202020204" pitchFamily="34" charset="0"/>
              <a:buChar char="•"/>
            </a:pPr>
            <a:r>
              <a:rPr lang="fr-FR" dirty="0"/>
              <a:t>Être physiquement apte à exercer un emploi</a:t>
            </a:r>
          </a:p>
          <a:p>
            <a:pPr marL="285750" indent="-285750">
              <a:buFont typeface="Arial" panose="020B0604020202020204" pitchFamily="34" charset="0"/>
              <a:buChar char="•"/>
            </a:pPr>
            <a:r>
              <a:rPr lang="fr-FR" dirty="0"/>
              <a:t>Résider en France</a:t>
            </a:r>
          </a:p>
          <a:p>
            <a:pPr marL="285750" indent="-285750">
              <a:buFont typeface="Arial" panose="020B0604020202020204" pitchFamily="34" charset="0"/>
              <a:buChar char="•"/>
            </a:pPr>
            <a:r>
              <a:rPr lang="fr-FR" dirty="0"/>
              <a:t>Être à la recherche effective d’un emploi</a:t>
            </a:r>
          </a:p>
          <a:p>
            <a:pPr marL="285750" indent="-285750">
              <a:buFont typeface="Arial" panose="020B0604020202020204" pitchFamily="34" charset="0"/>
              <a:buChar char="•"/>
            </a:pPr>
            <a:r>
              <a:rPr lang="fr-FR" dirty="0"/>
              <a:t>Pas avoir quitté volontairement votre emploi (différence avec démission légitime)</a:t>
            </a:r>
          </a:p>
          <a:p>
            <a:pPr marL="285750" indent="-285750">
              <a:buFont typeface="Arial" panose="020B0604020202020204" pitchFamily="34" charset="0"/>
              <a:buChar char="•"/>
            </a:pPr>
            <a:r>
              <a:rPr lang="fr-FR" dirty="0"/>
              <a:t>Ne pas avoir l’âge légal pour prétendre à la retraite à taux plein, ou une retraite anticipée</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397606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8546"/>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5</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4" name="ZoneTexte 3">
            <a:extLst>
              <a:ext uri="{FF2B5EF4-FFF2-40B4-BE49-F238E27FC236}">
                <a16:creationId xmlns:a16="http://schemas.microsoft.com/office/drawing/2014/main" id="{C78D6E1F-C8FB-494C-9BAC-30E22BA52745}"/>
              </a:ext>
            </a:extLst>
          </p:cNvPr>
          <p:cNvSpPr txBox="1"/>
          <p:nvPr/>
        </p:nvSpPr>
        <p:spPr>
          <a:xfrm>
            <a:off x="1491448" y="1225884"/>
            <a:ext cx="10467335" cy="4662815"/>
          </a:xfrm>
          <a:prstGeom prst="rect">
            <a:avLst/>
          </a:prstGeom>
          <a:noFill/>
        </p:spPr>
        <p:txBody>
          <a:bodyPr wrap="square" rtlCol="0">
            <a:spAutoFit/>
          </a:bodyPr>
          <a:lstStyle/>
          <a:p>
            <a:pPr algn="just">
              <a:spcBef>
                <a:spcPts val="600"/>
              </a:spcBef>
            </a:pPr>
            <a:r>
              <a:rPr lang="fr-FR" b="1" u="sng" dirty="0"/>
              <a:t>Calcul :</a:t>
            </a:r>
          </a:p>
          <a:p>
            <a:pPr marL="285750" indent="-285750" algn="just">
              <a:spcBef>
                <a:spcPts val="600"/>
              </a:spcBef>
              <a:buFont typeface="Wingdings" panose="05000000000000000000" pitchFamily="2" charset="2"/>
              <a:buChar char="ü"/>
            </a:pPr>
            <a:r>
              <a:rPr lang="fr-FR" u="sng" dirty="0"/>
              <a:t>Rupture de contrat </a:t>
            </a:r>
            <a:r>
              <a:rPr lang="fr-FR" b="1" u="sng" dirty="0"/>
              <a:t>avant</a:t>
            </a:r>
            <a:r>
              <a:rPr lang="fr-FR" u="sng" dirty="0"/>
              <a:t> le 1</a:t>
            </a:r>
            <a:r>
              <a:rPr lang="fr-FR" u="sng" baseline="30000" dirty="0"/>
              <a:t>er</a:t>
            </a:r>
            <a:r>
              <a:rPr lang="fr-FR" u="sng" dirty="0"/>
              <a:t> octobre 2021 :</a:t>
            </a:r>
          </a:p>
          <a:p>
            <a:pPr marL="623888" indent="-285750" algn="just">
              <a:spcBef>
                <a:spcPts val="600"/>
              </a:spcBef>
              <a:buFont typeface="Arial" panose="020B0604020202020204" pitchFamily="34" charset="0"/>
              <a:buChar char="•"/>
            </a:pPr>
            <a:r>
              <a:rPr lang="fr-FR" dirty="0"/>
              <a:t>La période de référence de calcul correspond aux 12 mois civils qui précèdent le dernier jour travaillé payé, sur un mois plein (si le contrat de travail se termine le 12 du mois, il n’est pas pris en compte).</a:t>
            </a:r>
          </a:p>
          <a:p>
            <a:pPr marL="623888" indent="-285750" algn="just">
              <a:spcBef>
                <a:spcPts val="600"/>
              </a:spcBef>
              <a:buFont typeface="Arial" panose="020B0604020202020204" pitchFamily="34" charset="0"/>
              <a:buChar char="•"/>
            </a:pPr>
            <a:r>
              <a:rPr lang="fr-FR" dirty="0"/>
              <a:t>La période de référence de calcul prend en compte seulement les jours travaillés (hors congés sans solde, arrêt maladie).</a:t>
            </a:r>
          </a:p>
          <a:p>
            <a:pPr algn="just">
              <a:spcBef>
                <a:spcPts val="600"/>
              </a:spcBef>
            </a:pPr>
            <a:endParaRPr lang="fr-FR" dirty="0"/>
          </a:p>
          <a:p>
            <a:pPr marL="285750" indent="-285750" algn="just">
              <a:spcBef>
                <a:spcPts val="600"/>
              </a:spcBef>
              <a:buFont typeface="Wingdings" panose="05000000000000000000" pitchFamily="2" charset="2"/>
              <a:buChar char="ü"/>
            </a:pPr>
            <a:r>
              <a:rPr lang="fr-FR" u="sng" dirty="0"/>
              <a:t>Salaire de référence :</a:t>
            </a:r>
          </a:p>
          <a:p>
            <a:pPr marL="265113" algn="just">
              <a:spcBef>
                <a:spcPts val="600"/>
              </a:spcBef>
            </a:pPr>
            <a:r>
              <a:rPr lang="fr-FR" dirty="0"/>
              <a:t>Il correspond à toutes les sommes perçues en contre partie du travail par le salarié, sur la période de référence de calcul, et qui ont donné lieu à des cotisations. </a:t>
            </a:r>
          </a:p>
          <a:p>
            <a:pPr algn="just">
              <a:spcBef>
                <a:spcPts val="600"/>
              </a:spcBef>
            </a:pPr>
            <a:endParaRPr lang="fr-FR" dirty="0"/>
          </a:p>
          <a:p>
            <a:pPr marL="285750" indent="-285750" algn="just">
              <a:spcBef>
                <a:spcPts val="600"/>
              </a:spcBef>
              <a:buFont typeface="Wingdings" panose="05000000000000000000" pitchFamily="2" charset="2"/>
              <a:buChar char="ü"/>
            </a:pPr>
            <a:r>
              <a:rPr lang="fr-FR" u="sng" dirty="0"/>
              <a:t>Salaire journalier de référence :</a:t>
            </a:r>
          </a:p>
          <a:p>
            <a:pPr algn="ctr">
              <a:spcBef>
                <a:spcPts val="600"/>
              </a:spcBef>
            </a:pPr>
            <a:r>
              <a:rPr lang="fr-FR" dirty="0">
                <a:solidFill>
                  <a:schemeClr val="accent2">
                    <a:lumMod val="75000"/>
                  </a:schemeClr>
                </a:solidFill>
              </a:rPr>
              <a:t>Salaire de référence sur la période de référence calcul ÷ (nombre de jour travaillés dans la période de référence calcul x 1,4)</a:t>
            </a:r>
          </a:p>
        </p:txBody>
      </p:sp>
    </p:spTree>
    <p:extLst>
      <p:ext uri="{BB962C8B-B14F-4D97-AF65-F5344CB8AC3E}">
        <p14:creationId xmlns:p14="http://schemas.microsoft.com/office/powerpoint/2010/main" val="197408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6</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A9C743CC-D3C2-4BE7-9AE0-6C2A6955D486}"/>
              </a:ext>
            </a:extLst>
          </p:cNvPr>
          <p:cNvSpPr txBox="1"/>
          <p:nvPr/>
        </p:nvSpPr>
        <p:spPr>
          <a:xfrm>
            <a:off x="1499764" y="1112177"/>
            <a:ext cx="10467335" cy="4670509"/>
          </a:xfrm>
          <a:prstGeom prst="rect">
            <a:avLst/>
          </a:prstGeom>
          <a:noFill/>
        </p:spPr>
        <p:txBody>
          <a:bodyPr wrap="square" rtlCol="0">
            <a:spAutoFit/>
          </a:bodyPr>
          <a:lstStyle/>
          <a:p>
            <a:pPr algn="just">
              <a:spcBef>
                <a:spcPts val="300"/>
              </a:spcBef>
            </a:pPr>
            <a:r>
              <a:rPr lang="fr-FR" b="1" u="sng" dirty="0"/>
              <a:t>Calcul :</a:t>
            </a:r>
          </a:p>
          <a:p>
            <a:pPr marL="285750" indent="-285750" algn="just">
              <a:spcBef>
                <a:spcPts val="300"/>
              </a:spcBef>
              <a:buFont typeface="Wingdings" panose="05000000000000000000" pitchFamily="2" charset="2"/>
              <a:buChar char="ü"/>
            </a:pPr>
            <a:r>
              <a:rPr lang="fr-FR" u="sng" dirty="0"/>
              <a:t>Rupture de contrat </a:t>
            </a:r>
            <a:r>
              <a:rPr lang="fr-FR" b="1" u="sng" dirty="0"/>
              <a:t>après</a:t>
            </a:r>
            <a:r>
              <a:rPr lang="fr-FR" u="sng" dirty="0"/>
              <a:t> le 1</a:t>
            </a:r>
            <a:r>
              <a:rPr lang="fr-FR" u="sng" baseline="30000" dirty="0"/>
              <a:t>er</a:t>
            </a:r>
            <a:r>
              <a:rPr lang="fr-FR" u="sng" dirty="0"/>
              <a:t> octobre 2021 :</a:t>
            </a:r>
          </a:p>
          <a:p>
            <a:pPr marL="623888" indent="-285750" algn="just">
              <a:spcBef>
                <a:spcPts val="300"/>
              </a:spcBef>
              <a:buFont typeface="Arial" panose="020B0604020202020204" pitchFamily="34" charset="0"/>
              <a:buChar char="•"/>
            </a:pPr>
            <a:r>
              <a:rPr lang="fr-FR" dirty="0"/>
              <a:t>Pour le calcul, la période de référence sera de : </a:t>
            </a:r>
          </a:p>
          <a:p>
            <a:pPr marL="982663" lvl="1" indent="-285750" algn="just">
              <a:spcBef>
                <a:spcPts val="300"/>
              </a:spcBef>
              <a:buFont typeface="Arial" panose="020B0604020202020204" pitchFamily="34" charset="0"/>
              <a:buChar char="•"/>
            </a:pPr>
            <a:r>
              <a:rPr lang="fr-FR" dirty="0"/>
              <a:t>24 mois à partir du dernier jour travaillé avant 53 ans </a:t>
            </a:r>
          </a:p>
          <a:p>
            <a:pPr marL="982663" lvl="1" indent="-285750" algn="just">
              <a:spcBef>
                <a:spcPts val="300"/>
              </a:spcBef>
              <a:buFont typeface="Arial" panose="020B0604020202020204" pitchFamily="34" charset="0"/>
              <a:buChar char="•"/>
            </a:pPr>
            <a:r>
              <a:rPr lang="fr-FR" dirty="0"/>
              <a:t>36 mois à partir du dernier jour travaillé à partir de 53 ans</a:t>
            </a:r>
          </a:p>
          <a:p>
            <a:pPr marL="623888" indent="-285750" algn="just">
              <a:spcBef>
                <a:spcPts val="300"/>
              </a:spcBef>
              <a:buFont typeface="Arial" panose="020B0604020202020204" pitchFamily="34" charset="0"/>
              <a:buChar char="•"/>
            </a:pPr>
            <a:r>
              <a:rPr lang="fr-FR" dirty="0"/>
              <a:t>La période de référence de calcul prend en compte seulement les jours travaillés (hors congés sans solde, arrêt maladie)</a:t>
            </a:r>
          </a:p>
          <a:p>
            <a:pPr marL="285750" indent="-285750" algn="just">
              <a:spcBef>
                <a:spcPts val="300"/>
              </a:spcBef>
              <a:buFont typeface="Wingdings" panose="05000000000000000000" pitchFamily="2" charset="2"/>
              <a:buChar char="ü"/>
            </a:pPr>
            <a:endParaRPr lang="fr-FR" dirty="0"/>
          </a:p>
          <a:p>
            <a:pPr marL="285750" indent="-285750" algn="just">
              <a:spcBef>
                <a:spcPts val="300"/>
              </a:spcBef>
              <a:buFont typeface="Wingdings" panose="05000000000000000000" pitchFamily="2" charset="2"/>
              <a:buChar char="ü"/>
            </a:pPr>
            <a:r>
              <a:rPr lang="fr-FR" u="sng" dirty="0"/>
              <a:t>Dates de la période de référence calcul : </a:t>
            </a:r>
          </a:p>
          <a:p>
            <a:pPr marL="623888" indent="-265113" algn="just">
              <a:spcBef>
                <a:spcPts val="300"/>
              </a:spcBef>
              <a:buFont typeface="Arial" panose="020B0604020202020204" pitchFamily="34" charset="0"/>
              <a:buChar char="•"/>
            </a:pPr>
            <a:r>
              <a:rPr lang="fr-FR" dirty="0"/>
              <a:t>Le </a:t>
            </a:r>
            <a:r>
              <a:rPr lang="fr-FR" b="1" dirty="0"/>
              <a:t>début de la référence de calcul </a:t>
            </a:r>
            <a:r>
              <a:rPr lang="fr-FR" dirty="0"/>
              <a:t>commence le 1</a:t>
            </a:r>
            <a:r>
              <a:rPr lang="fr-FR" baseline="30000" dirty="0"/>
              <a:t>er</a:t>
            </a:r>
            <a:r>
              <a:rPr lang="fr-FR" dirty="0"/>
              <a:t> jour du contrat de travail le plus ancien sur la période des 24 ou 36 mois. </a:t>
            </a:r>
          </a:p>
          <a:p>
            <a:pPr marL="623888" indent="-265113" algn="just">
              <a:spcBef>
                <a:spcPts val="300"/>
              </a:spcBef>
              <a:buFont typeface="Arial" panose="020B0604020202020204" pitchFamily="34" charset="0"/>
              <a:buChar char="•"/>
            </a:pPr>
            <a:r>
              <a:rPr lang="fr-FR" dirty="0"/>
              <a:t>La </a:t>
            </a:r>
            <a:r>
              <a:rPr lang="fr-FR" b="1" dirty="0"/>
              <a:t>fin de la référence de calcul </a:t>
            </a:r>
            <a:r>
              <a:rPr lang="fr-FR" dirty="0"/>
              <a:t>correspond au dernier jour du contrat de travail avant l’inscription à Pôle Emploi. </a:t>
            </a:r>
          </a:p>
          <a:p>
            <a:pPr algn="ctr">
              <a:spcBef>
                <a:spcPts val="300"/>
              </a:spcBef>
            </a:pPr>
            <a:endParaRPr lang="fr-FR" dirty="0"/>
          </a:p>
          <a:p>
            <a:pPr algn="just">
              <a:spcBef>
                <a:spcPts val="300"/>
              </a:spcBef>
            </a:pPr>
            <a:endParaRPr lang="fr-FR" dirty="0"/>
          </a:p>
        </p:txBody>
      </p:sp>
      <p:pic>
        <p:nvPicPr>
          <p:cNvPr id="17" name="Image 16">
            <a:extLst>
              <a:ext uri="{FF2B5EF4-FFF2-40B4-BE49-F238E27FC236}">
                <a16:creationId xmlns:a16="http://schemas.microsoft.com/office/drawing/2014/main" id="{015BB347-D25D-4561-B012-4E0886AE5A12}"/>
              </a:ext>
            </a:extLst>
          </p:cNvPr>
          <p:cNvPicPr/>
          <p:nvPr/>
        </p:nvPicPr>
        <p:blipFill rotWithShape="1">
          <a:blip r:embed="rId4"/>
          <a:srcRect l="47752" t="54556" r="8730" b="20753"/>
          <a:stretch/>
        </p:blipFill>
        <p:spPr bwMode="auto">
          <a:xfrm>
            <a:off x="3590648" y="4874778"/>
            <a:ext cx="5646198" cy="15203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41146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7</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2" name="ZoneTexte 1">
            <a:extLst>
              <a:ext uri="{FF2B5EF4-FFF2-40B4-BE49-F238E27FC236}">
                <a16:creationId xmlns:a16="http://schemas.microsoft.com/office/drawing/2014/main" id="{73A9B00C-0C4D-4145-BC95-E9D3644EC0E2}"/>
              </a:ext>
            </a:extLst>
          </p:cNvPr>
          <p:cNvSpPr txBox="1"/>
          <p:nvPr/>
        </p:nvSpPr>
        <p:spPr>
          <a:xfrm>
            <a:off x="1499764" y="1322773"/>
            <a:ext cx="10067840" cy="5355312"/>
          </a:xfrm>
          <a:prstGeom prst="rect">
            <a:avLst/>
          </a:prstGeom>
          <a:noFill/>
        </p:spPr>
        <p:txBody>
          <a:bodyPr wrap="square" rtlCol="0">
            <a:spAutoFit/>
          </a:bodyPr>
          <a:lstStyle/>
          <a:p>
            <a:pPr marL="285750" indent="-285750" algn="just">
              <a:buFont typeface="Wingdings" panose="05000000000000000000" pitchFamily="2" charset="2"/>
              <a:buChar char="ü"/>
            </a:pPr>
            <a:r>
              <a:rPr lang="fr-FR" u="sng" dirty="0"/>
              <a:t>Salaire de référence :</a:t>
            </a:r>
          </a:p>
          <a:p>
            <a:pPr marL="265113" algn="just"/>
            <a:r>
              <a:rPr lang="fr-FR" dirty="0"/>
              <a:t>Il correspond à toutes les sommes perçues en contre partie du travail par le salarié, sur la période de référence de calcul, et qui ont donné lieu à des cotisations (toutes les primes liées au travail sont prise en compte).</a:t>
            </a:r>
          </a:p>
          <a:p>
            <a:pPr algn="just"/>
            <a:endParaRPr lang="fr-FR" dirty="0"/>
          </a:p>
          <a:p>
            <a:pPr marL="285750" indent="-285750" algn="just">
              <a:buFont typeface="Wingdings" panose="05000000000000000000" pitchFamily="2" charset="2"/>
              <a:buChar char="ü"/>
            </a:pPr>
            <a:r>
              <a:rPr lang="fr-FR" u="sng" dirty="0"/>
              <a:t>Salaire journalier de référence :</a:t>
            </a:r>
          </a:p>
          <a:p>
            <a:pPr marL="265113" algn="just"/>
            <a:r>
              <a:rPr lang="fr-FR" dirty="0"/>
              <a:t>ARE est calculée sur la base d’un salaire journalier de référence qui est déterminé à partir du salaire de référence et tient compte du nombre de jours calendaires correspondant à la durée d’indemnisation. </a:t>
            </a:r>
          </a:p>
          <a:p>
            <a:pPr algn="just"/>
            <a:endParaRPr lang="fr-FR" dirty="0"/>
          </a:p>
          <a:p>
            <a:pPr algn="ctr"/>
            <a:r>
              <a:rPr lang="fr-FR" dirty="0">
                <a:solidFill>
                  <a:schemeClr val="accent2">
                    <a:lumMod val="75000"/>
                  </a:schemeClr>
                </a:solidFill>
              </a:rPr>
              <a:t>Salaire de référence sur la période de référence calcul ÷ nombre de jour calendaire indemnisable dans la période de référence calcul</a:t>
            </a:r>
          </a:p>
          <a:p>
            <a:pPr algn="just"/>
            <a:endParaRPr lang="fr-FR" dirty="0">
              <a:solidFill>
                <a:schemeClr val="accent2">
                  <a:lumMod val="60000"/>
                  <a:lumOff val="40000"/>
                </a:schemeClr>
              </a:solidFill>
            </a:endParaRPr>
          </a:p>
          <a:p>
            <a:pPr marL="285750" indent="-285750" algn="ctr">
              <a:buFont typeface="Wingdings" panose="05000000000000000000" pitchFamily="2" charset="2"/>
              <a:buChar char="è"/>
            </a:pPr>
            <a:r>
              <a:rPr lang="fr-FR" dirty="0">
                <a:sym typeface="Wingdings" panose="05000000000000000000" pitchFamily="2" charset="2"/>
              </a:rPr>
              <a:t>L’allocation journalière est calculée sur la base du salaire journalier de référence, ce dernier obtenu en fonction du salaire de référence identifié sur une période de référence calcul. </a:t>
            </a:r>
          </a:p>
          <a:p>
            <a:pPr marL="285750" indent="-285750" algn="just">
              <a:buFont typeface="Wingdings" panose="05000000000000000000" pitchFamily="2" charset="2"/>
              <a:buChar char="è"/>
            </a:pPr>
            <a:endParaRPr lang="fr-FR" dirty="0">
              <a:solidFill>
                <a:schemeClr val="accent2">
                  <a:lumMod val="60000"/>
                  <a:lumOff val="40000"/>
                </a:schemeClr>
              </a:solidFill>
              <a:sym typeface="Wingdings" panose="05000000000000000000" pitchFamily="2" charset="2"/>
            </a:endParaRPr>
          </a:p>
          <a:p>
            <a:pPr marL="285750" indent="-285750" algn="ctr">
              <a:buFont typeface="Wingdings" panose="05000000000000000000" pitchFamily="2" charset="2"/>
              <a:buChar char="è"/>
            </a:pPr>
            <a:r>
              <a:rPr lang="fr-FR" dirty="0"/>
              <a:t>40,4 % du salaire journalier de référence + 12,12 € </a:t>
            </a:r>
          </a:p>
          <a:p>
            <a:pPr marL="285750" indent="-285750" algn="ctr">
              <a:buFont typeface="Wingdings" panose="05000000000000000000" pitchFamily="2" charset="2"/>
              <a:buChar char="è"/>
            </a:pPr>
            <a:r>
              <a:rPr lang="fr-FR" dirty="0"/>
              <a:t> 57 % du salaire journalier de référence</a:t>
            </a:r>
          </a:p>
          <a:p>
            <a:pPr algn="ctr"/>
            <a:r>
              <a:rPr lang="fr-FR" b="1" dirty="0"/>
              <a:t>Le résultat le plus élevé entre ces deux calculs sera retenu. </a:t>
            </a:r>
          </a:p>
          <a:p>
            <a:pPr algn="just"/>
            <a:r>
              <a:rPr lang="fr-FR" dirty="0"/>
              <a:t> </a:t>
            </a:r>
          </a:p>
        </p:txBody>
      </p:sp>
    </p:spTree>
    <p:extLst>
      <p:ext uri="{BB962C8B-B14F-4D97-AF65-F5344CB8AC3E}">
        <p14:creationId xmlns:p14="http://schemas.microsoft.com/office/powerpoint/2010/main" val="1877657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8</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499764" y="1322773"/>
            <a:ext cx="10067840" cy="4801314"/>
          </a:xfrm>
          <a:prstGeom prst="rect">
            <a:avLst/>
          </a:prstGeom>
          <a:noFill/>
        </p:spPr>
        <p:txBody>
          <a:bodyPr wrap="square" rtlCol="0">
            <a:spAutoFit/>
          </a:bodyPr>
          <a:lstStyle/>
          <a:p>
            <a:pPr algn="just"/>
            <a:r>
              <a:rPr lang="fr-FR" b="1" u="sng" dirty="0"/>
              <a:t>Cas des personnes à temps partiel :</a:t>
            </a:r>
          </a:p>
          <a:p>
            <a:pPr algn="just"/>
            <a:endParaRPr lang="fr-FR" u="sng" dirty="0"/>
          </a:p>
          <a:p>
            <a:pPr algn="just"/>
            <a:r>
              <a:rPr lang="fr-FR" dirty="0"/>
              <a:t> Si l’activité exercée par le demandeur d’emploi était une activité à temps partiel, le montant de l’allocation en tiendra compte.</a:t>
            </a:r>
          </a:p>
          <a:p>
            <a:pPr algn="just"/>
            <a:r>
              <a:rPr lang="fr-FR" dirty="0"/>
              <a:t>Le temps partiel ne modifie pas les modalités d’identification des salaires journaliers de référence et des périodes de référence calcul. </a:t>
            </a:r>
          </a:p>
          <a:p>
            <a:pPr algn="just"/>
            <a:r>
              <a:rPr lang="fr-FR" dirty="0"/>
              <a:t>La formule de calcul reste inchangée, néanmoins Pôle Emploi applique un </a:t>
            </a:r>
            <a:r>
              <a:rPr lang="fr-FR" b="1" dirty="0">
                <a:solidFill>
                  <a:schemeClr val="accent2">
                    <a:lumMod val="75000"/>
                  </a:schemeClr>
                </a:solidFill>
              </a:rPr>
              <a:t>coefficient réducteur</a:t>
            </a:r>
            <a:r>
              <a:rPr lang="fr-FR" dirty="0">
                <a:solidFill>
                  <a:schemeClr val="accent2">
                    <a:lumMod val="75000"/>
                  </a:schemeClr>
                </a:solidFill>
              </a:rPr>
              <a:t>.</a:t>
            </a:r>
          </a:p>
          <a:p>
            <a:pPr algn="just"/>
            <a:endParaRPr lang="fr-FR" dirty="0"/>
          </a:p>
          <a:p>
            <a:pPr algn="ctr"/>
            <a:r>
              <a:rPr lang="fr-FR" dirty="0">
                <a:solidFill>
                  <a:schemeClr val="accent2">
                    <a:lumMod val="75000"/>
                  </a:schemeClr>
                </a:solidFill>
              </a:rPr>
              <a:t>Coefficient réducteur = nombre d’heures de travail hebdomadaire ÷ l’horaire hebdomadaire légal (35h)</a:t>
            </a:r>
            <a:br>
              <a:rPr lang="fr-FR" dirty="0">
                <a:solidFill>
                  <a:schemeClr val="accent2">
                    <a:lumMod val="75000"/>
                  </a:schemeClr>
                </a:solidFill>
              </a:rPr>
            </a:br>
            <a:r>
              <a:rPr lang="fr-FR" dirty="0">
                <a:solidFill>
                  <a:schemeClr val="accent2">
                    <a:lumMod val="75000"/>
                  </a:schemeClr>
                </a:solidFill>
              </a:rPr>
              <a:t>ou conventionnel de l’entreprise</a:t>
            </a:r>
          </a:p>
          <a:p>
            <a:pPr algn="just"/>
            <a:endParaRPr lang="fr-FR" dirty="0">
              <a:solidFill>
                <a:schemeClr val="accent2">
                  <a:lumMod val="60000"/>
                  <a:lumOff val="40000"/>
                </a:schemeClr>
              </a:solidFill>
            </a:endParaRPr>
          </a:p>
          <a:p>
            <a:pPr algn="just"/>
            <a:r>
              <a:rPr lang="fr-FR" dirty="0"/>
              <a:t>L’allocation journalière est donc ensuite calculée de la façon suivante : </a:t>
            </a:r>
          </a:p>
          <a:p>
            <a:pPr algn="just"/>
            <a:endParaRPr lang="fr-FR" dirty="0"/>
          </a:p>
          <a:p>
            <a:pPr marL="285750" indent="-285750" algn="ctr">
              <a:buFont typeface="Wingdings" panose="05000000000000000000" pitchFamily="2" charset="2"/>
              <a:buChar char="ü"/>
            </a:pPr>
            <a:r>
              <a:rPr lang="fr-FR" dirty="0"/>
              <a:t>40,4 % du salaire journalier de référence + (12,12 € x coefficient réducteur) </a:t>
            </a:r>
          </a:p>
          <a:p>
            <a:pPr marL="285750" indent="-285750" algn="ctr">
              <a:buFont typeface="Wingdings" panose="05000000000000000000" pitchFamily="2" charset="2"/>
              <a:buChar char="ü"/>
            </a:pPr>
            <a:r>
              <a:rPr lang="fr-FR" dirty="0"/>
              <a:t>57 % du salaire journalier de référence</a:t>
            </a:r>
          </a:p>
          <a:p>
            <a:pPr algn="just"/>
            <a:endParaRPr lang="fr-FR" dirty="0"/>
          </a:p>
          <a:p>
            <a:pPr algn="just"/>
            <a:r>
              <a:rPr lang="fr-FR" dirty="0"/>
              <a:t>Le montant obtenu est le montant brut, il peut s’appliquer des cotisations.</a:t>
            </a:r>
          </a:p>
        </p:txBody>
      </p:sp>
    </p:spTree>
    <p:extLst>
      <p:ext uri="{BB962C8B-B14F-4D97-AF65-F5344CB8AC3E}">
        <p14:creationId xmlns:p14="http://schemas.microsoft.com/office/powerpoint/2010/main" val="91429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39E4514B-1BC8-4E6A-B249-32FAAEAAEF0C}"/>
              </a:ext>
            </a:extLst>
          </p:cNvPr>
          <p:cNvPicPr>
            <a:picLocks noChangeAspect="1"/>
          </p:cNvPicPr>
          <p:nvPr/>
        </p:nvPicPr>
        <p:blipFill rotWithShape="1">
          <a:blip r:embed="rId2">
            <a:extLst>
              <a:ext uri="{28A0092B-C50C-407E-A947-70E740481C1C}">
                <a14:useLocalDpi xmlns:a14="http://schemas.microsoft.com/office/drawing/2010/main" val="0"/>
              </a:ext>
            </a:extLst>
          </a:blip>
          <a:srcRect r="74649"/>
          <a:stretch/>
        </p:blipFill>
        <p:spPr>
          <a:xfrm>
            <a:off x="0" y="0"/>
            <a:ext cx="1215826" cy="6858000"/>
          </a:xfrm>
          <a:prstGeom prst="rect">
            <a:avLst/>
          </a:prstGeom>
        </p:spPr>
      </p:pic>
      <p:sp>
        <p:nvSpPr>
          <p:cNvPr id="3" name="Espace réservé du numéro de diapositive 2">
            <a:extLst>
              <a:ext uri="{FF2B5EF4-FFF2-40B4-BE49-F238E27FC236}">
                <a16:creationId xmlns:a16="http://schemas.microsoft.com/office/drawing/2014/main" id="{2D2AF034-94F3-4152-AC5A-3B5301137606}"/>
              </a:ext>
            </a:extLst>
          </p:cNvPr>
          <p:cNvSpPr>
            <a:spLocks noGrp="1"/>
          </p:cNvSpPr>
          <p:nvPr>
            <p:ph type="sldNum" sz="quarter" idx="12"/>
          </p:nvPr>
        </p:nvSpPr>
        <p:spPr/>
        <p:txBody>
          <a:bodyPr/>
          <a:lstStyle/>
          <a:p>
            <a:fld id="{488962FB-4EA7-4DF1-95CD-5B76D3DA310A}" type="slidenum">
              <a:rPr lang="fr-FR" smtClean="0">
                <a:solidFill>
                  <a:schemeClr val="tx1"/>
                </a:solidFill>
              </a:rPr>
              <a:t>9</a:t>
            </a:fld>
            <a:endParaRPr lang="fr-FR" dirty="0">
              <a:solidFill>
                <a:schemeClr val="tx1"/>
              </a:solidFill>
            </a:endParaRPr>
          </a:p>
        </p:txBody>
      </p:sp>
      <p:pic>
        <p:nvPicPr>
          <p:cNvPr id="7" name="Image 6" descr="Une image contenant texte, clipart&#10;&#10;Description générée automatiquement">
            <a:extLst>
              <a:ext uri="{FF2B5EF4-FFF2-40B4-BE49-F238E27FC236}">
                <a16:creationId xmlns:a16="http://schemas.microsoft.com/office/drawing/2014/main" id="{27451D32-44A9-4BF1-9000-FFA13C263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8" y="154771"/>
            <a:ext cx="1159293" cy="819500"/>
          </a:xfrm>
          <a:prstGeom prst="rect">
            <a:avLst/>
          </a:prstGeom>
        </p:spPr>
      </p:pic>
      <p:sp>
        <p:nvSpPr>
          <p:cNvPr id="10" name="Espace réservé du texte 16">
            <a:extLst>
              <a:ext uri="{FF2B5EF4-FFF2-40B4-BE49-F238E27FC236}">
                <a16:creationId xmlns:a16="http://schemas.microsoft.com/office/drawing/2014/main" id="{9DE68FF0-7180-4456-B894-E24465B75873}"/>
              </a:ext>
            </a:extLst>
          </p:cNvPr>
          <p:cNvSpPr txBox="1">
            <a:spLocks/>
          </p:cNvSpPr>
          <p:nvPr/>
        </p:nvSpPr>
        <p:spPr>
          <a:xfrm>
            <a:off x="3968602" y="6395168"/>
            <a:ext cx="7199506" cy="293358"/>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Font typeface="Arial" panose="020B0604020202020204" pitchFamily="34" charset="0"/>
              <a:buNone/>
            </a:pPr>
            <a:r>
              <a:rPr lang="fr-FR" sz="1100" dirty="0"/>
              <a:t>Association de Conseil de d’Interventions Sociales du Travail - Association loi 1901   |</a:t>
            </a:r>
          </a:p>
        </p:txBody>
      </p:sp>
      <p:cxnSp>
        <p:nvCxnSpPr>
          <p:cNvPr id="14" name="Connecteur droit 13">
            <a:extLst>
              <a:ext uri="{FF2B5EF4-FFF2-40B4-BE49-F238E27FC236}">
                <a16:creationId xmlns:a16="http://schemas.microsoft.com/office/drawing/2014/main" id="{C9BD6BF9-3A0A-46AD-8222-A54CD19211E8}"/>
              </a:ext>
            </a:extLst>
          </p:cNvPr>
          <p:cNvCxnSpPr/>
          <p:nvPr/>
        </p:nvCxnSpPr>
        <p:spPr>
          <a:xfrm>
            <a:off x="1491448" y="187840"/>
            <a:ext cx="0" cy="708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itre 4">
            <a:extLst>
              <a:ext uri="{FF2B5EF4-FFF2-40B4-BE49-F238E27FC236}">
                <a16:creationId xmlns:a16="http://schemas.microsoft.com/office/drawing/2014/main" id="{22557A62-83F4-4586-B9E4-C1BF89ECC741}"/>
              </a:ext>
            </a:extLst>
          </p:cNvPr>
          <p:cNvSpPr txBox="1">
            <a:spLocks/>
          </p:cNvSpPr>
          <p:nvPr/>
        </p:nvSpPr>
        <p:spPr>
          <a:xfrm>
            <a:off x="1499764" y="177587"/>
            <a:ext cx="8610598" cy="47592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a:solidFill>
                  <a:srgbClr val="FF9802"/>
                </a:solidFill>
              </a:rPr>
              <a:t>Prestations</a:t>
            </a:r>
            <a:endParaRPr lang="fr-FR" sz="4800" b="1" dirty="0">
              <a:solidFill>
                <a:srgbClr val="FF9802"/>
              </a:solidFill>
            </a:endParaRPr>
          </a:p>
        </p:txBody>
      </p:sp>
      <p:sp>
        <p:nvSpPr>
          <p:cNvPr id="11" name="Espace réservé de la date 1">
            <a:extLst>
              <a:ext uri="{FF2B5EF4-FFF2-40B4-BE49-F238E27FC236}">
                <a16:creationId xmlns:a16="http://schemas.microsoft.com/office/drawing/2014/main" id="{84594BB7-FAD9-43E5-A2E6-F1E381BCCDD6}"/>
              </a:ext>
            </a:extLst>
          </p:cNvPr>
          <p:cNvSpPr>
            <a:spLocks noGrp="1"/>
          </p:cNvSpPr>
          <p:nvPr>
            <p:ph type="dt" sz="half" idx="10"/>
          </p:nvPr>
        </p:nvSpPr>
        <p:spPr>
          <a:xfrm>
            <a:off x="838200" y="6356350"/>
            <a:ext cx="2743200" cy="365125"/>
          </a:xfrm>
        </p:spPr>
        <p:txBody>
          <a:bodyPr/>
          <a:lstStyle/>
          <a:p>
            <a:r>
              <a:rPr lang="fr-FR" dirty="0">
                <a:solidFill>
                  <a:schemeClr val="tx1"/>
                </a:solidFill>
              </a:rPr>
              <a:t>Février 2023</a:t>
            </a:r>
          </a:p>
        </p:txBody>
      </p:sp>
      <p:sp>
        <p:nvSpPr>
          <p:cNvPr id="12" name="Espace réservé du texte 16">
            <a:extLst>
              <a:ext uri="{FF2B5EF4-FFF2-40B4-BE49-F238E27FC236}">
                <a16:creationId xmlns:a16="http://schemas.microsoft.com/office/drawing/2014/main" id="{B08F0E09-7F94-42B1-9528-77175C61E993}"/>
              </a:ext>
            </a:extLst>
          </p:cNvPr>
          <p:cNvSpPr txBox="1">
            <a:spLocks/>
          </p:cNvSpPr>
          <p:nvPr/>
        </p:nvSpPr>
        <p:spPr>
          <a:xfrm>
            <a:off x="1603027" y="747052"/>
            <a:ext cx="8581880" cy="365125"/>
          </a:xfrm>
          <a:prstGeom prst="rect">
            <a:avLst/>
          </a:prstGeom>
        </p:spPr>
        <p:txBody>
          <a:bodyPr rtlCol="0"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kern="0" dirty="0">
                <a:solidFill>
                  <a:schemeClr val="accent2">
                    <a:lumMod val="50000"/>
                  </a:schemeClr>
                </a:solidFill>
                <a:latin typeface="Calibri" panose="020F0502020204030204" pitchFamily="34" charset="0"/>
                <a:cs typeface="Calibri" panose="020F0502020204030204" pitchFamily="34" charset="0"/>
              </a:rPr>
              <a:t>Allocation retour à l’emploi (ARE)</a:t>
            </a:r>
          </a:p>
        </p:txBody>
      </p:sp>
      <p:sp>
        <p:nvSpPr>
          <p:cNvPr id="16" name="ZoneTexte 15">
            <a:extLst>
              <a:ext uri="{FF2B5EF4-FFF2-40B4-BE49-F238E27FC236}">
                <a16:creationId xmlns:a16="http://schemas.microsoft.com/office/drawing/2014/main" id="{7A76C462-4E45-461D-89F8-31C91F92EC25}"/>
              </a:ext>
            </a:extLst>
          </p:cNvPr>
          <p:cNvSpPr txBox="1"/>
          <p:nvPr/>
        </p:nvSpPr>
        <p:spPr>
          <a:xfrm>
            <a:off x="1499764" y="1322773"/>
            <a:ext cx="10067840" cy="2769989"/>
          </a:xfrm>
          <a:prstGeom prst="rect">
            <a:avLst/>
          </a:prstGeom>
          <a:noFill/>
        </p:spPr>
        <p:txBody>
          <a:bodyPr wrap="square" rtlCol="0">
            <a:spAutoFit/>
          </a:bodyPr>
          <a:lstStyle/>
          <a:p>
            <a:pPr algn="just">
              <a:spcBef>
                <a:spcPts val="600"/>
              </a:spcBef>
            </a:pPr>
            <a:r>
              <a:rPr lang="fr-FR" b="1" u="sng" dirty="0"/>
              <a:t>Dégressivité de l’allocation :</a:t>
            </a:r>
          </a:p>
          <a:p>
            <a:pPr algn="just">
              <a:spcBef>
                <a:spcPts val="600"/>
              </a:spcBef>
            </a:pPr>
            <a:r>
              <a:rPr lang="fr-FR" dirty="0"/>
              <a:t>Deux conditions : </a:t>
            </a:r>
          </a:p>
          <a:p>
            <a:pPr marL="742950" lvl="1" indent="-285750" algn="just">
              <a:spcBef>
                <a:spcPts val="600"/>
              </a:spcBef>
              <a:buFont typeface="Arial" panose="020B0604020202020204" pitchFamily="34" charset="0"/>
              <a:buChar char="•"/>
            </a:pPr>
            <a:r>
              <a:rPr lang="fr-FR" dirty="0"/>
              <a:t>Âgés de moins de 57 ans </a:t>
            </a:r>
          </a:p>
          <a:p>
            <a:pPr marL="742950" lvl="1" indent="-285750" algn="just">
              <a:spcBef>
                <a:spcPts val="600"/>
              </a:spcBef>
              <a:buFont typeface="Arial" panose="020B0604020202020204" pitchFamily="34" charset="0"/>
              <a:buChar char="•"/>
            </a:pPr>
            <a:r>
              <a:rPr lang="fr-FR" dirty="0"/>
              <a:t>Ils perçoivent un montant d’allocation journalière supérieure à 85,18 € (environ 4.500 € brut/mois)</a:t>
            </a:r>
          </a:p>
          <a:p>
            <a:pPr marL="717550" lvl="1" algn="just">
              <a:spcBef>
                <a:spcPts val="600"/>
              </a:spcBef>
            </a:pPr>
            <a:r>
              <a:rPr lang="fr-FR" dirty="0"/>
              <a:t>Réduction de 30 % maximum de l’allocation pourra intervenir à partir du 7</a:t>
            </a:r>
            <a:r>
              <a:rPr lang="fr-FR" baseline="30000" dirty="0"/>
              <a:t>ème</a:t>
            </a:r>
            <a:r>
              <a:rPr lang="fr-FR" dirty="0"/>
              <a:t> mois. </a:t>
            </a:r>
          </a:p>
          <a:p>
            <a:pPr algn="just">
              <a:spcBef>
                <a:spcPts val="600"/>
              </a:spcBef>
            </a:pPr>
            <a:endParaRPr lang="fr-FR" u="sng" dirty="0"/>
          </a:p>
          <a:p>
            <a:pPr algn="just">
              <a:spcBef>
                <a:spcPts val="600"/>
              </a:spcBef>
            </a:pPr>
            <a:r>
              <a:rPr lang="fr-FR" dirty="0"/>
              <a:t> </a:t>
            </a:r>
          </a:p>
        </p:txBody>
      </p:sp>
      <p:sp>
        <p:nvSpPr>
          <p:cNvPr id="4" name="ZoneTexte 3">
            <a:extLst>
              <a:ext uri="{FF2B5EF4-FFF2-40B4-BE49-F238E27FC236}">
                <a16:creationId xmlns:a16="http://schemas.microsoft.com/office/drawing/2014/main" id="{7E076C04-37D2-42DE-9C78-772A851274E5}"/>
              </a:ext>
            </a:extLst>
          </p:cNvPr>
          <p:cNvSpPr txBox="1"/>
          <p:nvPr/>
        </p:nvSpPr>
        <p:spPr>
          <a:xfrm>
            <a:off x="1429304" y="3313880"/>
            <a:ext cx="10138300" cy="1000274"/>
          </a:xfrm>
          <a:prstGeom prst="rect">
            <a:avLst/>
          </a:prstGeom>
          <a:noFill/>
        </p:spPr>
        <p:txBody>
          <a:bodyPr wrap="square" rtlCol="0">
            <a:spAutoFit/>
          </a:bodyPr>
          <a:lstStyle/>
          <a:p>
            <a:pPr lvl="1" algn="just">
              <a:spcBef>
                <a:spcPts val="600"/>
              </a:spcBef>
            </a:pPr>
            <a:r>
              <a:rPr lang="fr-FR" dirty="0"/>
              <a:t>Allocation journalière entre 85,18 € et 121,68 € </a:t>
            </a:r>
            <a:r>
              <a:rPr lang="fr-FR" dirty="0">
                <a:sym typeface="Wingdings" panose="05000000000000000000" pitchFamily="2" charset="2"/>
              </a:rPr>
              <a:t></a:t>
            </a:r>
            <a:r>
              <a:rPr lang="fr-FR" dirty="0"/>
              <a:t> dégressivité de l’allocation et le montant sera donc de 85,18 €/jour à partir du 7</a:t>
            </a:r>
            <a:r>
              <a:rPr lang="fr-FR" baseline="30000" dirty="0"/>
              <a:t>ème</a:t>
            </a:r>
            <a:r>
              <a:rPr lang="fr-FR" dirty="0"/>
              <a:t> mois</a:t>
            </a:r>
          </a:p>
          <a:p>
            <a:pPr lvl="1" algn="just">
              <a:spcBef>
                <a:spcPts val="600"/>
              </a:spcBef>
            </a:pPr>
            <a:r>
              <a:rPr lang="fr-FR" dirty="0"/>
              <a:t>Allocation journalière supérieure à 121,68 € =&gt; dégressivité de 30 % de l’allocation journalière </a:t>
            </a:r>
          </a:p>
        </p:txBody>
      </p:sp>
      <p:sp>
        <p:nvSpPr>
          <p:cNvPr id="5" name="ZoneTexte 4">
            <a:extLst>
              <a:ext uri="{FF2B5EF4-FFF2-40B4-BE49-F238E27FC236}">
                <a16:creationId xmlns:a16="http://schemas.microsoft.com/office/drawing/2014/main" id="{5E06FA71-6486-4142-B0CC-121E348CF97F}"/>
              </a:ext>
            </a:extLst>
          </p:cNvPr>
          <p:cNvSpPr txBox="1"/>
          <p:nvPr/>
        </p:nvSpPr>
        <p:spPr>
          <a:xfrm>
            <a:off x="1603027" y="4394326"/>
            <a:ext cx="9964577" cy="1631216"/>
          </a:xfrm>
          <a:prstGeom prst="rect">
            <a:avLst/>
          </a:prstGeom>
          <a:noFill/>
        </p:spPr>
        <p:txBody>
          <a:bodyPr wrap="square" rtlCol="0">
            <a:spAutoFit/>
          </a:bodyPr>
          <a:lstStyle/>
          <a:p>
            <a:pPr algn="just">
              <a:spcBef>
                <a:spcPts val="600"/>
              </a:spcBef>
            </a:pPr>
            <a:r>
              <a:rPr lang="fr-FR" b="1" u="sng" dirty="0"/>
              <a:t>Périodes de formation : </a:t>
            </a:r>
          </a:p>
          <a:p>
            <a:pPr algn="just">
              <a:spcBef>
                <a:spcPts val="600"/>
              </a:spcBef>
            </a:pPr>
            <a:r>
              <a:rPr lang="fr-FR" dirty="0"/>
              <a:t>Les périodes de formation inscrites dans le projet, et celles financées en tout ou partie par le CPF,  suspendent le décompte des 182 jours indemnisés auquel la dégressivité de l’allocation est applicable. </a:t>
            </a:r>
          </a:p>
          <a:p>
            <a:pPr algn="just">
              <a:spcBef>
                <a:spcPts val="600"/>
              </a:spcBef>
            </a:pPr>
            <a:r>
              <a:rPr lang="fr-FR" dirty="0"/>
              <a:t>Cela veut dire que les durées de formation reportent l’application de la dégressivité. Une formation de</a:t>
            </a:r>
            <a:br>
              <a:rPr lang="fr-FR" dirty="0"/>
            </a:br>
            <a:r>
              <a:rPr lang="fr-FR" dirty="0"/>
              <a:t>3 mois fera que la dégressivité de l’allocation sera appliquée au 10</a:t>
            </a:r>
            <a:r>
              <a:rPr lang="fr-FR" baseline="30000" dirty="0"/>
              <a:t>ème</a:t>
            </a:r>
            <a:r>
              <a:rPr lang="fr-FR" dirty="0"/>
              <a:t> mois au lieu du 7</a:t>
            </a:r>
            <a:r>
              <a:rPr lang="fr-FR" baseline="30000" dirty="0"/>
              <a:t>ème</a:t>
            </a:r>
            <a:r>
              <a:rPr lang="fr-FR" dirty="0"/>
              <a:t>. </a:t>
            </a:r>
          </a:p>
        </p:txBody>
      </p:sp>
    </p:spTree>
    <p:extLst>
      <p:ext uri="{BB962C8B-B14F-4D97-AF65-F5344CB8AC3E}">
        <p14:creationId xmlns:p14="http://schemas.microsoft.com/office/powerpoint/2010/main" val="17876277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2320</Words>
  <Application>Microsoft Office PowerPoint</Application>
  <PresentationFormat>Grand écran</PresentationFormat>
  <Paragraphs>266</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Elisabeth Bertout</dc:creator>
  <cp:lastModifiedBy>Elisabeth Bertout</cp:lastModifiedBy>
  <cp:revision>55</cp:revision>
  <dcterms:created xsi:type="dcterms:W3CDTF">2022-10-05T14:31:47Z</dcterms:created>
  <dcterms:modified xsi:type="dcterms:W3CDTF">2023-11-09T09:55:50Z</dcterms:modified>
</cp:coreProperties>
</file>