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2" r:id="rId2"/>
    <p:sldId id="265" r:id="rId3"/>
    <p:sldId id="264" r:id="rId4"/>
    <p:sldId id="270" r:id="rId5"/>
    <p:sldId id="266" r:id="rId6"/>
    <p:sldId id="260" r:id="rId7"/>
    <p:sldId id="261" r:id="rId8"/>
    <p:sldId id="262" r:id="rId9"/>
    <p:sldId id="263" r:id="rId10"/>
    <p:sldId id="271"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111" autoAdjust="0"/>
  </p:normalViewPr>
  <p:slideViewPr>
    <p:cSldViewPr snapToGrid="0">
      <p:cViewPr varScale="1">
        <p:scale>
          <a:sx n="103" d="100"/>
          <a:sy n="103" d="100"/>
        </p:scale>
        <p:origin x="774" y="1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8FA400-A322-42E8-8D07-12A32FFB9833}" type="datetimeFigureOut">
              <a:rPr lang="fr-FR" smtClean="0"/>
              <a:t>15/05/2024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9C781-F260-491E-85DE-393B31D8C854}" type="slidenum">
              <a:rPr lang="fr-FR" smtClean="0"/>
              <a:t>‹N°›</a:t>
            </a:fld>
            <a:endParaRPr lang="fr-FR"/>
          </a:p>
        </p:txBody>
      </p:sp>
    </p:spTree>
    <p:extLst>
      <p:ext uri="{BB962C8B-B14F-4D97-AF65-F5344CB8AC3E}">
        <p14:creationId xmlns:p14="http://schemas.microsoft.com/office/powerpoint/2010/main" val="323742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aeconseil.fr/addictions-2/addictions-addictions-substances-psychoactive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image" Target="../media/image4.png"/><Relationship Id="rId4" Type="http://schemas.openxmlformats.org/officeDocument/2006/relationships/hyperlink" Target="https://gaeconseil.fr/addictions-2/addictions-comportemental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629920" algn="l" hangingPunct="0">
              <a:spcBef>
                <a:spcPts val="600"/>
              </a:spcBef>
            </a:pPr>
            <a:r>
              <a:rPr lang="fr-CA" sz="1200" b="1" dirty="0" smtClean="0">
                <a:solidFill>
                  <a:srgbClr val="C00000"/>
                </a:solidFill>
                <a:ea typeface="Times New Roman" panose="02020603050405020304" pitchFamily="18" charset="0"/>
                <a:cs typeface="Times New Roman" panose="02020603050405020304" pitchFamily="18" charset="0"/>
              </a:rPr>
              <a:t>Participantes</a:t>
            </a:r>
            <a:r>
              <a:rPr lang="fr-CA" sz="1200" b="1" baseline="0" dirty="0" smtClean="0">
                <a:solidFill>
                  <a:srgbClr val="C00000"/>
                </a:solidFill>
                <a:ea typeface="Times New Roman" panose="02020603050405020304" pitchFamily="18" charset="0"/>
                <a:cs typeface="Times New Roman" panose="02020603050405020304" pitchFamily="18" charset="0"/>
              </a:rPr>
              <a:t> - </a:t>
            </a:r>
            <a:r>
              <a:rPr lang="fr-FR" sz="1200" dirty="0" smtClean="0">
                <a:solidFill>
                  <a:srgbClr val="C00000"/>
                </a:solidFill>
                <a:ea typeface="Times New Roman" panose="02020603050405020304" pitchFamily="18" charset="0"/>
                <a:cs typeface="Times New Roman" panose="02020603050405020304" pitchFamily="18" charset="0"/>
              </a:rPr>
              <a:t>BASLEY Justine</a:t>
            </a:r>
            <a:r>
              <a:rPr lang="fr-FR" sz="1200" baseline="0" dirty="0" smtClean="0">
                <a:solidFill>
                  <a:srgbClr val="C00000"/>
                </a:solidFill>
                <a:ea typeface="Times New Roman" panose="02020603050405020304" pitchFamily="18" charset="0"/>
                <a:cs typeface="Times New Roman" panose="02020603050405020304" pitchFamily="18" charset="0"/>
              </a:rPr>
              <a:t> - </a:t>
            </a:r>
            <a:r>
              <a:rPr lang="fr-FR" sz="1200" dirty="0" smtClean="0">
                <a:solidFill>
                  <a:srgbClr val="C00000"/>
                </a:solidFill>
                <a:ea typeface="Times New Roman" panose="02020603050405020304" pitchFamily="18" charset="0"/>
                <a:cs typeface="Times New Roman" panose="02020603050405020304" pitchFamily="18" charset="0"/>
              </a:rPr>
              <a:t>BELLEC Karine</a:t>
            </a:r>
            <a:r>
              <a:rPr lang="fr-FR" sz="1200" baseline="0" dirty="0" smtClean="0">
                <a:solidFill>
                  <a:srgbClr val="C00000"/>
                </a:solidFill>
                <a:ea typeface="Times New Roman" panose="02020603050405020304" pitchFamily="18" charset="0"/>
                <a:cs typeface="Times New Roman" panose="02020603050405020304" pitchFamily="18" charset="0"/>
              </a:rPr>
              <a:t> - </a:t>
            </a:r>
            <a:r>
              <a:rPr lang="fr-FR" sz="1200" dirty="0" smtClean="0">
                <a:solidFill>
                  <a:srgbClr val="C00000"/>
                </a:solidFill>
                <a:ea typeface="Times New Roman" panose="02020603050405020304" pitchFamily="18" charset="0"/>
                <a:cs typeface="Times New Roman" panose="02020603050405020304" pitchFamily="18" charset="0"/>
              </a:rPr>
              <a:t>BOULET Carole</a:t>
            </a:r>
            <a:r>
              <a:rPr lang="fr-FR" sz="1200" baseline="0" dirty="0" smtClean="0">
                <a:solidFill>
                  <a:srgbClr val="C00000"/>
                </a:solidFill>
                <a:ea typeface="Times New Roman" panose="02020603050405020304" pitchFamily="18" charset="0"/>
                <a:cs typeface="Times New Roman" panose="02020603050405020304" pitchFamily="18" charset="0"/>
              </a:rPr>
              <a:t> - </a:t>
            </a:r>
            <a:r>
              <a:rPr lang="fr-FR" sz="1200" dirty="0" smtClean="0">
                <a:solidFill>
                  <a:srgbClr val="C00000"/>
                </a:solidFill>
                <a:ea typeface="Times New Roman" panose="02020603050405020304" pitchFamily="18" charset="0"/>
                <a:cs typeface="Times New Roman" panose="02020603050405020304" pitchFamily="18" charset="0"/>
              </a:rPr>
              <a:t>FOLIOT Clémence</a:t>
            </a:r>
            <a:r>
              <a:rPr lang="fr-FR" sz="1200" baseline="0" dirty="0" smtClean="0">
                <a:solidFill>
                  <a:srgbClr val="C00000"/>
                </a:solidFill>
                <a:ea typeface="Times New Roman" panose="02020603050405020304" pitchFamily="18" charset="0"/>
                <a:cs typeface="Times New Roman" panose="02020603050405020304" pitchFamily="18" charset="0"/>
              </a:rPr>
              <a:t> - </a:t>
            </a:r>
            <a:r>
              <a:rPr lang="fr-FR" sz="1200" dirty="0" smtClean="0">
                <a:solidFill>
                  <a:srgbClr val="C00000"/>
                </a:solidFill>
                <a:ea typeface="Times New Roman" panose="02020603050405020304" pitchFamily="18" charset="0"/>
                <a:cs typeface="Times New Roman" panose="02020603050405020304" pitchFamily="18" charset="0"/>
              </a:rPr>
              <a:t>MERCIER Véronique</a:t>
            </a:r>
            <a:r>
              <a:rPr lang="fr-FR" sz="1200" baseline="0" dirty="0" smtClean="0">
                <a:solidFill>
                  <a:srgbClr val="C00000"/>
                </a:solidFill>
                <a:ea typeface="Times New Roman" panose="02020603050405020304" pitchFamily="18" charset="0"/>
                <a:cs typeface="Times New Roman" panose="02020603050405020304" pitchFamily="18" charset="0"/>
              </a:rPr>
              <a:t> - </a:t>
            </a:r>
            <a:r>
              <a:rPr lang="fr-FR" sz="1200" dirty="0" smtClean="0">
                <a:solidFill>
                  <a:srgbClr val="C00000"/>
                </a:solidFill>
                <a:ea typeface="Times New Roman" panose="02020603050405020304" pitchFamily="18" charset="0"/>
                <a:cs typeface="Times New Roman" panose="02020603050405020304" pitchFamily="18" charset="0"/>
              </a:rPr>
              <a:t>MORAND Mélanie</a:t>
            </a:r>
            <a:r>
              <a:rPr lang="fr-FR" sz="1200" baseline="0" dirty="0" smtClean="0">
                <a:solidFill>
                  <a:srgbClr val="C00000"/>
                </a:solidFill>
                <a:ea typeface="Times New Roman" panose="02020603050405020304" pitchFamily="18" charset="0"/>
                <a:cs typeface="Times New Roman" panose="02020603050405020304" pitchFamily="18" charset="0"/>
              </a:rPr>
              <a:t> - </a:t>
            </a:r>
            <a:r>
              <a:rPr lang="fr-FR" sz="1200" dirty="0" smtClean="0">
                <a:solidFill>
                  <a:srgbClr val="C00000"/>
                </a:solidFill>
                <a:ea typeface="Times New Roman" panose="02020603050405020304" pitchFamily="18" charset="0"/>
                <a:cs typeface="Times New Roman" panose="02020603050405020304" pitchFamily="18" charset="0"/>
              </a:rPr>
              <a:t>PESQUEREL Marie – </a:t>
            </a:r>
            <a:r>
              <a:rPr lang="fr-FR" sz="1200" smtClean="0">
                <a:solidFill>
                  <a:srgbClr val="C00000"/>
                </a:solidFill>
                <a:ea typeface="Times New Roman" panose="02020603050405020304" pitchFamily="18" charset="0"/>
                <a:cs typeface="Times New Roman" panose="02020603050405020304" pitchFamily="18" charset="0"/>
              </a:rPr>
              <a:t>PLATEL Marine</a:t>
            </a:r>
            <a:endParaRPr lang="fr-FR" sz="1200" b="1" dirty="0" smtClean="0">
              <a:solidFill>
                <a:srgbClr val="C00000"/>
              </a:solidFill>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8FA5B297-80A9-4CD0-AB6A-634D7C645E5C}" type="slidenum">
              <a:rPr lang="fr-FR" smtClean="0"/>
              <a:t>1</a:t>
            </a:fld>
            <a:endParaRPr lang="fr-FR"/>
          </a:p>
        </p:txBody>
      </p:sp>
    </p:spTree>
    <p:extLst>
      <p:ext uri="{BB962C8B-B14F-4D97-AF65-F5344CB8AC3E}">
        <p14:creationId xmlns:p14="http://schemas.microsoft.com/office/powerpoint/2010/main" val="47256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L'OMS définit l'addiction comme « un état de dépendance périodique ou chronique à des substances ou à des comportements ».</a:t>
            </a:r>
            <a:endParaRPr lang="fr-FR" dirty="0"/>
          </a:p>
        </p:txBody>
      </p:sp>
      <p:sp>
        <p:nvSpPr>
          <p:cNvPr id="4" name="Espace réservé du numéro de diapositive 3"/>
          <p:cNvSpPr>
            <a:spLocks noGrp="1"/>
          </p:cNvSpPr>
          <p:nvPr>
            <p:ph type="sldNum" sz="quarter" idx="5"/>
          </p:nvPr>
        </p:nvSpPr>
        <p:spPr/>
        <p:txBody>
          <a:bodyPr/>
          <a:lstStyle/>
          <a:p>
            <a:fld id="{37C9C781-F260-491E-85DE-393B31D8C854}" type="slidenum">
              <a:rPr lang="fr-FR" smtClean="0"/>
              <a:t>2</a:t>
            </a:fld>
            <a:endParaRPr lang="fr-FR"/>
          </a:p>
        </p:txBody>
      </p:sp>
    </p:spTree>
    <p:extLst>
      <p:ext uri="{BB962C8B-B14F-4D97-AF65-F5344CB8AC3E}">
        <p14:creationId xmlns:p14="http://schemas.microsoft.com/office/powerpoint/2010/main" val="2657794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hlinkClick r:id="rId3"/>
              </a:rPr>
              <a:t>Les addictions aux substances psychoactives </a:t>
            </a:r>
            <a:r>
              <a:rPr lang="fr-FR" dirty="0"/>
              <a:t>concernent l’ensemble des produits ayant une action directe sur le système nerveux central. Il s’agit du tabac, de l’alcool, des médicaments, mais aussi des produits détournés de leur usage (les solvants, les colles, les poppers, … ), ainsi que les stupéfiants (le cannabis, l’héroïne, la cocaïne,… ).</a:t>
            </a:r>
            <a:endParaRPr lang="fr-FR" dirty="0">
              <a:hlinkClick r:id="rId4"/>
            </a:endParaRPr>
          </a:p>
          <a:p>
            <a:endParaRPr lang="fr-FR" dirty="0">
              <a:hlinkClick r:id="rId4"/>
            </a:endParaRPr>
          </a:p>
          <a:p>
            <a:r>
              <a:rPr lang="fr-FR" dirty="0">
                <a:hlinkClick r:id="rId4"/>
              </a:rPr>
              <a:t>Les addictions comportementales</a:t>
            </a:r>
            <a:r>
              <a:rPr lang="fr-FR" dirty="0"/>
              <a:t> regroupent toute activité dont le niveau de pratique est excessivement élevé (les jeux, le sport, le sexe, le shopping, les réseaux sociaux, …) et perturbe le fonctionnement « normal » de l’individu.</a:t>
            </a:r>
          </a:p>
          <a:p>
            <a:endParaRPr lang="fr-FR" dirty="0"/>
          </a:p>
          <a:p>
            <a:r>
              <a:rPr lang="fr-FR" sz="1200" b="0" i="0" kern="1200" dirty="0">
                <a:solidFill>
                  <a:schemeClr val="tx1"/>
                </a:solidFill>
                <a:effectLst/>
                <a:latin typeface="+mn-lt"/>
                <a:ea typeface="+mn-ea"/>
                <a:cs typeface="+mn-cs"/>
              </a:rPr>
              <a:t>En 2019, l’Organisation Mondiale de la Santé (OMS) a intégré le gaming </a:t>
            </a:r>
            <a:r>
              <a:rPr lang="fr-FR" sz="1200" b="0" i="0" kern="1200" dirty="0" err="1">
                <a:solidFill>
                  <a:schemeClr val="tx1"/>
                </a:solidFill>
                <a:effectLst/>
                <a:latin typeface="+mn-lt"/>
                <a:ea typeface="+mn-ea"/>
                <a:cs typeface="+mn-cs"/>
              </a:rPr>
              <a:t>disorder</a:t>
            </a:r>
            <a:r>
              <a:rPr lang="fr-FR" sz="1200" b="0" i="0" kern="1200" dirty="0">
                <a:solidFill>
                  <a:schemeClr val="tx1"/>
                </a:solidFill>
                <a:effectLst/>
                <a:latin typeface="+mn-lt"/>
                <a:ea typeface="+mn-ea"/>
                <a:cs typeface="+mn-cs"/>
              </a:rPr>
              <a:t> (traduit sur le site francophone de l’OMS par « trouble du jeu vidéo ») dans la 11e version de la Classification internationale des maladies (CIM, en anglais ICD). Il est défini comme un modèle de comportement de jeu numérique ou vidéo caractérisé par une priorité croissante accordée aux jeux sur d’autres intérêts et activités quotidiennes, et la poursuite ou l’escalade des jeux malgré la survenue de conséquences négatives. Pour que l’on puisse parler d’addiction, le trouble doit exister depuis plus de 12 mois avec des conséquences importantes sur les activités personnelles, familiales, sociales et professionnelles. La personne est incapable de se détacher de son ordinateur, appareil mobile ou console de jeux, au point d’abandonner toute vie sociale et de mettre en danger sa santé, mentale et/ou physique. Tous ses autres centres d’intérêt et activités sont délaissés, y compris le sommeil et les repas.</a:t>
            </a: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37C9C781-F260-491E-85DE-393B31D8C854}" type="slidenum">
              <a:rPr lang="fr-FR" smtClean="0"/>
              <a:t>3</a:t>
            </a:fld>
            <a:endParaRPr lang="fr-FR"/>
          </a:p>
        </p:txBody>
      </p:sp>
      <p:pic>
        <p:nvPicPr>
          <p:cNvPr id="5" name="Picture 2" descr="Visuel addiction dépendance">
            <a:extLst>
              <a:ext uri="{FF2B5EF4-FFF2-40B4-BE49-F238E27FC236}">
                <a16:creationId xmlns:a16="http://schemas.microsoft.com/office/drawing/2014/main" id="{8459E56E-3CAE-476D-9E10-E696503BAC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908" y="6257580"/>
            <a:ext cx="2439532" cy="265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419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Ce qu'il faut retenir. ➣ L'addiction est une incapacité à contrôler sa consommation en ayant conscience des effets néfastes (trouble du comportement). ➣ La dépendance est un phénomène physiologique qui conduit à consommer à nouveau pour ne pas subir les effets désagréables du manque (trouble physiologique).</a:t>
            </a:r>
            <a:endParaRPr lang="fr-FR" dirty="0"/>
          </a:p>
        </p:txBody>
      </p:sp>
      <p:sp>
        <p:nvSpPr>
          <p:cNvPr id="4" name="Espace réservé du numéro de diapositive 3"/>
          <p:cNvSpPr>
            <a:spLocks noGrp="1"/>
          </p:cNvSpPr>
          <p:nvPr>
            <p:ph type="sldNum" sz="quarter" idx="5"/>
          </p:nvPr>
        </p:nvSpPr>
        <p:spPr/>
        <p:txBody>
          <a:bodyPr/>
          <a:lstStyle/>
          <a:p>
            <a:fld id="{37C9C781-F260-491E-85DE-393B31D8C854}" type="slidenum">
              <a:rPr lang="fr-FR" smtClean="0"/>
              <a:t>4</a:t>
            </a:fld>
            <a:endParaRPr lang="fr-FR"/>
          </a:p>
        </p:txBody>
      </p:sp>
    </p:spTree>
    <p:extLst>
      <p:ext uri="{BB962C8B-B14F-4D97-AF65-F5344CB8AC3E}">
        <p14:creationId xmlns:p14="http://schemas.microsoft.com/office/powerpoint/2010/main" val="2559350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CSAPA - </a:t>
            </a:r>
            <a:r>
              <a:rPr lang="fr-FR" sz="1200" b="0" i="0" kern="1200" dirty="0" smtClean="0">
                <a:solidFill>
                  <a:schemeClr val="tx1"/>
                </a:solidFill>
                <a:effectLst/>
                <a:latin typeface="+mn-lt"/>
                <a:ea typeface="+mn-ea"/>
                <a:cs typeface="+mn-cs"/>
              </a:rPr>
              <a:t>Centre de soins, d'accompagnement et de prévention en addictologie</a:t>
            </a:r>
          </a:p>
          <a:p>
            <a:r>
              <a:rPr lang="fr-FR" sz="1200" b="0" i="0" kern="1200" dirty="0" smtClean="0">
                <a:solidFill>
                  <a:schemeClr val="tx1"/>
                </a:solidFill>
                <a:effectLst/>
                <a:latin typeface="+mn-lt"/>
                <a:ea typeface="+mn-ea"/>
                <a:cs typeface="+mn-cs"/>
              </a:rPr>
              <a:t>CAARUD - Centre d'accueil et d'accompagnement à la réduction des risques pour usagers de drogues</a:t>
            </a:r>
            <a:endParaRPr lang="fr-FR" dirty="0"/>
          </a:p>
        </p:txBody>
      </p:sp>
      <p:sp>
        <p:nvSpPr>
          <p:cNvPr id="4" name="Espace réservé du numéro de diapositive 3"/>
          <p:cNvSpPr>
            <a:spLocks noGrp="1"/>
          </p:cNvSpPr>
          <p:nvPr>
            <p:ph type="sldNum" sz="quarter" idx="10"/>
          </p:nvPr>
        </p:nvSpPr>
        <p:spPr/>
        <p:txBody>
          <a:bodyPr/>
          <a:lstStyle/>
          <a:p>
            <a:fld id="{37C9C781-F260-491E-85DE-393B31D8C854}" type="slidenum">
              <a:rPr lang="fr-FR" smtClean="0"/>
              <a:t>9</a:t>
            </a:fld>
            <a:endParaRPr lang="fr-FR"/>
          </a:p>
        </p:txBody>
      </p:sp>
    </p:spTree>
    <p:extLst>
      <p:ext uri="{BB962C8B-B14F-4D97-AF65-F5344CB8AC3E}">
        <p14:creationId xmlns:p14="http://schemas.microsoft.com/office/powerpoint/2010/main" val="117490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DA59D04-897A-4DE7-BEEA-9059FCE2E734}" type="datetimeFigureOut">
              <a:rPr lang="fr-FR" smtClean="0"/>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162683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DA59D04-897A-4DE7-BEEA-9059FCE2E734}" type="datetimeFigureOut">
              <a:rPr lang="fr-FR" smtClean="0"/>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14882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DA59D04-897A-4DE7-BEEA-9059FCE2E734}" type="datetimeFigureOut">
              <a:rPr lang="fr-FR" smtClean="0"/>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80324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DA59D04-897A-4DE7-BEEA-9059FCE2E734}" type="datetimeFigureOut">
              <a:rPr lang="fr-FR" smtClean="0"/>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260037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DA59D04-897A-4DE7-BEEA-9059FCE2E734}" type="datetimeFigureOut">
              <a:rPr lang="fr-FR" smtClean="0"/>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39046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DA59D04-897A-4DE7-BEEA-9059FCE2E734}" type="datetimeFigureOut">
              <a:rPr lang="fr-FR" smtClean="0"/>
              <a:t>15/05/2024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3689005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DA59D04-897A-4DE7-BEEA-9059FCE2E734}" type="datetimeFigureOut">
              <a:rPr lang="fr-FR" smtClean="0"/>
              <a:t>15/05/2024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100811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DA59D04-897A-4DE7-BEEA-9059FCE2E734}" type="datetimeFigureOut">
              <a:rPr lang="fr-FR" smtClean="0"/>
              <a:t>15/05/2024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244768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DA59D04-897A-4DE7-BEEA-9059FCE2E734}" type="datetimeFigureOut">
              <a:rPr lang="fr-FR" smtClean="0"/>
              <a:t>15/05/2024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2616744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DA59D04-897A-4DE7-BEEA-9059FCE2E734}" type="datetimeFigureOut">
              <a:rPr lang="fr-FR" smtClean="0"/>
              <a:t>15/05/2024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34260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DA59D04-897A-4DE7-BEEA-9059FCE2E734}" type="datetimeFigureOut">
              <a:rPr lang="fr-FR" smtClean="0"/>
              <a:t>15/05/2024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262883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59D04-897A-4DE7-BEEA-9059FCE2E734}" type="datetimeFigureOut">
              <a:rPr lang="fr-FR" smtClean="0"/>
              <a:t>15/05/2024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37B0B-9B9F-404A-8D23-18EB86A9C781}" type="slidenum">
              <a:rPr lang="fr-FR" smtClean="0"/>
              <a:t>‹N°›</a:t>
            </a:fld>
            <a:endParaRPr lang="fr-FR"/>
          </a:p>
        </p:txBody>
      </p:sp>
    </p:spTree>
    <p:extLst>
      <p:ext uri="{BB962C8B-B14F-4D97-AF65-F5344CB8AC3E}">
        <p14:creationId xmlns:p14="http://schemas.microsoft.com/office/powerpoint/2010/main" val="1669711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3DB9C8-43E7-4203-8D0B-ADA65AC9232F}"/>
              </a:ext>
            </a:extLst>
          </p:cNvPr>
          <p:cNvSpPr/>
          <p:nvPr/>
        </p:nvSpPr>
        <p:spPr>
          <a:xfrm>
            <a:off x="0" y="0"/>
            <a:ext cx="12192000" cy="6858000"/>
          </a:xfrm>
          <a:prstGeom prst="rect">
            <a:avLst/>
          </a:prstGeom>
          <a:solidFill>
            <a:srgbClr val="B80C18"/>
          </a:solidFill>
          <a:ln>
            <a:solidFill>
              <a:srgbClr val="B80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52272" y="6484220"/>
            <a:ext cx="2743200" cy="365125"/>
          </a:xfrm>
        </p:spPr>
        <p:txBody>
          <a:bodyPr/>
          <a:lstStyle/>
          <a:p>
            <a:fld id="{488962FB-4EA7-4DF1-95CD-5B76D3DA310A}" type="slidenum">
              <a:rPr lang="fr-FR" smtClean="0">
                <a:solidFill>
                  <a:schemeClr val="bg1"/>
                </a:solidFill>
              </a:rPr>
              <a:t>1</a:t>
            </a:fld>
            <a:endParaRPr lang="fr-FR">
              <a:solidFill>
                <a:schemeClr val="bg1"/>
              </a:solidFill>
            </a:endParaRPr>
          </a:p>
        </p:txBody>
      </p:sp>
      <p:sp>
        <p:nvSpPr>
          <p:cNvPr id="4" name="Triangle rectangle 3">
            <a:extLst>
              <a:ext uri="{FF2B5EF4-FFF2-40B4-BE49-F238E27FC236}">
                <a16:creationId xmlns:a16="http://schemas.microsoft.com/office/drawing/2014/main" id="{37AF010F-EB5C-4A20-8277-10EF6E113F8B}"/>
              </a:ext>
            </a:extLst>
          </p:cNvPr>
          <p:cNvSpPr/>
          <p:nvPr/>
        </p:nvSpPr>
        <p:spPr>
          <a:xfrm flipV="1">
            <a:off x="0" y="0"/>
            <a:ext cx="7786540" cy="6858000"/>
          </a:xfrm>
          <a:prstGeom prst="rtTriangle">
            <a:avLst/>
          </a:prstGeom>
          <a:solidFill>
            <a:srgbClr val="FF9802"/>
          </a:solidFill>
          <a:ln>
            <a:solidFill>
              <a:srgbClr val="FF9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8E2E869D-9069-493A-9040-BDDEE99DEC0C}"/>
              </a:ext>
            </a:extLst>
          </p:cNvPr>
          <p:cNvSpPr/>
          <p:nvPr/>
        </p:nvSpPr>
        <p:spPr>
          <a:xfrm>
            <a:off x="765927" y="366795"/>
            <a:ext cx="6254685" cy="59895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200" y="366795"/>
            <a:ext cx="1933575" cy="1366838"/>
          </a:xfrm>
          <a:prstGeom prst="rect">
            <a:avLst/>
          </a:prstGeom>
        </p:spPr>
      </p:pic>
      <p:sp>
        <p:nvSpPr>
          <p:cNvPr id="10" name="Espace réservé du texte 16">
            <a:extLst>
              <a:ext uri="{FF2B5EF4-FFF2-40B4-BE49-F238E27FC236}">
                <a16:creationId xmlns:a16="http://schemas.microsoft.com/office/drawing/2014/main" id="{9DE68FF0-7180-4456-B894-E24465B75873}"/>
              </a:ext>
            </a:extLst>
          </p:cNvPr>
          <p:cNvSpPr txBox="1">
            <a:spLocks/>
          </p:cNvSpPr>
          <p:nvPr/>
        </p:nvSpPr>
        <p:spPr>
          <a:xfrm>
            <a:off x="4810274" y="6523038"/>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a:solidFill>
                  <a:schemeClr val="bg1"/>
                </a:solidFill>
              </a:rPr>
              <a:t>Association de Conseil de d’Interventions Sociales du Travail - Association loi 1901   |</a:t>
            </a:r>
          </a:p>
        </p:txBody>
      </p:sp>
      <p:sp>
        <p:nvSpPr>
          <p:cNvPr id="12" name="Titre 4">
            <a:extLst>
              <a:ext uri="{FF2B5EF4-FFF2-40B4-BE49-F238E27FC236}">
                <a16:creationId xmlns:a16="http://schemas.microsoft.com/office/drawing/2014/main" id="{6B283CC2-7929-4BD0-AA25-122668BD838D}"/>
              </a:ext>
            </a:extLst>
          </p:cNvPr>
          <p:cNvSpPr txBox="1">
            <a:spLocks/>
          </p:cNvSpPr>
          <p:nvPr/>
        </p:nvSpPr>
        <p:spPr>
          <a:xfrm>
            <a:off x="7303164" y="4708276"/>
            <a:ext cx="4609122" cy="16926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000" dirty="0">
                <a:solidFill>
                  <a:schemeClr val="bg1"/>
                </a:solidFill>
              </a:rPr>
              <a:t>NOM Prénom</a:t>
            </a:r>
          </a:p>
          <a:p>
            <a:pPr algn="ctr"/>
            <a:r>
              <a:rPr lang="fr-FR" sz="2800" dirty="0">
                <a:solidFill>
                  <a:schemeClr val="bg1"/>
                </a:solidFill>
              </a:rPr>
              <a:t>Assistante de Service </a:t>
            </a:r>
            <a:r>
              <a:rPr lang="fr-FR" sz="2800" dirty="0" smtClean="0">
                <a:solidFill>
                  <a:schemeClr val="bg1"/>
                </a:solidFill>
              </a:rPr>
              <a:t>Social</a:t>
            </a:r>
            <a:br>
              <a:rPr lang="fr-FR" sz="2800" dirty="0" smtClean="0">
                <a:solidFill>
                  <a:schemeClr val="bg1"/>
                </a:solidFill>
              </a:rPr>
            </a:br>
            <a:r>
              <a:rPr lang="fr-FR" sz="2800" dirty="0" smtClean="0">
                <a:solidFill>
                  <a:schemeClr val="bg1"/>
                </a:solidFill>
              </a:rPr>
              <a:t>du </a:t>
            </a:r>
            <a:r>
              <a:rPr lang="fr-FR" sz="2800" dirty="0">
                <a:solidFill>
                  <a:schemeClr val="bg1"/>
                </a:solidFill>
              </a:rPr>
              <a:t>Travail</a:t>
            </a:r>
          </a:p>
        </p:txBody>
      </p:sp>
      <p:sp>
        <p:nvSpPr>
          <p:cNvPr id="13" name="Titre 4">
            <a:extLst>
              <a:ext uri="{FF2B5EF4-FFF2-40B4-BE49-F238E27FC236}">
                <a16:creationId xmlns:a16="http://schemas.microsoft.com/office/drawing/2014/main" id="{6B283CC2-7929-4BD0-AA25-122668BD838D}"/>
              </a:ext>
            </a:extLst>
          </p:cNvPr>
          <p:cNvSpPr txBox="1">
            <a:spLocks/>
          </p:cNvSpPr>
          <p:nvPr/>
        </p:nvSpPr>
        <p:spPr>
          <a:xfrm>
            <a:off x="1027161" y="2434136"/>
            <a:ext cx="5773133" cy="191031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400" b="1" dirty="0">
                <a:solidFill>
                  <a:srgbClr val="FF9802"/>
                </a:solidFill>
              </a:rPr>
              <a:t>Atelier </a:t>
            </a:r>
            <a:r>
              <a:rPr lang="fr-FR" sz="5400" b="1" dirty="0" smtClean="0">
                <a:solidFill>
                  <a:srgbClr val="FF9802"/>
                </a:solidFill>
              </a:rPr>
              <a:t>Addictions</a:t>
            </a:r>
          </a:p>
          <a:p>
            <a:pPr algn="ctr" defTabSz="685800"/>
            <a:endParaRPr lang="fr-FR" sz="3600" dirty="0" smtClean="0">
              <a:solidFill>
                <a:srgbClr val="FF9802"/>
              </a:solidFill>
              <a:latin typeface="Calibri Light" panose="020F0302020204030204"/>
            </a:endParaRPr>
          </a:p>
          <a:p>
            <a:pPr algn="ctr" defTabSz="685800"/>
            <a:r>
              <a:rPr lang="fr-FR" sz="3600" b="1" dirty="0" smtClean="0">
                <a:solidFill>
                  <a:srgbClr val="FF9802"/>
                </a:solidFill>
                <a:latin typeface="Calibri Light" panose="020F0302020204030204"/>
              </a:rPr>
              <a:t>auprès de ADHERENT</a:t>
            </a:r>
            <a:endParaRPr lang="fr-FR" sz="3600" b="1" dirty="0">
              <a:solidFill>
                <a:srgbClr val="FF9802"/>
              </a:solidFill>
              <a:latin typeface="Calibri Light" panose="020F0302020204030204"/>
            </a:endParaRPr>
          </a:p>
        </p:txBody>
      </p:sp>
      <p:sp>
        <p:nvSpPr>
          <p:cNvPr id="14" name="ZoneTexte 13"/>
          <p:cNvSpPr txBox="1"/>
          <p:nvPr/>
        </p:nvSpPr>
        <p:spPr>
          <a:xfrm>
            <a:off x="536321" y="6408107"/>
            <a:ext cx="490840" cy="261610"/>
          </a:xfrm>
          <a:prstGeom prst="rect">
            <a:avLst/>
          </a:prstGeom>
          <a:noFill/>
        </p:spPr>
        <p:txBody>
          <a:bodyPr wrap="none" rtlCol="0">
            <a:spAutoFit/>
          </a:bodyPr>
          <a:lstStyle/>
          <a:p>
            <a:r>
              <a:rPr lang="fr-FR" sz="1100" dirty="0" smtClean="0">
                <a:solidFill>
                  <a:schemeClr val="bg1"/>
                </a:solidFill>
              </a:rPr>
              <a:t>DATE</a:t>
            </a:r>
            <a:endParaRPr lang="fr-FR" sz="1100" dirty="0">
              <a:solidFill>
                <a:schemeClr val="bg1"/>
              </a:solidFill>
            </a:endParaRPr>
          </a:p>
        </p:txBody>
      </p:sp>
    </p:spTree>
    <p:extLst>
      <p:ext uri="{BB962C8B-B14F-4D97-AF65-F5344CB8AC3E}">
        <p14:creationId xmlns:p14="http://schemas.microsoft.com/office/powerpoint/2010/main" val="3454783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3DB9C8-43E7-4203-8D0B-ADA65AC9232F}"/>
              </a:ext>
            </a:extLst>
          </p:cNvPr>
          <p:cNvSpPr/>
          <p:nvPr/>
        </p:nvSpPr>
        <p:spPr>
          <a:xfrm>
            <a:off x="0" y="0"/>
            <a:ext cx="12192000" cy="6858000"/>
          </a:xfrm>
          <a:prstGeom prst="rect">
            <a:avLst/>
          </a:prstGeom>
          <a:solidFill>
            <a:srgbClr val="FF9802"/>
          </a:solidFill>
          <a:ln>
            <a:solidFill>
              <a:srgbClr val="FF9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962FB-4EA7-4DF1-95CD-5B76D3DA310A}"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riangle rectangle 3">
            <a:extLst>
              <a:ext uri="{FF2B5EF4-FFF2-40B4-BE49-F238E27FC236}">
                <a16:creationId xmlns:a16="http://schemas.microsoft.com/office/drawing/2014/main" id="{37AF010F-EB5C-4A20-8277-10EF6E113F8B}"/>
              </a:ext>
            </a:extLst>
          </p:cNvPr>
          <p:cNvSpPr/>
          <p:nvPr/>
        </p:nvSpPr>
        <p:spPr>
          <a:xfrm flipV="1">
            <a:off x="0" y="0"/>
            <a:ext cx="7786540" cy="6858000"/>
          </a:xfrm>
          <a:prstGeom prst="rtTriangle">
            <a:avLst/>
          </a:prstGeom>
          <a:solidFill>
            <a:srgbClr val="B80C18"/>
          </a:solidFill>
          <a:ln>
            <a:solidFill>
              <a:srgbClr val="B80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8E2E869D-9069-493A-9040-BDDEE99DEC0C}"/>
              </a:ext>
            </a:extLst>
          </p:cNvPr>
          <p:cNvSpPr/>
          <p:nvPr/>
        </p:nvSpPr>
        <p:spPr>
          <a:xfrm>
            <a:off x="2930786" y="657670"/>
            <a:ext cx="5679814" cy="54935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904" y="331284"/>
            <a:ext cx="1933575" cy="1366838"/>
          </a:xfrm>
          <a:prstGeom prst="rect">
            <a:avLst/>
          </a:prstGeom>
        </p:spPr>
      </p:pic>
      <p:sp>
        <p:nvSpPr>
          <p:cNvPr id="10"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100" b="0" i="0" u="none" strike="noStrike" kern="1200" cap="none" spc="0" normalizeH="0" baseline="0" noProof="0">
                <a:ln>
                  <a:noFill/>
                </a:ln>
                <a:solidFill>
                  <a:prstClr val="white"/>
                </a:solidFill>
                <a:effectLst/>
                <a:uLnTx/>
                <a:uFillTx/>
                <a:latin typeface="Calibri" panose="020F0502020204030204"/>
                <a:ea typeface="+mn-ea"/>
                <a:cs typeface="+mn-cs"/>
              </a:rPr>
              <a:t>Association de Conseil de d’Interventions Sociales du Travail - Association loi 1901   |</a:t>
            </a:r>
          </a:p>
        </p:txBody>
      </p:sp>
      <p:sp>
        <p:nvSpPr>
          <p:cNvPr id="11" name="Titre 4">
            <a:extLst>
              <a:ext uri="{FF2B5EF4-FFF2-40B4-BE49-F238E27FC236}">
                <a16:creationId xmlns:a16="http://schemas.microsoft.com/office/drawing/2014/main" id="{6B283CC2-7929-4BD0-AA25-122668BD838D}"/>
              </a:ext>
            </a:extLst>
          </p:cNvPr>
          <p:cNvSpPr txBox="1">
            <a:spLocks/>
          </p:cNvSpPr>
          <p:nvPr/>
        </p:nvSpPr>
        <p:spPr>
          <a:xfrm>
            <a:off x="2625875" y="1908722"/>
            <a:ext cx="6289629"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000" b="1" i="0" u="none" strike="noStrike" kern="1200" cap="none" spc="0" normalizeH="0" baseline="0" noProof="0">
                <a:ln>
                  <a:noFill/>
                </a:ln>
                <a:solidFill>
                  <a:srgbClr val="FF9802"/>
                </a:solidFill>
                <a:effectLst/>
                <a:uLnTx/>
                <a:uFillTx/>
                <a:latin typeface="+mn-lt"/>
                <a:ea typeface="+mj-ea"/>
                <a:cs typeface="+mj-cs"/>
              </a:rPr>
              <a:t>SIÈGE NORMANDIE</a:t>
            </a:r>
          </a:p>
        </p:txBody>
      </p:sp>
      <p:sp>
        <p:nvSpPr>
          <p:cNvPr id="12" name="Espace réservé du texte 16">
            <a:extLst>
              <a:ext uri="{FF2B5EF4-FFF2-40B4-BE49-F238E27FC236}">
                <a16:creationId xmlns:a16="http://schemas.microsoft.com/office/drawing/2014/main" id="{A0171C25-DA6C-4E85-B616-3E5CA1570ADA}"/>
              </a:ext>
            </a:extLst>
          </p:cNvPr>
          <p:cNvSpPr txBox="1">
            <a:spLocks/>
          </p:cNvSpPr>
          <p:nvPr/>
        </p:nvSpPr>
        <p:spPr>
          <a:xfrm>
            <a:off x="3519036" y="2872969"/>
            <a:ext cx="4503305" cy="2349754"/>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3000" b="1" i="0" u="none" strike="noStrike" kern="1200" cap="none" spc="0" normalizeH="0" baseline="0" noProof="0">
                <a:ln>
                  <a:noFill/>
                </a:ln>
                <a:solidFill>
                  <a:srgbClr val="4D4D4D"/>
                </a:solidFill>
                <a:effectLst/>
                <a:uLnTx/>
                <a:uFillTx/>
                <a:ea typeface="+mn-ea"/>
                <a:cs typeface="+mn-cs"/>
              </a:rPr>
              <a:t>02 76 01 51 51 </a:t>
            </a:r>
            <a:endParaRPr kumimoji="0" lang="fr-FR" sz="3000" b="0" i="0" u="none" strike="noStrike" kern="1200" cap="none" spc="0" normalizeH="0" baseline="0" noProof="0">
              <a:ln>
                <a:noFill/>
              </a:ln>
              <a:solidFill>
                <a:srgbClr val="4D4D4D"/>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500" b="0" i="0" u="none" strike="noStrike" kern="1200" cap="none" spc="0" normalizeH="0" baseline="0" noProof="0">
                <a:ln>
                  <a:noFill/>
                </a:ln>
                <a:solidFill>
                  <a:srgbClr val="4D4D4D"/>
                </a:solidFill>
                <a:effectLst/>
                <a:uLnTx/>
                <a:uFillTx/>
                <a:ea typeface="+mn-ea"/>
                <a:cs typeface="+mn-cs"/>
              </a:rPr>
              <a:t>secretariat@acist.asso.fr</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2000" b="0" i="0" u="none" strike="noStrike" kern="1200" cap="none" spc="0" normalizeH="0" baseline="0" noProof="0">
              <a:ln>
                <a:noFill/>
              </a:ln>
              <a:solidFill>
                <a:srgbClr val="4D4D4D"/>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srgbClr val="4D4D4D"/>
                </a:solidFill>
                <a:effectLst/>
                <a:uLnTx/>
                <a:uFillTx/>
                <a:ea typeface="+mn-ea"/>
                <a:cs typeface="+mn-cs"/>
              </a:rPr>
              <a:t>Retrouvez-nous sur : </a:t>
            </a:r>
            <a:r>
              <a:rPr kumimoji="0" lang="fr-FR" sz="2000" b="1" i="0" u="none" strike="noStrike" kern="1200" cap="none" spc="0" normalizeH="0" baseline="0" noProof="0">
                <a:ln>
                  <a:noFill/>
                </a:ln>
                <a:solidFill>
                  <a:srgbClr val="4D4D4D"/>
                </a:solidFill>
                <a:effectLst/>
                <a:uLnTx/>
                <a:uFillTx/>
                <a:ea typeface="+mn-ea"/>
                <a:cs typeface="+mn-cs"/>
              </a:rPr>
              <a:t>www.acist.asso.fr</a:t>
            </a:r>
            <a:endParaRPr kumimoji="0" lang="fr-FR" sz="2000" b="0" i="0" u="none" strike="noStrike" kern="1200" cap="none" spc="0" normalizeH="0" baseline="0" noProof="0">
              <a:ln>
                <a:noFill/>
              </a:ln>
              <a:solidFill>
                <a:srgbClr val="4D4D4D"/>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2000" b="0" i="0" u="none" strike="noStrike" kern="1200" cap="none" spc="0" normalizeH="0" baseline="0" noProof="0">
              <a:ln>
                <a:noFill/>
              </a:ln>
              <a:solidFill>
                <a:srgbClr val="4D4D4D"/>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500" b="0" i="0" u="none" strike="noStrike" kern="1200" cap="none" spc="0" normalizeH="0" baseline="0" noProof="0">
                <a:ln>
                  <a:noFill/>
                </a:ln>
                <a:solidFill>
                  <a:srgbClr val="4D4D4D"/>
                </a:solidFill>
                <a:effectLst/>
                <a:uLnTx/>
                <a:uFillTx/>
                <a:ea typeface="+mn-ea"/>
                <a:cs typeface="+mn-cs"/>
              </a:rPr>
              <a:t>Et sur les réseaux :</a:t>
            </a:r>
          </a:p>
        </p:txBody>
      </p:sp>
      <p:sp>
        <p:nvSpPr>
          <p:cNvPr id="13" name="Espace réservé du texte 16">
            <a:extLst>
              <a:ext uri="{FF2B5EF4-FFF2-40B4-BE49-F238E27FC236}">
                <a16:creationId xmlns:a16="http://schemas.microsoft.com/office/drawing/2014/main" id="{7260C384-3F5B-48CA-8660-B9C290F5C0EA}"/>
              </a:ext>
            </a:extLst>
          </p:cNvPr>
          <p:cNvSpPr txBox="1">
            <a:spLocks/>
          </p:cNvSpPr>
          <p:nvPr/>
        </p:nvSpPr>
        <p:spPr>
          <a:xfrm>
            <a:off x="3519035" y="2271051"/>
            <a:ext cx="4503305" cy="471130"/>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500" b="1" i="0" u="none" strike="noStrike" kern="1200" cap="none" spc="0" normalizeH="0" baseline="0" noProof="0">
                <a:ln>
                  <a:noFill/>
                </a:ln>
                <a:solidFill>
                  <a:srgbClr val="4D4D4D"/>
                </a:solidFill>
                <a:effectLst/>
                <a:uLnTx/>
                <a:uFillTx/>
                <a:ea typeface="+mn-ea"/>
                <a:cs typeface="+mn-cs"/>
              </a:rPr>
              <a:t>155 rue Louis Blériot, 76230 Bois Guillaume</a:t>
            </a:r>
          </a:p>
        </p:txBody>
      </p:sp>
      <p:pic>
        <p:nvPicPr>
          <p:cNvPr id="1026" name="Picture 2" descr="logo-facebook – Poulaillon Traiteur">
            <a:extLst>
              <a:ext uri="{FF2B5EF4-FFF2-40B4-BE49-F238E27FC236}">
                <a16:creationId xmlns:a16="http://schemas.microsoft.com/office/drawing/2014/main" id="{E931D29B-6B2F-4C6D-9516-DFC430A52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0687" y="5030730"/>
            <a:ext cx="833759" cy="8337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nken | Groupe TI">
            <a:extLst>
              <a:ext uri="{FF2B5EF4-FFF2-40B4-BE49-F238E27FC236}">
                <a16:creationId xmlns:a16="http://schemas.microsoft.com/office/drawing/2014/main" id="{AE9B861F-C2D0-4F7B-9110-EC1050AE04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4943" y="4982189"/>
            <a:ext cx="931019" cy="931019"/>
          </a:xfrm>
          <a:prstGeom prst="rect">
            <a:avLst/>
          </a:prstGeom>
          <a:noFill/>
          <a:extLst>
            <a:ext uri="{909E8E84-426E-40DD-AFC4-6F175D3DCCD1}">
              <a14:hiddenFill xmlns:a14="http://schemas.microsoft.com/office/drawing/2010/main">
                <a:solidFill>
                  <a:srgbClr val="FFFFFF"/>
                </a:solidFill>
              </a14:hiddenFill>
            </a:ext>
          </a:extLst>
        </p:spPr>
      </p:pic>
      <p:sp>
        <p:nvSpPr>
          <p:cNvPr id="14" name="Titre 4">
            <a:extLst>
              <a:ext uri="{FF2B5EF4-FFF2-40B4-BE49-F238E27FC236}">
                <a16:creationId xmlns:a16="http://schemas.microsoft.com/office/drawing/2014/main" id="{6B283CC2-7929-4BD0-AA25-122668BD838D}"/>
              </a:ext>
            </a:extLst>
          </p:cNvPr>
          <p:cNvSpPr txBox="1">
            <a:spLocks/>
          </p:cNvSpPr>
          <p:nvPr/>
        </p:nvSpPr>
        <p:spPr>
          <a:xfrm>
            <a:off x="7476942" y="4725417"/>
            <a:ext cx="4701702" cy="16926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a:solidFill>
                  <a:srgbClr val="003366"/>
                </a:solidFill>
              </a:rPr>
              <a:t>NOM Prénom</a:t>
            </a:r>
          </a:p>
          <a:p>
            <a:pPr algn="ctr"/>
            <a:r>
              <a:rPr lang="fr-FR" sz="2400" dirty="0">
                <a:solidFill>
                  <a:srgbClr val="003366"/>
                </a:solidFill>
              </a:rPr>
              <a:t>Assistante de Service </a:t>
            </a:r>
            <a:r>
              <a:rPr lang="fr-FR" sz="2400" dirty="0" smtClean="0">
                <a:solidFill>
                  <a:srgbClr val="003366"/>
                </a:solidFill>
              </a:rPr>
              <a:t>Social</a:t>
            </a:r>
            <a:br>
              <a:rPr lang="fr-FR" sz="2400" dirty="0" smtClean="0">
                <a:solidFill>
                  <a:srgbClr val="003366"/>
                </a:solidFill>
              </a:rPr>
            </a:br>
            <a:r>
              <a:rPr lang="fr-FR" sz="2400" dirty="0" smtClean="0">
                <a:solidFill>
                  <a:srgbClr val="003366"/>
                </a:solidFill>
              </a:rPr>
              <a:t>du Travail</a:t>
            </a:r>
            <a:br>
              <a:rPr lang="fr-FR" sz="2400" dirty="0" smtClean="0">
                <a:solidFill>
                  <a:srgbClr val="003366"/>
                </a:solidFill>
              </a:rPr>
            </a:br>
            <a:r>
              <a:rPr lang="fr-FR" sz="2400" dirty="0" smtClean="0">
                <a:solidFill>
                  <a:srgbClr val="003366"/>
                </a:solidFill>
              </a:rPr>
              <a:t>06…</a:t>
            </a:r>
            <a:br>
              <a:rPr lang="fr-FR" sz="2400" dirty="0" smtClean="0">
                <a:solidFill>
                  <a:srgbClr val="003366"/>
                </a:solidFill>
              </a:rPr>
            </a:br>
            <a:r>
              <a:rPr lang="fr-FR" sz="2400" dirty="0" smtClean="0">
                <a:solidFill>
                  <a:srgbClr val="003366"/>
                </a:solidFill>
              </a:rPr>
              <a:t>…@acist.asso.fr</a:t>
            </a:r>
            <a:endParaRPr lang="fr-FR" sz="2400" dirty="0">
              <a:solidFill>
                <a:srgbClr val="003366"/>
              </a:solidFill>
            </a:endParaRPr>
          </a:p>
        </p:txBody>
      </p:sp>
    </p:spTree>
    <p:extLst>
      <p:ext uri="{BB962C8B-B14F-4D97-AF65-F5344CB8AC3E}">
        <p14:creationId xmlns:p14="http://schemas.microsoft.com/office/powerpoint/2010/main" val="417617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E4C1E-D059-33CE-FCB9-5BBB51383833}"/>
            </a:ext>
          </a:extLst>
        </p:cNvPr>
        <p:cNvGrpSpPr/>
        <p:nvPr/>
      </p:nvGrpSpPr>
      <p:grpSpPr>
        <a:xfrm>
          <a:off x="0" y="0"/>
          <a:ext cx="0" cy="0"/>
          <a:chOff x="0" y="0"/>
          <a:chExt cx="0" cy="0"/>
        </a:xfrm>
      </p:grpSpPr>
      <p:pic>
        <p:nvPicPr>
          <p:cNvPr id="13" name="Image 12">
            <a:extLst>
              <a:ext uri="{FF2B5EF4-FFF2-40B4-BE49-F238E27FC236}">
                <a16:creationId xmlns:a16="http://schemas.microsoft.com/office/drawing/2014/main" id="{EE28917B-F076-C9BC-01FC-60B6D0FF8250}"/>
              </a:ext>
            </a:extLst>
          </p:cNvPr>
          <p:cNvPicPr>
            <a:picLocks noChangeAspect="1"/>
          </p:cNvPicPr>
          <p:nvPr/>
        </p:nvPicPr>
        <p:blipFill rotWithShape="1">
          <a:blip r:embed="rId3">
            <a:extLst>
              <a:ext uri="{28A0092B-C50C-407E-A947-70E740481C1C}">
                <a14:useLocalDpi xmlns:a14="http://schemas.microsoft.com/office/drawing/2010/main" val="0"/>
              </a:ext>
            </a:extLst>
          </a:blip>
          <a:srcRect r="74649"/>
          <a:stretch/>
        </p:blipFill>
        <p:spPr>
          <a:xfrm>
            <a:off x="0" y="0"/>
            <a:ext cx="1215826" cy="6858000"/>
          </a:xfrm>
          <a:prstGeom prst="rect">
            <a:avLst/>
          </a:prstGeom>
        </p:spPr>
      </p:pic>
      <p:sp>
        <p:nvSpPr>
          <p:cNvPr id="3" name="Espace réservé du numéro de diapositive 2">
            <a:extLst>
              <a:ext uri="{FF2B5EF4-FFF2-40B4-BE49-F238E27FC236}">
                <a16:creationId xmlns:a16="http://schemas.microsoft.com/office/drawing/2014/main" id="{23D47154-D805-A80E-32FC-84F41BD59A8D}"/>
              </a:ext>
            </a:extLst>
          </p:cNvPr>
          <p:cNvSpPr>
            <a:spLocks noGrp="1"/>
          </p:cNvSpPr>
          <p:nvPr>
            <p:ph type="sldNum" sz="quarter" idx="12"/>
          </p:nvPr>
        </p:nvSpPr>
        <p:spPr/>
        <p:txBody>
          <a:bodyPr/>
          <a:lstStyle/>
          <a:p>
            <a:fld id="{488962FB-4EA7-4DF1-95CD-5B76D3DA310A}" type="slidenum">
              <a:rPr lang="fr-FR" smtClean="0">
                <a:solidFill>
                  <a:schemeClr val="tx1"/>
                </a:solidFill>
              </a:rPr>
              <a:t>2</a:t>
            </a:fld>
            <a:endParaRPr lang="fr-FR" dirty="0">
              <a:solidFill>
                <a:schemeClr val="tx1"/>
              </a:solidFill>
            </a:endParaRPr>
          </a:p>
        </p:txBody>
      </p:sp>
      <p:pic>
        <p:nvPicPr>
          <p:cNvPr id="7" name="Image 6" descr="Une image contenant texte, clipart&#10;&#10;Description générée automatiquement">
            <a:extLst>
              <a:ext uri="{FF2B5EF4-FFF2-40B4-BE49-F238E27FC236}">
                <a16:creationId xmlns:a16="http://schemas.microsoft.com/office/drawing/2014/main" id="{A7402A19-EDFB-C159-7BB9-1AFB78667F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sp>
        <p:nvSpPr>
          <p:cNvPr id="10" name="Espace réservé du texte 16">
            <a:extLst>
              <a:ext uri="{FF2B5EF4-FFF2-40B4-BE49-F238E27FC236}">
                <a16:creationId xmlns:a16="http://schemas.microsoft.com/office/drawing/2014/main" id="{1EF24DA8-29B4-4C7C-01A1-58F76D9BE39A}"/>
              </a:ext>
            </a:extLst>
          </p:cNvPr>
          <p:cNvSpPr txBox="1">
            <a:spLocks/>
          </p:cNvSpPr>
          <p:nvPr/>
        </p:nvSpPr>
        <p:spPr>
          <a:xfrm>
            <a:off x="3968602" y="6395168"/>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cxnSp>
        <p:nvCxnSpPr>
          <p:cNvPr id="14" name="Connecteur droit 13">
            <a:extLst>
              <a:ext uri="{FF2B5EF4-FFF2-40B4-BE49-F238E27FC236}">
                <a16:creationId xmlns:a16="http://schemas.microsoft.com/office/drawing/2014/main" id="{F1C19908-026D-C89E-A6C2-88F5E1B6FE29}"/>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re 4">
            <a:extLst>
              <a:ext uri="{FF2B5EF4-FFF2-40B4-BE49-F238E27FC236}">
                <a16:creationId xmlns:a16="http://schemas.microsoft.com/office/drawing/2014/main" id="{B16A5ED3-4E01-985A-C782-246F05A13100}"/>
              </a:ext>
            </a:extLst>
          </p:cNvPr>
          <p:cNvSpPr txBox="1">
            <a:spLocks/>
          </p:cNvSpPr>
          <p:nvPr/>
        </p:nvSpPr>
        <p:spPr>
          <a:xfrm>
            <a:off x="1499764" y="177587"/>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rgbClr val="FF9802"/>
                </a:solidFill>
              </a:rPr>
              <a:t>Atelier Addictions</a:t>
            </a:r>
          </a:p>
        </p:txBody>
      </p:sp>
      <p:sp>
        <p:nvSpPr>
          <p:cNvPr id="16" name="Espace réservé du contenu 2">
            <a:extLst>
              <a:ext uri="{FF2B5EF4-FFF2-40B4-BE49-F238E27FC236}">
                <a16:creationId xmlns:a16="http://schemas.microsoft.com/office/drawing/2014/main" id="{17244B08-BC38-49B2-6151-D1948ACBB0B3}"/>
              </a:ext>
            </a:extLst>
          </p:cNvPr>
          <p:cNvSpPr txBox="1">
            <a:spLocks/>
          </p:cNvSpPr>
          <p:nvPr/>
        </p:nvSpPr>
        <p:spPr>
          <a:xfrm>
            <a:off x="1603027" y="1150995"/>
            <a:ext cx="10515600" cy="627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smtClean="0"/>
              <a:t>Définition </a:t>
            </a:r>
            <a:r>
              <a:rPr lang="fr-FR" b="1" u="sng" dirty="0"/>
              <a:t>de l’addiction</a:t>
            </a:r>
          </a:p>
        </p:txBody>
      </p:sp>
      <p:sp>
        <p:nvSpPr>
          <p:cNvPr id="19" name="Espace réservé du contenu 2">
            <a:extLst>
              <a:ext uri="{FF2B5EF4-FFF2-40B4-BE49-F238E27FC236}">
                <a16:creationId xmlns:a16="http://schemas.microsoft.com/office/drawing/2014/main" id="{3D256D1C-3532-66B4-2B3B-D3966FBB4568}"/>
              </a:ext>
            </a:extLst>
          </p:cNvPr>
          <p:cNvSpPr txBox="1">
            <a:spLocks/>
          </p:cNvSpPr>
          <p:nvPr/>
        </p:nvSpPr>
        <p:spPr>
          <a:xfrm>
            <a:off x="1398075" y="3429000"/>
            <a:ext cx="10442962" cy="2966167"/>
          </a:xfrm>
          <a:prstGeom prst="rect">
            <a:avLst/>
          </a:prstGeom>
          <a:ln>
            <a:solidFill>
              <a:schemeClr val="accent2"/>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b="1" dirty="0"/>
              <a:t>Jeux VRAI / FAUX</a:t>
            </a:r>
          </a:p>
          <a:p>
            <a:pPr marL="0" indent="0" algn="ctr">
              <a:buNone/>
            </a:pPr>
            <a:r>
              <a:rPr lang="fr-FR" b="1" dirty="0"/>
              <a:t> </a:t>
            </a:r>
            <a:r>
              <a:rPr lang="fr-FR" sz="2400" b="1" i="1" dirty="0"/>
              <a:t>Possibilité via </a:t>
            </a:r>
            <a:r>
              <a:rPr lang="fr-FR" sz="2400" b="1" i="1" dirty="0" err="1"/>
              <a:t>Kahoot</a:t>
            </a:r>
            <a:r>
              <a:rPr lang="fr-FR" sz="2400" b="1" i="1" dirty="0"/>
              <a:t> (payant </a:t>
            </a:r>
            <a:r>
              <a:rPr lang="fr-FR" sz="2400" b="1" i="1" dirty="0" smtClean="0"/>
              <a:t>323 €</a:t>
            </a:r>
            <a:r>
              <a:rPr lang="fr-FR" sz="2400" b="1" i="1" dirty="0"/>
              <a:t>/an pour quizz illimités) pour interactivité du groupe</a:t>
            </a:r>
          </a:p>
          <a:p>
            <a:pPr marL="0" indent="0" algn="ctr">
              <a:buNone/>
            </a:pPr>
            <a:r>
              <a:rPr lang="fr-FR" sz="1600" b="1" i="1" u="sng" dirty="0"/>
              <a:t>Exemples de questions</a:t>
            </a:r>
          </a:p>
          <a:p>
            <a:pPr marL="0" indent="0" algn="ctr">
              <a:buNone/>
            </a:pPr>
            <a:r>
              <a:rPr lang="fr-FR" sz="1600" b="1" i="1" dirty="0"/>
              <a:t>1- On ne peux pas être dépendant au cannabis</a:t>
            </a:r>
          </a:p>
          <a:p>
            <a:pPr marL="0" indent="0" algn="ctr">
              <a:buNone/>
            </a:pPr>
            <a:r>
              <a:rPr lang="fr-FR" sz="1600" b="1" i="1" dirty="0"/>
              <a:t>2- L’alcool est une substance psychoactive</a:t>
            </a:r>
          </a:p>
          <a:p>
            <a:pPr marL="0" indent="0" algn="ctr">
              <a:buNone/>
            </a:pPr>
            <a:r>
              <a:rPr lang="fr-FR" sz="1600" b="1" i="1" dirty="0"/>
              <a:t>3- On peut être addict au sexe</a:t>
            </a:r>
          </a:p>
          <a:p>
            <a:pPr marL="0" indent="0" algn="ctr">
              <a:buNone/>
            </a:pPr>
            <a:r>
              <a:rPr lang="fr-FR" sz="1600" b="1" i="1" dirty="0"/>
              <a:t>4- Il suffit d’être motivé pour se sortir de l’addiction</a:t>
            </a:r>
          </a:p>
          <a:p>
            <a:pPr marL="0" indent="0" algn="ctr">
              <a:buNone/>
            </a:pPr>
            <a:r>
              <a:rPr lang="fr-FR" sz="1600" b="1" i="1" dirty="0"/>
              <a:t>5- L’addiction est héréditaire</a:t>
            </a:r>
          </a:p>
          <a:p>
            <a:pPr marL="0" indent="0" algn="ctr">
              <a:buNone/>
            </a:pPr>
            <a:endParaRPr lang="fr-FR" sz="1600" b="1" i="1" dirty="0"/>
          </a:p>
          <a:p>
            <a:pPr marL="0" indent="0" algn="ctr">
              <a:buNone/>
            </a:pPr>
            <a:endParaRPr lang="fr-FR" b="1" i="1" dirty="0"/>
          </a:p>
          <a:p>
            <a:pPr marL="0" indent="0" algn="ctr">
              <a:buNone/>
            </a:pPr>
            <a:endParaRPr lang="fr-FR" b="1" i="1" dirty="0"/>
          </a:p>
        </p:txBody>
      </p:sp>
      <p:sp>
        <p:nvSpPr>
          <p:cNvPr id="2" name="ZoneTexte 1">
            <a:extLst>
              <a:ext uri="{FF2B5EF4-FFF2-40B4-BE49-F238E27FC236}">
                <a16:creationId xmlns:a16="http://schemas.microsoft.com/office/drawing/2014/main" id="{853468AD-0374-4237-FD47-E85CEEAA586C}"/>
              </a:ext>
            </a:extLst>
          </p:cNvPr>
          <p:cNvSpPr txBox="1"/>
          <p:nvPr/>
        </p:nvSpPr>
        <p:spPr>
          <a:xfrm>
            <a:off x="2179177" y="1864817"/>
            <a:ext cx="9661859" cy="1200329"/>
          </a:xfrm>
          <a:prstGeom prst="rect">
            <a:avLst/>
          </a:prstGeom>
          <a:noFill/>
        </p:spPr>
        <p:txBody>
          <a:bodyPr wrap="square" rtlCol="0">
            <a:spAutoFit/>
          </a:bodyPr>
          <a:lstStyle/>
          <a:p>
            <a:pPr algn="just"/>
            <a:r>
              <a:rPr lang="fr-FR" b="0" i="0" dirty="0">
                <a:solidFill>
                  <a:srgbClr val="444444"/>
                </a:solidFill>
                <a:effectLst/>
                <a:latin typeface="Calibri" panose="020F0502020204030204" pitchFamily="34" charset="0"/>
                <a:cs typeface="Calibri" panose="020F0502020204030204" pitchFamily="34" charset="0"/>
              </a:rPr>
              <a:t>L’OMS (Organisation Mondiale de la Santé) définit l’</a:t>
            </a:r>
            <a:r>
              <a:rPr lang="fr-FR" b="1" i="0" dirty="0">
                <a:solidFill>
                  <a:srgbClr val="444444"/>
                </a:solidFill>
                <a:effectLst/>
                <a:latin typeface="Calibri" panose="020F0502020204030204" pitchFamily="34" charset="0"/>
                <a:cs typeface="Calibri" panose="020F0502020204030204" pitchFamily="34" charset="0"/>
              </a:rPr>
              <a:t>addiction</a:t>
            </a:r>
            <a:r>
              <a:rPr lang="fr-FR" b="0" i="0" dirty="0">
                <a:solidFill>
                  <a:srgbClr val="444444"/>
                </a:solidFill>
                <a:effectLst/>
                <a:latin typeface="Calibri" panose="020F0502020204030204" pitchFamily="34" charset="0"/>
                <a:cs typeface="Calibri" panose="020F0502020204030204" pitchFamily="34" charset="0"/>
              </a:rPr>
              <a:t> comme une </a:t>
            </a:r>
            <a:r>
              <a:rPr lang="fr-FR" b="1" i="0" dirty="0">
                <a:solidFill>
                  <a:srgbClr val="444444"/>
                </a:solidFill>
                <a:effectLst/>
                <a:latin typeface="Calibri" panose="020F0502020204030204" pitchFamily="34" charset="0"/>
                <a:cs typeface="Calibri" panose="020F0502020204030204" pitchFamily="34" charset="0"/>
              </a:rPr>
              <a:t>dépendance</a:t>
            </a:r>
            <a:r>
              <a:rPr lang="fr-FR" b="0" i="0" dirty="0">
                <a:solidFill>
                  <a:srgbClr val="444444"/>
                </a:solidFill>
                <a:effectLst/>
                <a:latin typeface="Calibri" panose="020F0502020204030204" pitchFamily="34" charset="0"/>
                <a:cs typeface="Calibri" panose="020F0502020204030204" pitchFamily="34" charset="0"/>
              </a:rPr>
              <a:t> à une </a:t>
            </a:r>
            <a:r>
              <a:rPr lang="fr-FR" b="1" i="0" dirty="0">
                <a:solidFill>
                  <a:srgbClr val="444444"/>
                </a:solidFill>
                <a:effectLst/>
                <a:latin typeface="Calibri" panose="020F0502020204030204" pitchFamily="34" charset="0"/>
                <a:cs typeface="Calibri" panose="020F0502020204030204" pitchFamily="34" charset="0"/>
              </a:rPr>
              <a:t>consommation répétée</a:t>
            </a:r>
            <a:r>
              <a:rPr lang="fr-FR" b="0" i="0" dirty="0">
                <a:solidFill>
                  <a:srgbClr val="444444"/>
                </a:solidFill>
                <a:effectLst/>
                <a:latin typeface="Calibri" panose="020F0502020204030204" pitchFamily="34" charset="0"/>
                <a:cs typeface="Calibri" panose="020F0502020204030204" pitchFamily="34" charset="0"/>
              </a:rPr>
              <a:t> de </a:t>
            </a:r>
            <a:r>
              <a:rPr lang="fr-FR" b="1" i="0" dirty="0">
                <a:solidFill>
                  <a:srgbClr val="444444"/>
                </a:solidFill>
                <a:effectLst/>
                <a:latin typeface="Calibri" panose="020F0502020204030204" pitchFamily="34" charset="0"/>
                <a:cs typeface="Calibri" panose="020F0502020204030204" pitchFamily="34" charset="0"/>
              </a:rPr>
              <a:t>drogues</a:t>
            </a:r>
            <a:r>
              <a:rPr lang="fr-FR" b="0" i="0" dirty="0">
                <a:solidFill>
                  <a:srgbClr val="444444"/>
                </a:solidFill>
                <a:effectLst/>
                <a:latin typeface="Calibri" panose="020F0502020204030204" pitchFamily="34" charset="0"/>
                <a:cs typeface="Calibri" panose="020F0502020204030204" pitchFamily="34" charset="0"/>
              </a:rPr>
              <a:t>, </a:t>
            </a:r>
            <a:r>
              <a:rPr lang="fr-FR" b="1" i="0" dirty="0">
                <a:solidFill>
                  <a:srgbClr val="444444"/>
                </a:solidFill>
                <a:effectLst/>
                <a:latin typeface="Calibri" panose="020F0502020204030204" pitchFamily="34" charset="0"/>
                <a:cs typeface="Calibri" panose="020F0502020204030204" pitchFamily="34" charset="0"/>
              </a:rPr>
              <a:t>comportement</a:t>
            </a:r>
            <a:r>
              <a:rPr lang="fr-FR" b="0" i="0" dirty="0">
                <a:solidFill>
                  <a:srgbClr val="444444"/>
                </a:solidFill>
                <a:effectLst/>
                <a:latin typeface="Calibri" panose="020F0502020204030204" pitchFamily="34" charset="0"/>
                <a:cs typeface="Calibri" panose="020F0502020204030204" pitchFamily="34" charset="0"/>
              </a:rPr>
              <a:t> ou </a:t>
            </a:r>
            <a:r>
              <a:rPr lang="fr-FR" b="1" i="0" dirty="0">
                <a:solidFill>
                  <a:srgbClr val="444444"/>
                </a:solidFill>
                <a:effectLst/>
                <a:latin typeface="Calibri" panose="020F0502020204030204" pitchFamily="34" charset="0"/>
                <a:cs typeface="Calibri" panose="020F0502020204030204" pitchFamily="34" charset="0"/>
              </a:rPr>
              <a:t>alcool</a:t>
            </a:r>
            <a:r>
              <a:rPr lang="fr-FR" b="0" i="0" dirty="0">
                <a:solidFill>
                  <a:srgbClr val="444444"/>
                </a:solidFill>
                <a:effectLst/>
                <a:latin typeface="Calibri" panose="020F0502020204030204" pitchFamily="34" charset="0"/>
                <a:cs typeface="Calibri" panose="020F0502020204030204" pitchFamily="34" charset="0"/>
              </a:rPr>
              <a:t>. </a:t>
            </a:r>
          </a:p>
          <a:p>
            <a:pPr algn="just"/>
            <a:r>
              <a:rPr lang="fr-FR" b="0" i="0" dirty="0">
                <a:solidFill>
                  <a:srgbClr val="444444"/>
                </a:solidFill>
                <a:effectLst/>
                <a:latin typeface="Calibri" panose="020F0502020204030204" pitchFamily="34" charset="0"/>
                <a:cs typeface="Calibri" panose="020F0502020204030204" pitchFamily="34" charset="0"/>
              </a:rPr>
              <a:t>Selon l’OMS, l’</a:t>
            </a:r>
            <a:r>
              <a:rPr lang="fr-FR" b="1" i="0" dirty="0">
                <a:solidFill>
                  <a:srgbClr val="444444"/>
                </a:solidFill>
                <a:effectLst/>
                <a:latin typeface="Calibri" panose="020F0502020204030204" pitchFamily="34" charset="0"/>
                <a:cs typeface="Calibri" panose="020F0502020204030204" pitchFamily="34" charset="0"/>
              </a:rPr>
              <a:t>addiction</a:t>
            </a:r>
            <a:r>
              <a:rPr lang="fr-FR" b="0" i="0" dirty="0">
                <a:solidFill>
                  <a:srgbClr val="444444"/>
                </a:solidFill>
                <a:effectLst/>
                <a:latin typeface="Calibri" panose="020F0502020204030204" pitchFamily="34" charset="0"/>
                <a:cs typeface="Calibri" panose="020F0502020204030204" pitchFamily="34" charset="0"/>
              </a:rPr>
              <a:t> est un trouble de la santé mentale qui peut affecter notre vie quotidienne ainsi que nos relations sociales et familiales.</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436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3">
            <a:extLst>
              <a:ext uri="{28A0092B-C50C-407E-A947-70E740481C1C}">
                <a14:useLocalDpi xmlns:a14="http://schemas.microsoft.com/office/drawing/2010/main" val="0"/>
              </a:ext>
            </a:extLst>
          </a:blip>
          <a:srcRect r="74649"/>
          <a:stretch/>
        </p:blipFill>
        <p:spPr>
          <a:xfrm>
            <a:off x="0" y="0"/>
            <a:ext cx="1215826" cy="6858000"/>
          </a:xfrm>
          <a:prstGeom prst="rect">
            <a:avLst/>
          </a:prstGeom>
        </p:spPr>
      </p:pic>
      <p:sp>
        <p:nvSpPr>
          <p:cNvPr id="3"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p:txBody>
          <a:bodyPr/>
          <a:lstStyle/>
          <a:p>
            <a:fld id="{488962FB-4EA7-4DF1-95CD-5B76D3DA310A}" type="slidenum">
              <a:rPr lang="fr-FR" smtClean="0">
                <a:solidFill>
                  <a:schemeClr val="tx1"/>
                </a:solidFill>
              </a:rPr>
              <a:t>3</a:t>
            </a:fld>
            <a:endParaRPr lang="fr-FR" dirty="0">
              <a:solidFill>
                <a:schemeClr val="tx1"/>
              </a:solidFill>
            </a:endParaRPr>
          </a:p>
        </p:txBody>
      </p:sp>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sp>
        <p:nvSpPr>
          <p:cNvPr id="10" name="Espace réservé du texte 16">
            <a:extLst>
              <a:ext uri="{FF2B5EF4-FFF2-40B4-BE49-F238E27FC236}">
                <a16:creationId xmlns:a16="http://schemas.microsoft.com/office/drawing/2014/main" id="{9DE68FF0-7180-4456-B894-E24465B75873}"/>
              </a:ext>
            </a:extLst>
          </p:cNvPr>
          <p:cNvSpPr txBox="1">
            <a:spLocks/>
          </p:cNvSpPr>
          <p:nvPr/>
        </p:nvSpPr>
        <p:spPr>
          <a:xfrm>
            <a:off x="3968602" y="6395168"/>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re 4">
            <a:extLst>
              <a:ext uri="{FF2B5EF4-FFF2-40B4-BE49-F238E27FC236}">
                <a16:creationId xmlns:a16="http://schemas.microsoft.com/office/drawing/2014/main" id="{22557A62-83F4-4586-B9E4-C1BF89ECC741}"/>
              </a:ext>
            </a:extLst>
          </p:cNvPr>
          <p:cNvSpPr txBox="1">
            <a:spLocks/>
          </p:cNvSpPr>
          <p:nvPr/>
        </p:nvSpPr>
        <p:spPr>
          <a:xfrm>
            <a:off x="1499764" y="177587"/>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rgbClr val="FF9802"/>
                </a:solidFill>
              </a:rPr>
              <a:t>Atelier Addictions</a:t>
            </a:r>
          </a:p>
        </p:txBody>
      </p:sp>
      <p:sp>
        <p:nvSpPr>
          <p:cNvPr id="16" name="Espace réservé du contenu 2"/>
          <p:cNvSpPr txBox="1">
            <a:spLocks/>
          </p:cNvSpPr>
          <p:nvPr/>
        </p:nvSpPr>
        <p:spPr>
          <a:xfrm>
            <a:off x="1603027" y="1369109"/>
            <a:ext cx="10515600" cy="627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t>1 - </a:t>
            </a:r>
            <a:r>
              <a:rPr lang="fr-FR" b="1" u="sng" dirty="0"/>
              <a:t>Les différentes addictions</a:t>
            </a:r>
          </a:p>
        </p:txBody>
      </p:sp>
      <p:graphicFrame>
        <p:nvGraphicFramePr>
          <p:cNvPr id="18" name="Tableau 17"/>
          <p:cNvGraphicFramePr>
            <a:graphicFrameLocks noGrp="1"/>
          </p:cNvGraphicFramePr>
          <p:nvPr>
            <p:extLst>
              <p:ext uri="{D42A27DB-BD31-4B8C-83A1-F6EECF244321}">
                <p14:modId xmlns:p14="http://schemas.microsoft.com/office/powerpoint/2010/main" val="4163079441"/>
              </p:ext>
            </p:extLst>
          </p:nvPr>
        </p:nvGraphicFramePr>
        <p:xfrm>
          <a:off x="2392971" y="2321756"/>
          <a:ext cx="7055828" cy="2727763"/>
        </p:xfrm>
        <a:graphic>
          <a:graphicData uri="http://schemas.openxmlformats.org/drawingml/2006/table">
            <a:tbl>
              <a:tblPr firstRow="1" bandRow="1">
                <a:tableStyleId>{21E4AEA4-8DFA-4A89-87EB-49C32662AFE0}</a:tableStyleId>
              </a:tblPr>
              <a:tblGrid>
                <a:gridCol w="3527914">
                  <a:extLst>
                    <a:ext uri="{9D8B030D-6E8A-4147-A177-3AD203B41FA5}">
                      <a16:colId xmlns:a16="http://schemas.microsoft.com/office/drawing/2014/main" val="1631053434"/>
                    </a:ext>
                  </a:extLst>
                </a:gridCol>
                <a:gridCol w="3527914">
                  <a:extLst>
                    <a:ext uri="{9D8B030D-6E8A-4147-A177-3AD203B41FA5}">
                      <a16:colId xmlns:a16="http://schemas.microsoft.com/office/drawing/2014/main" val="4238286236"/>
                    </a:ext>
                  </a:extLst>
                </a:gridCol>
              </a:tblGrid>
              <a:tr h="736173">
                <a:tc>
                  <a:txBody>
                    <a:bodyPr/>
                    <a:lstStyle/>
                    <a:p>
                      <a:pPr algn="ctr"/>
                      <a:r>
                        <a:rPr lang="fr-FR" sz="2000" dirty="0"/>
                        <a:t>Avec produit</a:t>
                      </a:r>
                    </a:p>
                  </a:txBody>
                  <a:tcPr anchor="ctr"/>
                </a:tc>
                <a:tc>
                  <a:txBody>
                    <a:bodyPr/>
                    <a:lstStyle/>
                    <a:p>
                      <a:pPr algn="ctr"/>
                      <a:r>
                        <a:rPr lang="fr-FR" sz="2000" dirty="0"/>
                        <a:t>Sans produit</a:t>
                      </a:r>
                    </a:p>
                    <a:p>
                      <a:pPr algn="ctr"/>
                      <a:r>
                        <a:rPr lang="fr-FR" sz="2000" dirty="0"/>
                        <a:t>(addictions comportementales)</a:t>
                      </a:r>
                    </a:p>
                  </a:txBody>
                  <a:tcPr anchor="ctr"/>
                </a:tc>
                <a:extLst>
                  <a:ext uri="{0D108BD9-81ED-4DB2-BD59-A6C34878D82A}">
                    <a16:rowId xmlns:a16="http://schemas.microsoft.com/office/drawing/2014/main" val="2905792504"/>
                  </a:ext>
                </a:extLst>
              </a:tr>
              <a:tr h="1991590">
                <a:tc>
                  <a:txBody>
                    <a:bodyPr/>
                    <a:lstStyle/>
                    <a:p>
                      <a:pPr algn="ctr"/>
                      <a:r>
                        <a:rPr lang="fr-FR" sz="2000" dirty="0"/>
                        <a:t>Tabac</a:t>
                      </a:r>
                    </a:p>
                    <a:p>
                      <a:pPr algn="ctr"/>
                      <a:r>
                        <a:rPr lang="fr-FR" sz="2000" dirty="0" smtClean="0"/>
                        <a:t>Drogues </a:t>
                      </a:r>
                      <a:r>
                        <a:rPr lang="fr-FR" sz="2000" i="1" dirty="0"/>
                        <a:t>(cannabis : focus CFA)</a:t>
                      </a:r>
                    </a:p>
                    <a:p>
                      <a:pPr algn="ctr"/>
                      <a:r>
                        <a:rPr lang="fr-FR" sz="2000" dirty="0"/>
                        <a:t>Médicaments</a:t>
                      </a:r>
                    </a:p>
                    <a:p>
                      <a:pPr algn="ctr"/>
                      <a:r>
                        <a:rPr lang="fr-FR" sz="2000" dirty="0"/>
                        <a:t>Alcool</a:t>
                      </a:r>
                    </a:p>
                    <a:p>
                      <a:pPr algn="ctr"/>
                      <a:r>
                        <a:rPr lang="fr-FR" sz="2000" dirty="0"/>
                        <a:t>…</a:t>
                      </a:r>
                    </a:p>
                  </a:txBody>
                  <a:tcPr anchor="ctr"/>
                </a:tc>
                <a:tc>
                  <a:txBody>
                    <a:bodyPr/>
                    <a:lstStyle/>
                    <a:p>
                      <a:pPr algn="ctr"/>
                      <a:r>
                        <a:rPr lang="fr-FR" sz="2000" dirty="0"/>
                        <a:t>Jeux</a:t>
                      </a:r>
                    </a:p>
                    <a:p>
                      <a:pPr algn="ctr"/>
                      <a:r>
                        <a:rPr lang="fr-FR" sz="2000" dirty="0"/>
                        <a:t>Sexe</a:t>
                      </a:r>
                    </a:p>
                    <a:p>
                      <a:pPr algn="ctr"/>
                      <a:r>
                        <a:rPr lang="fr-FR" sz="2000" dirty="0"/>
                        <a:t>Sport</a:t>
                      </a:r>
                    </a:p>
                    <a:p>
                      <a:pPr algn="ctr"/>
                      <a:r>
                        <a:rPr lang="fr-FR" sz="2000" dirty="0"/>
                        <a:t>Ecrans</a:t>
                      </a:r>
                    </a:p>
                    <a:p>
                      <a:pPr algn="ctr"/>
                      <a:r>
                        <a:rPr lang="fr-FR" sz="2000" dirty="0"/>
                        <a:t>…</a:t>
                      </a:r>
                    </a:p>
                  </a:txBody>
                  <a:tcPr anchor="ctr"/>
                </a:tc>
                <a:extLst>
                  <a:ext uri="{0D108BD9-81ED-4DB2-BD59-A6C34878D82A}">
                    <a16:rowId xmlns:a16="http://schemas.microsoft.com/office/drawing/2014/main" val="3973698319"/>
                  </a:ext>
                </a:extLst>
              </a:tr>
            </a:tbl>
          </a:graphicData>
        </a:graphic>
      </p:graphicFrame>
      <p:pic>
        <p:nvPicPr>
          <p:cNvPr id="1026" name="Picture 2" descr="Détecter et soigner son addiction - Santé.org">
            <a:extLst>
              <a:ext uri="{FF2B5EF4-FFF2-40B4-BE49-F238E27FC236}">
                <a16:creationId xmlns:a16="http://schemas.microsoft.com/office/drawing/2014/main" id="{C225EF21-4CA5-A3F0-8E98-FDE3142B76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81" y="144795"/>
            <a:ext cx="2615875" cy="133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8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3">
            <a:extLst>
              <a:ext uri="{28A0092B-C50C-407E-A947-70E740481C1C}">
                <a14:useLocalDpi xmlns:a14="http://schemas.microsoft.com/office/drawing/2010/main" val="0"/>
              </a:ext>
            </a:extLst>
          </a:blip>
          <a:srcRect r="74649"/>
          <a:stretch/>
        </p:blipFill>
        <p:spPr>
          <a:xfrm>
            <a:off x="0" y="0"/>
            <a:ext cx="1215826" cy="6858000"/>
          </a:xfrm>
          <a:prstGeom prst="rect">
            <a:avLst/>
          </a:prstGeom>
        </p:spPr>
      </p:pic>
      <p:sp>
        <p:nvSpPr>
          <p:cNvPr id="3"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p:txBody>
          <a:bodyPr/>
          <a:lstStyle/>
          <a:p>
            <a:fld id="{488962FB-4EA7-4DF1-95CD-5B76D3DA310A}" type="slidenum">
              <a:rPr lang="fr-FR" smtClean="0">
                <a:solidFill>
                  <a:schemeClr val="tx1"/>
                </a:solidFill>
              </a:rPr>
              <a:t>4</a:t>
            </a:fld>
            <a:endParaRPr lang="fr-FR" dirty="0">
              <a:solidFill>
                <a:schemeClr val="tx1"/>
              </a:solidFill>
            </a:endParaRPr>
          </a:p>
        </p:txBody>
      </p:sp>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sp>
        <p:nvSpPr>
          <p:cNvPr id="10" name="Espace réservé du texte 16">
            <a:extLst>
              <a:ext uri="{FF2B5EF4-FFF2-40B4-BE49-F238E27FC236}">
                <a16:creationId xmlns:a16="http://schemas.microsoft.com/office/drawing/2014/main" id="{9DE68FF0-7180-4456-B894-E24465B75873}"/>
              </a:ext>
            </a:extLst>
          </p:cNvPr>
          <p:cNvSpPr txBox="1">
            <a:spLocks/>
          </p:cNvSpPr>
          <p:nvPr/>
        </p:nvSpPr>
        <p:spPr>
          <a:xfrm>
            <a:off x="3968602" y="6395168"/>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re 4">
            <a:extLst>
              <a:ext uri="{FF2B5EF4-FFF2-40B4-BE49-F238E27FC236}">
                <a16:creationId xmlns:a16="http://schemas.microsoft.com/office/drawing/2014/main" id="{22557A62-83F4-4586-B9E4-C1BF89ECC741}"/>
              </a:ext>
            </a:extLst>
          </p:cNvPr>
          <p:cNvSpPr txBox="1">
            <a:spLocks/>
          </p:cNvSpPr>
          <p:nvPr/>
        </p:nvSpPr>
        <p:spPr>
          <a:xfrm>
            <a:off x="1499764" y="177587"/>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rgbClr val="FF9802"/>
                </a:solidFill>
              </a:rPr>
              <a:t>Atelier Addictions</a:t>
            </a:r>
          </a:p>
        </p:txBody>
      </p:sp>
      <p:sp>
        <p:nvSpPr>
          <p:cNvPr id="17" name="Espace réservé du contenu 2"/>
          <p:cNvSpPr txBox="1">
            <a:spLocks/>
          </p:cNvSpPr>
          <p:nvPr/>
        </p:nvSpPr>
        <p:spPr>
          <a:xfrm>
            <a:off x="1397608" y="1167319"/>
            <a:ext cx="10212755" cy="230851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300" b="1" dirty="0"/>
              <a:t>2 – </a:t>
            </a:r>
            <a:r>
              <a:rPr lang="fr-FR" sz="3300" b="1" u="sng" dirty="0"/>
              <a:t>Les usages </a:t>
            </a:r>
          </a:p>
          <a:p>
            <a:pPr marL="717550" indent="-179388" algn="just"/>
            <a:r>
              <a:rPr lang="fr-FR" sz="2300" b="1" dirty="0"/>
              <a:t>Simple (maitrisé</a:t>
            </a:r>
            <a:r>
              <a:rPr lang="fr-FR" sz="2300" dirty="0"/>
              <a:t>) </a:t>
            </a:r>
            <a:r>
              <a:rPr lang="fr-FR" sz="2300" dirty="0">
                <a:sym typeface="Wingdings" panose="05000000000000000000" pitchFamily="2" charset="2"/>
              </a:rPr>
              <a:t></a:t>
            </a:r>
            <a:r>
              <a:rPr lang="fr-FR" sz="2300" i="1" dirty="0">
                <a:solidFill>
                  <a:schemeClr val="accent2">
                    <a:lumMod val="75000"/>
                  </a:schemeClr>
                </a:solidFill>
              </a:rPr>
              <a:t> </a:t>
            </a:r>
            <a:r>
              <a:rPr lang="fr-FR" sz="2300" dirty="0">
                <a:solidFill>
                  <a:schemeClr val="tx2">
                    <a:lumMod val="75000"/>
                  </a:schemeClr>
                </a:solidFill>
              </a:rPr>
              <a:t>consommation ponctuelle ou régulière qui n’induit pas de dommage au niveau somatique, psychoaffectif, psychosocial.</a:t>
            </a:r>
          </a:p>
          <a:p>
            <a:pPr marL="717550" indent="-179388" algn="just"/>
            <a:r>
              <a:rPr lang="fr-FR" sz="2300" b="1" dirty="0"/>
              <a:t>Nocif (abus)</a:t>
            </a:r>
            <a:r>
              <a:rPr lang="fr-FR" sz="2300" b="1" i="1" dirty="0">
                <a:solidFill>
                  <a:srgbClr val="FF0000"/>
                </a:solidFill>
              </a:rPr>
              <a:t> </a:t>
            </a:r>
            <a:r>
              <a:rPr lang="fr-FR" sz="2300" dirty="0">
                <a:sym typeface="Wingdings" panose="05000000000000000000" pitchFamily="2" charset="2"/>
              </a:rPr>
              <a:t></a:t>
            </a:r>
            <a:r>
              <a:rPr lang="fr-FR" sz="2300" i="1" dirty="0">
                <a:solidFill>
                  <a:srgbClr val="FF0000"/>
                </a:solidFill>
              </a:rPr>
              <a:t> </a:t>
            </a:r>
            <a:r>
              <a:rPr lang="fr-FR" sz="2300" dirty="0">
                <a:solidFill>
                  <a:schemeClr val="tx2">
                    <a:lumMod val="75000"/>
                  </a:schemeClr>
                </a:solidFill>
              </a:rPr>
              <a:t>On identifie des conséquences dommageables de la consommation mais il n’y a pas de dépendance.</a:t>
            </a:r>
          </a:p>
          <a:p>
            <a:pPr marL="717550" indent="-179388" algn="just"/>
            <a:r>
              <a:rPr lang="fr-FR" sz="2300" b="1" dirty="0"/>
              <a:t>Dépendance (perte de contrôle) </a:t>
            </a:r>
            <a:r>
              <a:rPr lang="fr-FR" sz="2300" dirty="0">
                <a:sym typeface="Wingdings" panose="05000000000000000000" pitchFamily="2" charset="2"/>
              </a:rPr>
              <a:t></a:t>
            </a:r>
            <a:r>
              <a:rPr lang="fr-FR" sz="2300" dirty="0">
                <a:solidFill>
                  <a:srgbClr val="FF0000"/>
                </a:solidFill>
              </a:rPr>
              <a:t> </a:t>
            </a:r>
            <a:r>
              <a:rPr lang="fr-FR" sz="2300" dirty="0">
                <a:solidFill>
                  <a:schemeClr val="tx2">
                    <a:lumMod val="75000"/>
                  </a:schemeClr>
                </a:solidFill>
              </a:rPr>
              <a:t>Perte du contrôle du sujet sur ses consommations - besoin </a:t>
            </a:r>
            <a:r>
              <a:rPr lang="fr-FR" sz="2300" dirty="0" err="1">
                <a:solidFill>
                  <a:schemeClr val="tx2">
                    <a:lumMod val="75000"/>
                  </a:schemeClr>
                </a:solidFill>
              </a:rPr>
              <a:t>ir-repressif</a:t>
            </a:r>
            <a:r>
              <a:rPr lang="fr-FR" sz="2300" dirty="0">
                <a:solidFill>
                  <a:schemeClr val="tx2">
                    <a:lumMod val="75000"/>
                  </a:schemeClr>
                </a:solidFill>
              </a:rPr>
              <a:t> de consommer (</a:t>
            </a:r>
            <a:r>
              <a:rPr lang="fr-FR" sz="2300" dirty="0" err="1">
                <a:solidFill>
                  <a:schemeClr val="tx2">
                    <a:lumMod val="75000"/>
                  </a:schemeClr>
                </a:solidFill>
              </a:rPr>
              <a:t>craving</a:t>
            </a:r>
            <a:r>
              <a:rPr lang="fr-FR" sz="2300" dirty="0">
                <a:solidFill>
                  <a:schemeClr val="tx2">
                    <a:lumMod val="75000"/>
                  </a:schemeClr>
                </a:solidFill>
              </a:rPr>
              <a:t>). La personne ne peux plus moduler en fonction du contexte où il se trouve. </a:t>
            </a:r>
          </a:p>
        </p:txBody>
      </p:sp>
      <p:pic>
        <p:nvPicPr>
          <p:cNvPr id="1026" name="Picture 2" descr="Détecter et soigner son addiction - Santé.org">
            <a:extLst>
              <a:ext uri="{FF2B5EF4-FFF2-40B4-BE49-F238E27FC236}">
                <a16:creationId xmlns:a16="http://schemas.microsoft.com/office/drawing/2014/main" id="{C225EF21-4CA5-A3F0-8E98-FDE3142B76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3491" y="83891"/>
            <a:ext cx="2331053" cy="118667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2768859" y="3340225"/>
            <a:ext cx="6604934" cy="2935195"/>
            <a:chOff x="2768859" y="3340225"/>
            <a:chExt cx="6604934" cy="2935195"/>
          </a:xfrm>
        </p:grpSpPr>
        <p:grpSp>
          <p:nvGrpSpPr>
            <p:cNvPr id="60" name="Groupe 59"/>
            <p:cNvGrpSpPr/>
            <p:nvPr/>
          </p:nvGrpSpPr>
          <p:grpSpPr>
            <a:xfrm>
              <a:off x="4505891" y="3655067"/>
              <a:ext cx="3230856" cy="2605925"/>
              <a:chOff x="2920283" y="3514747"/>
              <a:chExt cx="3230856" cy="2605925"/>
            </a:xfrm>
          </p:grpSpPr>
          <p:sp>
            <p:nvSpPr>
              <p:cNvPr id="5" name="Rectangle 4"/>
              <p:cNvSpPr/>
              <p:nvPr/>
            </p:nvSpPr>
            <p:spPr>
              <a:xfrm>
                <a:off x="2920283" y="5599487"/>
                <a:ext cx="3230856" cy="52118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920283" y="5078302"/>
                <a:ext cx="3230856" cy="5211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2920283" y="4557117"/>
                <a:ext cx="3230856" cy="521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920283" y="4035932"/>
                <a:ext cx="3230856" cy="5211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2920283" y="3514747"/>
                <a:ext cx="3230856" cy="52118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Triangle isocèle 21"/>
            <p:cNvSpPr/>
            <p:nvPr/>
          </p:nvSpPr>
          <p:spPr>
            <a:xfrm rot="10800000">
              <a:off x="2768859" y="3654973"/>
              <a:ext cx="3322090" cy="2620447"/>
            </a:xfrm>
            <a:prstGeom prst="triangle">
              <a:avLst>
                <a:gd name="adj" fmla="val 4879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riangle isocèle 24"/>
            <p:cNvSpPr/>
            <p:nvPr/>
          </p:nvSpPr>
          <p:spPr>
            <a:xfrm rot="10800000">
              <a:off x="6051703" y="3647759"/>
              <a:ext cx="3322090" cy="2620447"/>
            </a:xfrm>
            <a:prstGeom prst="triangle">
              <a:avLst>
                <a:gd name="adj" fmla="val 4879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4966236" y="5816570"/>
              <a:ext cx="2273443" cy="353943"/>
            </a:xfrm>
            <a:prstGeom prst="rect">
              <a:avLst/>
            </a:prstGeom>
            <a:noFill/>
            <a:ln>
              <a:solidFill>
                <a:schemeClr val="accent6">
                  <a:lumMod val="75000"/>
                </a:schemeClr>
              </a:solidFill>
            </a:ln>
          </p:spPr>
          <p:txBody>
            <a:bodyPr wrap="none" rtlCol="0">
              <a:spAutoFit/>
            </a:bodyPr>
            <a:lstStyle/>
            <a:p>
              <a:r>
                <a:rPr lang="fr-FR" sz="1700" b="1" dirty="0" smtClean="0"/>
                <a:t>Non-usage (abstinents)</a:t>
              </a:r>
              <a:endParaRPr lang="fr-FR" sz="1700" b="1" dirty="0"/>
            </a:p>
          </p:txBody>
        </p:sp>
        <p:sp>
          <p:nvSpPr>
            <p:cNvPr id="28" name="ZoneTexte 27"/>
            <p:cNvSpPr txBox="1"/>
            <p:nvPr/>
          </p:nvSpPr>
          <p:spPr>
            <a:xfrm>
              <a:off x="5050325" y="5295385"/>
              <a:ext cx="2133982" cy="353943"/>
            </a:xfrm>
            <a:prstGeom prst="rect">
              <a:avLst/>
            </a:prstGeom>
            <a:noFill/>
            <a:ln>
              <a:solidFill>
                <a:schemeClr val="accent6"/>
              </a:solidFill>
            </a:ln>
          </p:spPr>
          <p:txBody>
            <a:bodyPr wrap="none" rtlCol="0">
              <a:spAutoFit/>
            </a:bodyPr>
            <a:lstStyle/>
            <a:p>
              <a:r>
                <a:rPr lang="fr-FR" sz="1700" b="1" dirty="0"/>
                <a:t>U</a:t>
              </a:r>
              <a:r>
                <a:rPr lang="fr-FR" sz="1700" b="1" dirty="0" smtClean="0"/>
                <a:t>sage sans dommage</a:t>
              </a:r>
              <a:endParaRPr lang="fr-FR" sz="1700" b="1" dirty="0"/>
            </a:p>
          </p:txBody>
        </p:sp>
        <p:sp>
          <p:nvSpPr>
            <p:cNvPr id="29" name="ZoneTexte 28"/>
            <p:cNvSpPr txBox="1"/>
            <p:nvPr/>
          </p:nvSpPr>
          <p:spPr>
            <a:xfrm>
              <a:off x="5355491" y="4759605"/>
              <a:ext cx="1496756" cy="353943"/>
            </a:xfrm>
            <a:prstGeom prst="rect">
              <a:avLst/>
            </a:prstGeom>
            <a:noFill/>
            <a:ln>
              <a:solidFill>
                <a:schemeClr val="accent2"/>
              </a:solidFill>
            </a:ln>
          </p:spPr>
          <p:txBody>
            <a:bodyPr wrap="none" rtlCol="0">
              <a:spAutoFit/>
            </a:bodyPr>
            <a:lstStyle/>
            <a:p>
              <a:r>
                <a:rPr lang="fr-FR" sz="1700" b="1" dirty="0"/>
                <a:t>U</a:t>
              </a:r>
              <a:r>
                <a:rPr lang="fr-FR" sz="1700" b="1" dirty="0" smtClean="0"/>
                <a:t>sage à risque</a:t>
              </a:r>
              <a:endParaRPr lang="fr-FR" sz="1700" b="1" dirty="0"/>
            </a:p>
          </p:txBody>
        </p:sp>
        <p:sp>
          <p:nvSpPr>
            <p:cNvPr id="30" name="ZoneTexte 29"/>
            <p:cNvSpPr txBox="1"/>
            <p:nvPr/>
          </p:nvSpPr>
          <p:spPr>
            <a:xfrm>
              <a:off x="5476408" y="4259259"/>
              <a:ext cx="1227452" cy="353943"/>
            </a:xfrm>
            <a:prstGeom prst="rect">
              <a:avLst/>
            </a:prstGeom>
            <a:noFill/>
            <a:ln>
              <a:solidFill>
                <a:srgbClr val="C00000"/>
              </a:solidFill>
            </a:ln>
          </p:spPr>
          <p:txBody>
            <a:bodyPr wrap="none" rtlCol="0">
              <a:spAutoFit/>
            </a:bodyPr>
            <a:lstStyle/>
            <a:p>
              <a:r>
                <a:rPr lang="fr-FR" sz="1700" b="1" dirty="0"/>
                <a:t>U</a:t>
              </a:r>
              <a:r>
                <a:rPr lang="fr-FR" sz="1700" b="1" dirty="0" smtClean="0"/>
                <a:t>sage nocif</a:t>
              </a:r>
              <a:endParaRPr lang="fr-FR" sz="1700" b="1" dirty="0"/>
            </a:p>
          </p:txBody>
        </p:sp>
        <p:sp>
          <p:nvSpPr>
            <p:cNvPr id="31" name="ZoneTexte 30"/>
            <p:cNvSpPr txBox="1"/>
            <p:nvPr/>
          </p:nvSpPr>
          <p:spPr>
            <a:xfrm>
              <a:off x="5455697" y="3783927"/>
              <a:ext cx="1275862" cy="353943"/>
            </a:xfrm>
            <a:prstGeom prst="rect">
              <a:avLst/>
            </a:prstGeom>
            <a:noFill/>
            <a:ln>
              <a:solidFill>
                <a:srgbClr val="FF0000"/>
              </a:solidFill>
            </a:ln>
          </p:spPr>
          <p:txBody>
            <a:bodyPr wrap="none" rtlCol="0">
              <a:spAutoFit/>
            </a:bodyPr>
            <a:lstStyle/>
            <a:p>
              <a:r>
                <a:rPr lang="fr-FR" sz="1700" b="1" dirty="0" smtClean="0"/>
                <a:t>Dépendants</a:t>
              </a:r>
              <a:endParaRPr lang="fr-FR" sz="1700" b="1" dirty="0"/>
            </a:p>
          </p:txBody>
        </p:sp>
        <p:sp>
          <p:nvSpPr>
            <p:cNvPr id="52" name="ZoneTexte 51"/>
            <p:cNvSpPr txBox="1"/>
            <p:nvPr/>
          </p:nvSpPr>
          <p:spPr>
            <a:xfrm rot="3426808">
              <a:off x="7257440" y="5003330"/>
              <a:ext cx="1349152" cy="400110"/>
            </a:xfrm>
            <a:prstGeom prst="rect">
              <a:avLst/>
            </a:prstGeom>
            <a:noFill/>
          </p:spPr>
          <p:txBody>
            <a:bodyPr wrap="none" rtlCol="0">
              <a:spAutoFit/>
            </a:bodyPr>
            <a:lstStyle/>
            <a:p>
              <a:r>
                <a:rPr lang="fr-FR" sz="2000" b="1" dirty="0" smtClean="0"/>
                <a:t>Prévention</a:t>
              </a:r>
              <a:endParaRPr lang="fr-FR" sz="2000" b="1" dirty="0"/>
            </a:p>
          </p:txBody>
        </p:sp>
        <p:sp>
          <p:nvSpPr>
            <p:cNvPr id="53" name="ZoneTexte 52"/>
            <p:cNvSpPr txBox="1"/>
            <p:nvPr/>
          </p:nvSpPr>
          <p:spPr>
            <a:xfrm rot="18087541">
              <a:off x="4327457" y="3936304"/>
              <a:ext cx="1257524" cy="400110"/>
            </a:xfrm>
            <a:prstGeom prst="rect">
              <a:avLst/>
            </a:prstGeom>
            <a:noFill/>
          </p:spPr>
          <p:txBody>
            <a:bodyPr wrap="none" rtlCol="0">
              <a:spAutoFit/>
            </a:bodyPr>
            <a:lstStyle/>
            <a:p>
              <a:r>
                <a:rPr lang="fr-FR" sz="2000" b="1" dirty="0" smtClean="0">
                  <a:solidFill>
                    <a:srgbClr val="FF0000"/>
                  </a:solidFill>
                </a:rPr>
                <a:t>Mésusage</a:t>
              </a:r>
              <a:endParaRPr lang="fr-FR" sz="2000" b="1" dirty="0">
                <a:solidFill>
                  <a:srgbClr val="FF0000"/>
                </a:solidFill>
              </a:endParaRPr>
            </a:p>
          </p:txBody>
        </p:sp>
        <p:sp>
          <p:nvSpPr>
            <p:cNvPr id="54" name="ZoneTexte 53"/>
            <p:cNvSpPr txBox="1"/>
            <p:nvPr/>
          </p:nvSpPr>
          <p:spPr>
            <a:xfrm rot="3403875">
              <a:off x="6496188" y="3815067"/>
              <a:ext cx="1349793" cy="400110"/>
            </a:xfrm>
            <a:prstGeom prst="rect">
              <a:avLst/>
            </a:prstGeom>
            <a:noFill/>
          </p:spPr>
          <p:txBody>
            <a:bodyPr wrap="none" rtlCol="0">
              <a:spAutoFit/>
            </a:bodyPr>
            <a:lstStyle/>
            <a:p>
              <a:r>
                <a:rPr lang="fr-FR" sz="2000" b="1" dirty="0" smtClean="0"/>
                <a:t>Traitement</a:t>
              </a:r>
              <a:endParaRPr lang="fr-FR" sz="2000" b="1" dirty="0"/>
            </a:p>
          </p:txBody>
        </p:sp>
        <p:cxnSp>
          <p:nvCxnSpPr>
            <p:cNvPr id="55" name="Connecteur droit avec flèche 54"/>
            <p:cNvCxnSpPr/>
            <p:nvPr/>
          </p:nvCxnSpPr>
          <p:spPr>
            <a:xfrm flipH="1">
              <a:off x="4687410" y="3622354"/>
              <a:ext cx="814896" cy="1346132"/>
            </a:xfrm>
            <a:prstGeom prst="straightConnector1">
              <a:avLst/>
            </a:prstGeom>
            <a:ln w="19050">
              <a:solidFill>
                <a:srgbClr val="FF0000"/>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a:off x="6703106" y="3622354"/>
              <a:ext cx="620354" cy="947091"/>
            </a:xfrm>
            <a:prstGeom prst="straightConnector1">
              <a:avLst/>
            </a:prstGeom>
            <a:ln w="19050">
              <a:solidFill>
                <a:schemeClr val="tx1"/>
              </a:solidFill>
              <a:headEnd type="stealth" w="med" len="med"/>
              <a:tailEnd type="stealth" w="med" len="med"/>
            </a:ln>
          </p:spPr>
          <p:style>
            <a:lnRef idx="1">
              <a:schemeClr val="dk1"/>
            </a:lnRef>
            <a:fillRef idx="0">
              <a:schemeClr val="dk1"/>
            </a:fillRef>
            <a:effectRef idx="0">
              <a:schemeClr val="dk1"/>
            </a:effectRef>
            <a:fontRef idx="minor">
              <a:schemeClr val="tx1"/>
            </a:fontRef>
          </p:style>
        </p:cxnSp>
        <p:cxnSp>
          <p:nvCxnSpPr>
            <p:cNvPr id="57" name="Connecteur droit avec flèche 56"/>
            <p:cNvCxnSpPr/>
            <p:nvPr/>
          </p:nvCxnSpPr>
          <p:spPr>
            <a:xfrm>
              <a:off x="7325815" y="4588189"/>
              <a:ext cx="1071589" cy="1640987"/>
            </a:xfrm>
            <a:prstGeom prst="straightConnector1">
              <a:avLst/>
            </a:prstGeom>
            <a:ln w="19050">
              <a:solidFill>
                <a:schemeClr val="tx1"/>
              </a:solidFill>
              <a:headEnd type="stealth" w="med" len="med"/>
              <a:tailEnd type="stealth"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119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F0542-47A0-FEFA-99C5-5880EE360D95}"/>
            </a:ext>
          </a:extLst>
        </p:cNvPr>
        <p:cNvGrpSpPr/>
        <p:nvPr/>
      </p:nvGrpSpPr>
      <p:grpSpPr>
        <a:xfrm>
          <a:off x="0" y="0"/>
          <a:ext cx="0" cy="0"/>
          <a:chOff x="0" y="0"/>
          <a:chExt cx="0" cy="0"/>
        </a:xfrm>
      </p:grpSpPr>
      <p:pic>
        <p:nvPicPr>
          <p:cNvPr id="13" name="Image 12">
            <a:extLst>
              <a:ext uri="{FF2B5EF4-FFF2-40B4-BE49-F238E27FC236}">
                <a16:creationId xmlns:a16="http://schemas.microsoft.com/office/drawing/2014/main" id="{CA660B58-6359-0A27-657C-7E3559BBC99F}"/>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sp>
        <p:nvSpPr>
          <p:cNvPr id="3" name="Espace réservé du numéro de diapositive 2">
            <a:extLst>
              <a:ext uri="{FF2B5EF4-FFF2-40B4-BE49-F238E27FC236}">
                <a16:creationId xmlns:a16="http://schemas.microsoft.com/office/drawing/2014/main" id="{DBD0488B-92CB-67CA-2EC1-E9DA65DECCB4}"/>
              </a:ext>
            </a:extLst>
          </p:cNvPr>
          <p:cNvSpPr>
            <a:spLocks noGrp="1"/>
          </p:cNvSpPr>
          <p:nvPr>
            <p:ph type="sldNum" sz="quarter" idx="12"/>
          </p:nvPr>
        </p:nvSpPr>
        <p:spPr/>
        <p:txBody>
          <a:bodyPr/>
          <a:lstStyle/>
          <a:p>
            <a:fld id="{488962FB-4EA7-4DF1-95CD-5B76D3DA310A}" type="slidenum">
              <a:rPr lang="fr-FR" smtClean="0">
                <a:solidFill>
                  <a:schemeClr val="tx1"/>
                </a:solidFill>
              </a:rPr>
              <a:t>5</a:t>
            </a:fld>
            <a:endParaRPr lang="fr-FR" dirty="0">
              <a:solidFill>
                <a:schemeClr val="tx1"/>
              </a:solidFill>
            </a:endParaRPr>
          </a:p>
        </p:txBody>
      </p:sp>
      <p:pic>
        <p:nvPicPr>
          <p:cNvPr id="7" name="Image 6" descr="Une image contenant texte, clipart&#10;&#10;Description générée automatiquement">
            <a:extLst>
              <a:ext uri="{FF2B5EF4-FFF2-40B4-BE49-F238E27FC236}">
                <a16:creationId xmlns:a16="http://schemas.microsoft.com/office/drawing/2014/main" id="{61CB9277-2D15-E23B-3C6E-024838307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sp>
        <p:nvSpPr>
          <p:cNvPr id="10" name="Espace réservé du texte 16">
            <a:extLst>
              <a:ext uri="{FF2B5EF4-FFF2-40B4-BE49-F238E27FC236}">
                <a16:creationId xmlns:a16="http://schemas.microsoft.com/office/drawing/2014/main" id="{C2F0D197-040C-9B72-0628-775341097772}"/>
              </a:ext>
            </a:extLst>
          </p:cNvPr>
          <p:cNvSpPr txBox="1">
            <a:spLocks/>
          </p:cNvSpPr>
          <p:nvPr/>
        </p:nvSpPr>
        <p:spPr>
          <a:xfrm>
            <a:off x="3968602" y="6395168"/>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cxnSp>
        <p:nvCxnSpPr>
          <p:cNvPr id="14" name="Connecteur droit 13">
            <a:extLst>
              <a:ext uri="{FF2B5EF4-FFF2-40B4-BE49-F238E27FC236}">
                <a16:creationId xmlns:a16="http://schemas.microsoft.com/office/drawing/2014/main" id="{D530DA7B-654F-8393-C5FE-2AEB8E22FD9E}"/>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re 4">
            <a:extLst>
              <a:ext uri="{FF2B5EF4-FFF2-40B4-BE49-F238E27FC236}">
                <a16:creationId xmlns:a16="http://schemas.microsoft.com/office/drawing/2014/main" id="{62799835-2AFB-E64D-8CD7-BC906C2E4352}"/>
              </a:ext>
            </a:extLst>
          </p:cNvPr>
          <p:cNvSpPr txBox="1">
            <a:spLocks/>
          </p:cNvSpPr>
          <p:nvPr/>
        </p:nvSpPr>
        <p:spPr>
          <a:xfrm>
            <a:off x="1499764" y="177587"/>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rgbClr val="FF9802"/>
                </a:solidFill>
              </a:rPr>
              <a:t>Atelier Addictions</a:t>
            </a:r>
          </a:p>
        </p:txBody>
      </p:sp>
      <p:sp>
        <p:nvSpPr>
          <p:cNvPr id="18" name="Espace réservé du contenu 2">
            <a:extLst>
              <a:ext uri="{FF2B5EF4-FFF2-40B4-BE49-F238E27FC236}">
                <a16:creationId xmlns:a16="http://schemas.microsoft.com/office/drawing/2014/main" id="{902663CC-5CB4-3B29-3E63-328587FC1DDE}"/>
              </a:ext>
            </a:extLst>
          </p:cNvPr>
          <p:cNvSpPr txBox="1">
            <a:spLocks/>
          </p:cNvSpPr>
          <p:nvPr/>
        </p:nvSpPr>
        <p:spPr>
          <a:xfrm>
            <a:off x="1580971" y="834424"/>
            <a:ext cx="10306229" cy="4115947"/>
          </a:xfrm>
          <a:prstGeom prst="rect">
            <a:avLst/>
          </a:prstGeom>
          <a:ln>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b="1" dirty="0"/>
              <a:t>Brainstorming sur les risques</a:t>
            </a:r>
          </a:p>
          <a:p>
            <a:pPr marL="0" indent="0" algn="ctr">
              <a:buNone/>
            </a:pPr>
            <a:endParaRPr lang="fr-FR" b="1" dirty="0"/>
          </a:p>
          <a:p>
            <a:pPr marL="0" indent="0" algn="ctr">
              <a:buNone/>
            </a:pPr>
            <a:r>
              <a:rPr lang="fr-FR" b="1" dirty="0"/>
              <a:t>Quels sont les risques liés aux addictions ?</a:t>
            </a:r>
          </a:p>
          <a:p>
            <a:pPr marL="0" indent="0" algn="ctr">
              <a:buNone/>
            </a:pPr>
            <a:endParaRPr lang="fr-FR" b="1" dirty="0"/>
          </a:p>
          <a:p>
            <a:pPr marL="0" indent="0" algn="ctr">
              <a:buNone/>
            </a:pPr>
            <a:r>
              <a:rPr lang="fr-FR" b="1" i="1" dirty="0"/>
              <a:t>(Tableau blanc- 3 colonnes : Santé / Perso / Pro)</a:t>
            </a:r>
          </a:p>
          <a:p>
            <a:pPr marL="0" indent="0" algn="ctr">
              <a:buNone/>
            </a:pPr>
            <a:endParaRPr lang="fr-FR" b="1" dirty="0"/>
          </a:p>
        </p:txBody>
      </p:sp>
      <p:pic>
        <p:nvPicPr>
          <p:cNvPr id="2050" name="Picture 2" descr="RPS, facteurs de RPS et conséquences des risques psychosociaux">
            <a:extLst>
              <a:ext uri="{FF2B5EF4-FFF2-40B4-BE49-F238E27FC236}">
                <a16:creationId xmlns:a16="http://schemas.microsoft.com/office/drawing/2014/main" id="{C77C3F1C-C72A-D764-4A26-A0C580623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357747"/>
            <a:ext cx="4547038" cy="303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662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sp>
        <p:nvSpPr>
          <p:cNvPr id="3"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p:txBody>
          <a:bodyPr/>
          <a:lstStyle/>
          <a:p>
            <a:fld id="{488962FB-4EA7-4DF1-95CD-5B76D3DA310A}" type="slidenum">
              <a:rPr lang="fr-FR" smtClean="0">
                <a:solidFill>
                  <a:schemeClr val="tx1"/>
                </a:solidFill>
              </a:rPr>
              <a:t>6</a:t>
            </a:fld>
            <a:endParaRPr lang="fr-FR" dirty="0">
              <a:solidFill>
                <a:schemeClr val="tx1"/>
              </a:solidFill>
            </a:endParaRPr>
          </a:p>
        </p:txBody>
      </p:sp>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sp>
        <p:nvSpPr>
          <p:cNvPr id="10" name="Espace réservé du texte 16">
            <a:extLst>
              <a:ext uri="{FF2B5EF4-FFF2-40B4-BE49-F238E27FC236}">
                <a16:creationId xmlns:a16="http://schemas.microsoft.com/office/drawing/2014/main" id="{9DE68FF0-7180-4456-B894-E24465B75873}"/>
              </a:ext>
            </a:extLst>
          </p:cNvPr>
          <p:cNvSpPr txBox="1">
            <a:spLocks/>
          </p:cNvSpPr>
          <p:nvPr/>
        </p:nvSpPr>
        <p:spPr>
          <a:xfrm>
            <a:off x="3968602" y="6395168"/>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re 4">
            <a:extLst>
              <a:ext uri="{FF2B5EF4-FFF2-40B4-BE49-F238E27FC236}">
                <a16:creationId xmlns:a16="http://schemas.microsoft.com/office/drawing/2014/main" id="{22557A62-83F4-4586-B9E4-C1BF89ECC741}"/>
              </a:ext>
            </a:extLst>
          </p:cNvPr>
          <p:cNvSpPr txBox="1">
            <a:spLocks/>
          </p:cNvSpPr>
          <p:nvPr/>
        </p:nvSpPr>
        <p:spPr>
          <a:xfrm>
            <a:off x="1499764" y="177587"/>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rgbClr val="FF9802"/>
                </a:solidFill>
              </a:rPr>
              <a:t>Atelier Addictions</a:t>
            </a:r>
          </a:p>
        </p:txBody>
      </p:sp>
      <p:sp>
        <p:nvSpPr>
          <p:cNvPr id="17" name="Espace réservé du contenu 2"/>
          <p:cNvSpPr txBox="1">
            <a:spLocks/>
          </p:cNvSpPr>
          <p:nvPr/>
        </p:nvSpPr>
        <p:spPr>
          <a:xfrm>
            <a:off x="1491448" y="1147934"/>
            <a:ext cx="10515600" cy="2089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3 – </a:t>
            </a:r>
            <a:r>
              <a:rPr lang="fr-FR" b="1" u="sng" dirty="0"/>
              <a:t>Les répercussions (en terme de santé</a:t>
            </a:r>
            <a:r>
              <a:rPr lang="fr-FR" b="1" dirty="0"/>
              <a:t>)</a:t>
            </a:r>
          </a:p>
          <a:p>
            <a:pPr marL="881063" indent="-342900">
              <a:buFont typeface="Wingdings" panose="05000000000000000000" pitchFamily="2" charset="2"/>
              <a:buChar char="§"/>
            </a:pPr>
            <a:r>
              <a:rPr lang="fr-FR" sz="2000" dirty="0"/>
              <a:t>Cancer</a:t>
            </a:r>
          </a:p>
          <a:p>
            <a:pPr marL="881063" indent="-342900">
              <a:buFont typeface="Wingdings" panose="05000000000000000000" pitchFamily="2" charset="2"/>
              <a:buChar char="§"/>
            </a:pPr>
            <a:r>
              <a:rPr lang="fr-FR" sz="2000" dirty="0"/>
              <a:t>AVC</a:t>
            </a:r>
          </a:p>
          <a:p>
            <a:pPr marL="881063" indent="-342900">
              <a:buFont typeface="Wingdings" panose="05000000000000000000" pitchFamily="2" charset="2"/>
              <a:buChar char="§"/>
            </a:pPr>
            <a:r>
              <a:rPr lang="fr-FR" sz="2000" dirty="0"/>
              <a:t>Maladies cardio-vasculaires</a:t>
            </a:r>
          </a:p>
        </p:txBody>
      </p:sp>
      <p:sp>
        <p:nvSpPr>
          <p:cNvPr id="19" name="Espace réservé du contenu 2"/>
          <p:cNvSpPr txBox="1">
            <a:spLocks/>
          </p:cNvSpPr>
          <p:nvPr/>
        </p:nvSpPr>
        <p:spPr>
          <a:xfrm>
            <a:off x="1478889" y="3582450"/>
            <a:ext cx="10515600" cy="553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4 – </a:t>
            </a:r>
            <a:r>
              <a:rPr lang="fr-FR" b="1" u="sng" dirty="0"/>
              <a:t>Les répercussions sociales</a:t>
            </a:r>
          </a:p>
        </p:txBody>
      </p:sp>
      <p:graphicFrame>
        <p:nvGraphicFramePr>
          <p:cNvPr id="20" name="Tableau 19"/>
          <p:cNvGraphicFramePr>
            <a:graphicFrameLocks noGrp="1"/>
          </p:cNvGraphicFramePr>
          <p:nvPr>
            <p:extLst>
              <p:ext uri="{D42A27DB-BD31-4B8C-83A1-F6EECF244321}">
                <p14:modId xmlns:p14="http://schemas.microsoft.com/office/powerpoint/2010/main" val="1414217236"/>
              </p:ext>
            </p:extLst>
          </p:nvPr>
        </p:nvGraphicFramePr>
        <p:xfrm>
          <a:off x="2356494" y="4076871"/>
          <a:ext cx="8128000" cy="2382520"/>
        </p:xfrm>
        <a:graphic>
          <a:graphicData uri="http://schemas.openxmlformats.org/drawingml/2006/table">
            <a:tbl>
              <a:tblPr firstRow="1" bandRow="1">
                <a:tableStyleId>{C4B1156A-380E-4F78-BDF5-A606A8083BF9}</a:tableStyleId>
              </a:tblPr>
              <a:tblGrid>
                <a:gridCol w="4064000">
                  <a:extLst>
                    <a:ext uri="{9D8B030D-6E8A-4147-A177-3AD203B41FA5}">
                      <a16:colId xmlns:a16="http://schemas.microsoft.com/office/drawing/2014/main" val="1631053434"/>
                    </a:ext>
                  </a:extLst>
                </a:gridCol>
                <a:gridCol w="4064000">
                  <a:extLst>
                    <a:ext uri="{9D8B030D-6E8A-4147-A177-3AD203B41FA5}">
                      <a16:colId xmlns:a16="http://schemas.microsoft.com/office/drawing/2014/main" val="4238286236"/>
                    </a:ext>
                  </a:extLst>
                </a:gridCol>
              </a:tblGrid>
              <a:tr h="370840">
                <a:tc>
                  <a:txBody>
                    <a:bodyPr/>
                    <a:lstStyle/>
                    <a:p>
                      <a:pPr algn="ctr"/>
                      <a:r>
                        <a:rPr lang="fr-FR" dirty="0"/>
                        <a:t>Domaine privé</a:t>
                      </a:r>
                    </a:p>
                  </a:txBody>
                  <a:tcPr/>
                </a:tc>
                <a:tc>
                  <a:txBody>
                    <a:bodyPr/>
                    <a:lstStyle/>
                    <a:p>
                      <a:pPr algn="ctr"/>
                      <a:r>
                        <a:rPr lang="fr-FR" dirty="0"/>
                        <a:t>Domaine professionnel</a:t>
                      </a:r>
                    </a:p>
                  </a:txBody>
                  <a:tcPr/>
                </a:tc>
                <a:extLst>
                  <a:ext uri="{0D108BD9-81ED-4DB2-BD59-A6C34878D82A}">
                    <a16:rowId xmlns:a16="http://schemas.microsoft.com/office/drawing/2014/main" val="2905792504"/>
                  </a:ext>
                </a:extLst>
              </a:tr>
              <a:tr h="370840">
                <a:tc>
                  <a:txBody>
                    <a:bodyPr/>
                    <a:lstStyle/>
                    <a:p>
                      <a:pPr algn="ctr"/>
                      <a:r>
                        <a:rPr lang="fr-FR" dirty="0"/>
                        <a:t>Isolement</a:t>
                      </a:r>
                    </a:p>
                    <a:p>
                      <a:pPr algn="ctr"/>
                      <a:r>
                        <a:rPr lang="fr-FR" dirty="0"/>
                        <a:t>Violences intrafamiliales</a:t>
                      </a:r>
                    </a:p>
                    <a:p>
                      <a:pPr algn="ctr"/>
                      <a:r>
                        <a:rPr lang="fr-FR" dirty="0"/>
                        <a:t>Baisse de l’estime de soi</a:t>
                      </a:r>
                    </a:p>
                    <a:p>
                      <a:pPr algn="ctr"/>
                      <a:r>
                        <a:rPr lang="fr-FR" dirty="0"/>
                        <a:t>Trouble du sommeil</a:t>
                      </a:r>
                    </a:p>
                    <a:p>
                      <a:pPr algn="ctr"/>
                      <a:r>
                        <a:rPr lang="fr-FR" dirty="0"/>
                        <a:t>Budget</a:t>
                      </a:r>
                    </a:p>
                    <a:p>
                      <a:pPr algn="ctr"/>
                      <a:r>
                        <a:rPr lang="fr-FR" dirty="0"/>
                        <a:t>Expulsion du logement</a:t>
                      </a:r>
                    </a:p>
                    <a:p>
                      <a:pPr algn="ctr"/>
                      <a:r>
                        <a:rPr lang="fr-FR" dirty="0"/>
                        <a:t>Désocialisation</a:t>
                      </a:r>
                    </a:p>
                  </a:txBody>
                  <a:tcPr/>
                </a:tc>
                <a:tc>
                  <a:txBody>
                    <a:bodyPr/>
                    <a:lstStyle/>
                    <a:p>
                      <a:pPr algn="ctr"/>
                      <a:endParaRPr lang="fr-FR" dirty="0"/>
                    </a:p>
                    <a:p>
                      <a:pPr algn="ctr"/>
                      <a:r>
                        <a:rPr lang="fr-FR" dirty="0"/>
                        <a:t>Conflits / violences</a:t>
                      </a:r>
                    </a:p>
                    <a:p>
                      <a:pPr algn="ctr"/>
                      <a:r>
                        <a:rPr lang="fr-FR" dirty="0"/>
                        <a:t>Perte de contrôle et prise de risques</a:t>
                      </a:r>
                    </a:p>
                    <a:p>
                      <a:pPr algn="ctr"/>
                      <a:r>
                        <a:rPr lang="fr-FR" dirty="0"/>
                        <a:t>Mise en danger pour soi et les autres</a:t>
                      </a:r>
                    </a:p>
                    <a:p>
                      <a:pPr algn="ctr"/>
                      <a:r>
                        <a:rPr lang="fr-FR" dirty="0"/>
                        <a:t>AT</a:t>
                      </a:r>
                    </a:p>
                    <a:p>
                      <a:pPr algn="ctr"/>
                      <a:r>
                        <a:rPr lang="fr-FR" dirty="0"/>
                        <a:t>Désinsertion pro.</a:t>
                      </a:r>
                    </a:p>
                  </a:txBody>
                  <a:tcPr/>
                </a:tc>
                <a:extLst>
                  <a:ext uri="{0D108BD9-81ED-4DB2-BD59-A6C34878D82A}">
                    <a16:rowId xmlns:a16="http://schemas.microsoft.com/office/drawing/2014/main" val="3973698319"/>
                  </a:ext>
                </a:extLst>
              </a:tr>
            </a:tbl>
          </a:graphicData>
        </a:graphic>
      </p:graphicFrame>
    </p:spTree>
    <p:extLst>
      <p:ext uri="{BB962C8B-B14F-4D97-AF65-F5344CB8AC3E}">
        <p14:creationId xmlns:p14="http://schemas.microsoft.com/office/powerpoint/2010/main" val="1353179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sp>
        <p:nvSpPr>
          <p:cNvPr id="3"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p:txBody>
          <a:bodyPr/>
          <a:lstStyle/>
          <a:p>
            <a:fld id="{488962FB-4EA7-4DF1-95CD-5B76D3DA310A}" type="slidenum">
              <a:rPr lang="fr-FR" smtClean="0">
                <a:solidFill>
                  <a:schemeClr val="tx1"/>
                </a:solidFill>
              </a:rPr>
              <a:t>7</a:t>
            </a:fld>
            <a:endParaRPr lang="fr-FR" dirty="0">
              <a:solidFill>
                <a:schemeClr val="tx1"/>
              </a:solidFill>
            </a:endParaRPr>
          </a:p>
        </p:txBody>
      </p:sp>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sp>
        <p:nvSpPr>
          <p:cNvPr id="10" name="Espace réservé du texte 16">
            <a:extLst>
              <a:ext uri="{FF2B5EF4-FFF2-40B4-BE49-F238E27FC236}">
                <a16:creationId xmlns:a16="http://schemas.microsoft.com/office/drawing/2014/main" id="{9DE68FF0-7180-4456-B894-E24465B75873}"/>
              </a:ext>
            </a:extLst>
          </p:cNvPr>
          <p:cNvSpPr txBox="1">
            <a:spLocks/>
          </p:cNvSpPr>
          <p:nvPr/>
        </p:nvSpPr>
        <p:spPr>
          <a:xfrm>
            <a:off x="3968602" y="6395168"/>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re 4">
            <a:extLst>
              <a:ext uri="{FF2B5EF4-FFF2-40B4-BE49-F238E27FC236}">
                <a16:creationId xmlns:a16="http://schemas.microsoft.com/office/drawing/2014/main" id="{22557A62-83F4-4586-B9E4-C1BF89ECC741}"/>
              </a:ext>
            </a:extLst>
          </p:cNvPr>
          <p:cNvSpPr txBox="1">
            <a:spLocks/>
          </p:cNvSpPr>
          <p:nvPr/>
        </p:nvSpPr>
        <p:spPr>
          <a:xfrm>
            <a:off x="1499764" y="177587"/>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rgbClr val="FF9802"/>
                </a:solidFill>
              </a:rPr>
              <a:t>Atelier Addictions</a:t>
            </a:r>
          </a:p>
        </p:txBody>
      </p:sp>
      <p:sp>
        <p:nvSpPr>
          <p:cNvPr id="17" name="Espace réservé du contenu 2"/>
          <p:cNvSpPr txBox="1">
            <a:spLocks/>
          </p:cNvSpPr>
          <p:nvPr/>
        </p:nvSpPr>
        <p:spPr>
          <a:xfrm>
            <a:off x="1603027" y="1339417"/>
            <a:ext cx="9565081" cy="3463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5 – </a:t>
            </a:r>
            <a:r>
              <a:rPr lang="fr-FR" b="1" u="sng" dirty="0"/>
              <a:t>Les signes d’alerte (tous concernés</a:t>
            </a:r>
            <a:r>
              <a:rPr lang="fr-FR" b="1" u="sng" dirty="0" smtClean="0"/>
              <a:t>)</a:t>
            </a:r>
            <a:endParaRPr lang="fr-FR" b="1" dirty="0"/>
          </a:p>
          <a:p>
            <a:pPr marL="881063" indent="-342900">
              <a:buFont typeface="Wingdings" panose="05000000000000000000" pitchFamily="2" charset="2"/>
              <a:buChar char="§"/>
              <a:tabLst>
                <a:tab pos="5383213" algn="l"/>
              </a:tabLst>
            </a:pPr>
            <a:endParaRPr lang="fr-FR" sz="2000" dirty="0" smtClean="0"/>
          </a:p>
          <a:p>
            <a:pPr marL="881063" indent="-342900">
              <a:buFont typeface="Wingdings" panose="05000000000000000000" pitchFamily="2" charset="2"/>
              <a:buChar char="§"/>
              <a:tabLst>
                <a:tab pos="5383213" algn="l"/>
              </a:tabLst>
            </a:pPr>
            <a:r>
              <a:rPr lang="fr-FR" sz="2200" dirty="0" smtClean="0"/>
              <a:t>Absentéisme</a:t>
            </a:r>
            <a:r>
              <a:rPr lang="fr-FR" sz="2200" dirty="0"/>
              <a:t>	</a:t>
            </a:r>
            <a:r>
              <a:rPr lang="fr-FR" sz="2200" dirty="0" smtClean="0">
                <a:sym typeface="Wingdings" panose="05000000000000000000" pitchFamily="2" charset="2"/>
              </a:rPr>
              <a:t>  </a:t>
            </a:r>
            <a:r>
              <a:rPr lang="fr-FR" sz="2200" dirty="0" smtClean="0"/>
              <a:t>Changement </a:t>
            </a:r>
            <a:r>
              <a:rPr lang="fr-FR" sz="2200" dirty="0"/>
              <a:t>d’humeur</a:t>
            </a:r>
          </a:p>
          <a:p>
            <a:pPr marL="881063" indent="-342900">
              <a:buFont typeface="Wingdings" panose="05000000000000000000" pitchFamily="2" charset="2"/>
              <a:buChar char="§"/>
              <a:tabLst>
                <a:tab pos="5383213" algn="l"/>
              </a:tabLst>
            </a:pPr>
            <a:r>
              <a:rPr lang="fr-FR" sz="2200" dirty="0"/>
              <a:t>Retard	</a:t>
            </a:r>
            <a:r>
              <a:rPr lang="fr-FR" sz="2200" dirty="0" smtClean="0">
                <a:sym typeface="Wingdings" panose="05000000000000000000" pitchFamily="2" charset="2"/>
              </a:rPr>
              <a:t>  </a:t>
            </a:r>
            <a:r>
              <a:rPr lang="fr-FR" sz="2200" dirty="0" smtClean="0"/>
              <a:t>Odeurs</a:t>
            </a:r>
            <a:endParaRPr lang="fr-FR" sz="2200" dirty="0"/>
          </a:p>
          <a:p>
            <a:pPr marL="881063" indent="-342900">
              <a:buFont typeface="Wingdings" panose="05000000000000000000" pitchFamily="2" charset="2"/>
              <a:buChar char="§"/>
              <a:tabLst>
                <a:tab pos="5383213" algn="l"/>
              </a:tabLst>
            </a:pPr>
            <a:r>
              <a:rPr lang="fr-FR" sz="2200" dirty="0"/>
              <a:t>Demandes d’acompte	</a:t>
            </a:r>
            <a:r>
              <a:rPr lang="fr-FR" sz="2200" dirty="0" smtClean="0">
                <a:sym typeface="Wingdings" panose="05000000000000000000" pitchFamily="2" charset="2"/>
              </a:rPr>
              <a:t>  </a:t>
            </a:r>
            <a:r>
              <a:rPr lang="fr-FR" sz="2200" dirty="0" smtClean="0"/>
              <a:t>Changement </a:t>
            </a:r>
            <a:r>
              <a:rPr lang="fr-FR" sz="2200" dirty="0"/>
              <a:t>physique</a:t>
            </a:r>
          </a:p>
          <a:p>
            <a:pPr marL="881063" indent="-342900">
              <a:buFont typeface="Wingdings" panose="05000000000000000000" pitchFamily="2" charset="2"/>
              <a:buChar char="§"/>
              <a:tabLst>
                <a:tab pos="5383213" algn="l"/>
              </a:tabLst>
            </a:pPr>
            <a:r>
              <a:rPr lang="fr-FR" sz="2200" dirty="0"/>
              <a:t>Isolement </a:t>
            </a:r>
          </a:p>
          <a:p>
            <a:pPr marL="538163" indent="0">
              <a:buNone/>
              <a:tabLst>
                <a:tab pos="5383213" algn="l"/>
              </a:tabLst>
            </a:pPr>
            <a:endParaRPr lang="fr-FR" sz="2000" dirty="0"/>
          </a:p>
        </p:txBody>
      </p:sp>
      <p:pic>
        <p:nvPicPr>
          <p:cNvPr id="4" name="Image 3"/>
          <p:cNvPicPr>
            <a:picLocks noChangeAspect="1"/>
          </p:cNvPicPr>
          <p:nvPr/>
        </p:nvPicPr>
        <p:blipFill>
          <a:blip r:embed="rId4"/>
          <a:stretch>
            <a:fillRect/>
          </a:stretch>
        </p:blipFill>
        <p:spPr>
          <a:xfrm>
            <a:off x="4342018" y="3710338"/>
            <a:ext cx="1809402" cy="1521375"/>
          </a:xfrm>
          <a:prstGeom prst="rect">
            <a:avLst/>
          </a:prstGeom>
        </p:spPr>
      </p:pic>
      <p:pic>
        <p:nvPicPr>
          <p:cNvPr id="5" name="Image 4"/>
          <p:cNvPicPr>
            <a:picLocks noChangeAspect="1"/>
          </p:cNvPicPr>
          <p:nvPr/>
        </p:nvPicPr>
        <p:blipFill rotWithShape="1">
          <a:blip r:embed="rId5"/>
          <a:srcRect b="9438"/>
          <a:stretch/>
        </p:blipFill>
        <p:spPr>
          <a:xfrm>
            <a:off x="10241743" y="2115127"/>
            <a:ext cx="1852730" cy="1403927"/>
          </a:xfrm>
          <a:prstGeom prst="rect">
            <a:avLst/>
          </a:prstGeom>
        </p:spPr>
      </p:pic>
    </p:spTree>
    <p:extLst>
      <p:ext uri="{BB962C8B-B14F-4D97-AF65-F5344CB8AC3E}">
        <p14:creationId xmlns:p14="http://schemas.microsoft.com/office/powerpoint/2010/main" val="321748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sp>
        <p:nvSpPr>
          <p:cNvPr id="3"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p:txBody>
          <a:bodyPr/>
          <a:lstStyle/>
          <a:p>
            <a:fld id="{488962FB-4EA7-4DF1-95CD-5B76D3DA310A}" type="slidenum">
              <a:rPr lang="fr-FR" smtClean="0">
                <a:solidFill>
                  <a:schemeClr val="tx1"/>
                </a:solidFill>
              </a:rPr>
              <a:t>8</a:t>
            </a:fld>
            <a:endParaRPr lang="fr-FR" dirty="0">
              <a:solidFill>
                <a:schemeClr val="tx1"/>
              </a:solidFill>
            </a:endParaRPr>
          </a:p>
        </p:txBody>
      </p:sp>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sp>
        <p:nvSpPr>
          <p:cNvPr id="10" name="Espace réservé du texte 16">
            <a:extLst>
              <a:ext uri="{FF2B5EF4-FFF2-40B4-BE49-F238E27FC236}">
                <a16:creationId xmlns:a16="http://schemas.microsoft.com/office/drawing/2014/main" id="{9DE68FF0-7180-4456-B894-E24465B75873}"/>
              </a:ext>
            </a:extLst>
          </p:cNvPr>
          <p:cNvSpPr txBox="1">
            <a:spLocks/>
          </p:cNvSpPr>
          <p:nvPr/>
        </p:nvSpPr>
        <p:spPr>
          <a:xfrm>
            <a:off x="3968602" y="6395168"/>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re 4">
            <a:extLst>
              <a:ext uri="{FF2B5EF4-FFF2-40B4-BE49-F238E27FC236}">
                <a16:creationId xmlns:a16="http://schemas.microsoft.com/office/drawing/2014/main" id="{22557A62-83F4-4586-B9E4-C1BF89ECC741}"/>
              </a:ext>
            </a:extLst>
          </p:cNvPr>
          <p:cNvSpPr txBox="1">
            <a:spLocks/>
          </p:cNvSpPr>
          <p:nvPr/>
        </p:nvSpPr>
        <p:spPr>
          <a:xfrm>
            <a:off x="1499764" y="177587"/>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rgbClr val="FF9802"/>
                </a:solidFill>
              </a:rPr>
              <a:t>Atelier Addictions</a:t>
            </a:r>
          </a:p>
        </p:txBody>
      </p:sp>
      <p:sp>
        <p:nvSpPr>
          <p:cNvPr id="17" name="Espace réservé du contenu 2"/>
          <p:cNvSpPr txBox="1">
            <a:spLocks/>
          </p:cNvSpPr>
          <p:nvPr/>
        </p:nvSpPr>
        <p:spPr>
          <a:xfrm>
            <a:off x="1676400" y="1303369"/>
            <a:ext cx="9923417" cy="38155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000" b="1" dirty="0"/>
              <a:t>6 – </a:t>
            </a:r>
            <a:r>
              <a:rPr lang="fr-FR" sz="3000" b="1" u="sng" dirty="0"/>
              <a:t>Le rôle de l’ASS </a:t>
            </a:r>
          </a:p>
          <a:p>
            <a:pPr marL="0" indent="0">
              <a:buNone/>
            </a:pPr>
            <a:endParaRPr lang="fr-FR" dirty="0"/>
          </a:p>
          <a:p>
            <a:pPr marL="881063" indent="-342900">
              <a:buFont typeface="Wingdings" panose="05000000000000000000" pitchFamily="2" charset="2"/>
              <a:buChar char="§"/>
              <a:tabLst>
                <a:tab pos="5383213" algn="l"/>
              </a:tabLst>
            </a:pPr>
            <a:r>
              <a:rPr lang="fr-FR" sz="2400" dirty="0"/>
              <a:t>Ecoute / espace de confidentialité</a:t>
            </a:r>
          </a:p>
          <a:p>
            <a:pPr marL="881063" indent="-342900">
              <a:buFont typeface="Wingdings" panose="05000000000000000000" pitchFamily="2" charset="2"/>
              <a:buChar char="§"/>
              <a:tabLst>
                <a:tab pos="5383213" algn="l"/>
              </a:tabLst>
            </a:pPr>
            <a:r>
              <a:rPr lang="fr-FR" sz="2400" dirty="0"/>
              <a:t>Non jugement </a:t>
            </a:r>
          </a:p>
          <a:p>
            <a:pPr marL="881063" indent="-342900">
              <a:buFont typeface="Wingdings" panose="05000000000000000000" pitchFamily="2" charset="2"/>
              <a:buChar char="§"/>
              <a:tabLst>
                <a:tab pos="5383213" algn="l"/>
              </a:tabLst>
            </a:pPr>
            <a:r>
              <a:rPr lang="fr-FR" sz="2400" dirty="0"/>
              <a:t>Respect du  secret professionnel</a:t>
            </a:r>
          </a:p>
          <a:p>
            <a:pPr marL="881063" indent="-342900">
              <a:buFont typeface="Wingdings" panose="05000000000000000000" pitchFamily="2" charset="2"/>
              <a:buChar char="§"/>
              <a:tabLst>
                <a:tab pos="5383213" algn="l"/>
              </a:tabLst>
            </a:pPr>
            <a:r>
              <a:rPr lang="fr-FR" sz="2400" dirty="0"/>
              <a:t>Soutien aux démarches – Accompagnement de la personne et de sa famille</a:t>
            </a:r>
          </a:p>
          <a:p>
            <a:pPr marL="881063" indent="-342900">
              <a:buFont typeface="Wingdings" panose="05000000000000000000" pitchFamily="2" charset="2"/>
              <a:buChar char="§"/>
              <a:tabLst>
                <a:tab pos="5383213" algn="l"/>
              </a:tabLst>
            </a:pPr>
            <a:r>
              <a:rPr lang="fr-FR" sz="2400" dirty="0"/>
              <a:t>Travail en partenariat</a:t>
            </a:r>
          </a:p>
          <a:p>
            <a:pPr marL="881063" indent="-342900">
              <a:buFont typeface="Wingdings" panose="05000000000000000000" pitchFamily="2" charset="2"/>
              <a:buChar char="§"/>
              <a:tabLst>
                <a:tab pos="5383213" algn="l"/>
              </a:tabLst>
            </a:pPr>
            <a:r>
              <a:rPr lang="fr-FR" sz="2400" dirty="0"/>
              <a:t>Point budgétaire, aides financières</a:t>
            </a:r>
          </a:p>
          <a:p>
            <a:pPr marL="881063" indent="-342900">
              <a:buFont typeface="Wingdings" panose="05000000000000000000" pitchFamily="2" charset="2"/>
              <a:buChar char="§"/>
              <a:tabLst>
                <a:tab pos="5383213" algn="l"/>
              </a:tabLst>
            </a:pPr>
            <a:r>
              <a:rPr lang="fr-FR" sz="2400" dirty="0"/>
              <a:t>Lien avec l’entreprise - équipe pédagogique : éviter la rupture du contrat de travail -  préparer  le retour au poste si arrêt maladie - </a:t>
            </a:r>
          </a:p>
          <a:p>
            <a:pPr marL="538163" indent="0">
              <a:buNone/>
              <a:tabLst>
                <a:tab pos="5383213" algn="l"/>
              </a:tabLst>
            </a:pPr>
            <a:endParaRPr lang="fr-FR" sz="2000" dirty="0"/>
          </a:p>
          <a:p>
            <a:pPr marL="538163" indent="0">
              <a:buNone/>
              <a:tabLst>
                <a:tab pos="5383213" algn="l"/>
              </a:tabLst>
            </a:pPr>
            <a:endParaRPr lang="fr-FR" sz="2000" dirty="0"/>
          </a:p>
          <a:p>
            <a:pPr marL="538163" indent="0">
              <a:buNone/>
              <a:tabLst>
                <a:tab pos="5383213" algn="l"/>
              </a:tabLst>
            </a:pPr>
            <a:endParaRPr lang="fr-FR" sz="2000" dirty="0"/>
          </a:p>
        </p:txBody>
      </p:sp>
      <p:pic>
        <p:nvPicPr>
          <p:cNvPr id="2" name="Image 1"/>
          <p:cNvPicPr>
            <a:picLocks noChangeAspect="1"/>
          </p:cNvPicPr>
          <p:nvPr/>
        </p:nvPicPr>
        <p:blipFill>
          <a:blip r:embed="rId4"/>
          <a:stretch>
            <a:fillRect/>
          </a:stretch>
        </p:blipFill>
        <p:spPr>
          <a:xfrm>
            <a:off x="7781925" y="896645"/>
            <a:ext cx="2724150" cy="1676400"/>
          </a:xfrm>
          <a:prstGeom prst="rect">
            <a:avLst/>
          </a:prstGeom>
        </p:spPr>
      </p:pic>
    </p:spTree>
    <p:extLst>
      <p:ext uri="{BB962C8B-B14F-4D97-AF65-F5344CB8AC3E}">
        <p14:creationId xmlns:p14="http://schemas.microsoft.com/office/powerpoint/2010/main" val="71248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3">
            <a:extLst>
              <a:ext uri="{28A0092B-C50C-407E-A947-70E740481C1C}">
                <a14:useLocalDpi xmlns:a14="http://schemas.microsoft.com/office/drawing/2010/main" val="0"/>
              </a:ext>
            </a:extLst>
          </a:blip>
          <a:srcRect r="74649"/>
          <a:stretch/>
        </p:blipFill>
        <p:spPr>
          <a:xfrm>
            <a:off x="0" y="0"/>
            <a:ext cx="1215826" cy="6858000"/>
          </a:xfrm>
          <a:prstGeom prst="rect">
            <a:avLst/>
          </a:prstGeom>
        </p:spPr>
      </p:pic>
      <p:sp>
        <p:nvSpPr>
          <p:cNvPr id="3"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p:txBody>
          <a:bodyPr/>
          <a:lstStyle/>
          <a:p>
            <a:fld id="{488962FB-4EA7-4DF1-95CD-5B76D3DA310A}" type="slidenum">
              <a:rPr lang="fr-FR" smtClean="0">
                <a:solidFill>
                  <a:schemeClr val="tx1"/>
                </a:solidFill>
              </a:rPr>
              <a:t>9</a:t>
            </a:fld>
            <a:endParaRPr lang="fr-FR" dirty="0">
              <a:solidFill>
                <a:schemeClr val="tx1"/>
              </a:solidFill>
            </a:endParaRPr>
          </a:p>
        </p:txBody>
      </p:sp>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sp>
        <p:nvSpPr>
          <p:cNvPr id="10" name="Espace réservé du texte 16">
            <a:extLst>
              <a:ext uri="{FF2B5EF4-FFF2-40B4-BE49-F238E27FC236}">
                <a16:creationId xmlns:a16="http://schemas.microsoft.com/office/drawing/2014/main" id="{9DE68FF0-7180-4456-B894-E24465B75873}"/>
              </a:ext>
            </a:extLst>
          </p:cNvPr>
          <p:cNvSpPr txBox="1">
            <a:spLocks/>
          </p:cNvSpPr>
          <p:nvPr/>
        </p:nvSpPr>
        <p:spPr>
          <a:xfrm>
            <a:off x="3968602" y="6395168"/>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re 4">
            <a:extLst>
              <a:ext uri="{FF2B5EF4-FFF2-40B4-BE49-F238E27FC236}">
                <a16:creationId xmlns:a16="http://schemas.microsoft.com/office/drawing/2014/main" id="{22557A62-83F4-4586-B9E4-C1BF89ECC741}"/>
              </a:ext>
            </a:extLst>
          </p:cNvPr>
          <p:cNvSpPr txBox="1">
            <a:spLocks/>
          </p:cNvSpPr>
          <p:nvPr/>
        </p:nvSpPr>
        <p:spPr>
          <a:xfrm>
            <a:off x="1499764" y="177587"/>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rgbClr val="FF9802"/>
                </a:solidFill>
              </a:rPr>
              <a:t>Atelier Addictions</a:t>
            </a:r>
          </a:p>
        </p:txBody>
      </p:sp>
      <p:sp>
        <p:nvSpPr>
          <p:cNvPr id="17" name="Espace réservé du contenu 2"/>
          <p:cNvSpPr txBox="1">
            <a:spLocks/>
          </p:cNvSpPr>
          <p:nvPr/>
        </p:nvSpPr>
        <p:spPr>
          <a:xfrm>
            <a:off x="1676400" y="1303369"/>
            <a:ext cx="10515600" cy="38155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7 – </a:t>
            </a:r>
            <a:r>
              <a:rPr lang="fr-FR" b="1" u="sng" dirty="0"/>
              <a:t>Les partenaires</a:t>
            </a:r>
            <a:endParaRPr lang="fr-FR" b="1" dirty="0"/>
          </a:p>
          <a:p>
            <a:pPr marL="881063" indent="-342900">
              <a:tabLst>
                <a:tab pos="5383213" algn="l"/>
              </a:tabLst>
            </a:pPr>
            <a:r>
              <a:rPr lang="fr-FR" sz="2200" dirty="0"/>
              <a:t>Service de santé au travail</a:t>
            </a:r>
          </a:p>
          <a:p>
            <a:pPr marL="881063" indent="-342900">
              <a:tabLst>
                <a:tab pos="5383213" algn="l"/>
              </a:tabLst>
            </a:pPr>
            <a:r>
              <a:rPr lang="fr-FR" sz="2200" dirty="0"/>
              <a:t>CSAPA / CAARUD</a:t>
            </a:r>
          </a:p>
          <a:p>
            <a:pPr marL="881063" indent="-342900">
              <a:tabLst>
                <a:tab pos="5383213" algn="l"/>
              </a:tabLst>
            </a:pPr>
            <a:r>
              <a:rPr lang="fr-FR" sz="2200" dirty="0"/>
              <a:t>Sécurité routière</a:t>
            </a:r>
          </a:p>
          <a:p>
            <a:pPr marL="881063" indent="-342900">
              <a:tabLst>
                <a:tab pos="5383213" algn="l"/>
              </a:tabLst>
            </a:pPr>
            <a:r>
              <a:rPr lang="fr-FR" sz="2200" dirty="0"/>
              <a:t>Mission locale, maison des ados (CFA)</a:t>
            </a:r>
          </a:p>
          <a:p>
            <a:pPr marL="881063" indent="-342900">
              <a:tabLst>
                <a:tab pos="5383213" algn="l"/>
              </a:tabLst>
            </a:pPr>
            <a:r>
              <a:rPr lang="fr-FR" sz="2200" dirty="0"/>
              <a:t>Médecine de ville</a:t>
            </a:r>
          </a:p>
          <a:p>
            <a:pPr marL="881063" indent="-342900">
              <a:tabLst>
                <a:tab pos="5383213" algn="l"/>
              </a:tabLst>
            </a:pPr>
            <a:r>
              <a:rPr lang="fr-FR" sz="2200" dirty="0"/>
              <a:t>CMP, CMPP </a:t>
            </a:r>
          </a:p>
          <a:p>
            <a:pPr marL="881063" indent="-342900">
              <a:tabLst>
                <a:tab pos="5383213" algn="l"/>
              </a:tabLst>
            </a:pPr>
            <a:r>
              <a:rPr lang="fr-FR" sz="2200" dirty="0"/>
              <a:t>Les Associations</a:t>
            </a:r>
          </a:p>
          <a:p>
            <a:pPr marL="881063" indent="-342900">
              <a:tabLst>
                <a:tab pos="5383213" algn="l"/>
              </a:tabLst>
            </a:pPr>
            <a:r>
              <a:rPr lang="fr-FR" sz="2200" dirty="0"/>
              <a:t>…</a:t>
            </a:r>
          </a:p>
        </p:txBody>
      </p:sp>
      <p:sp>
        <p:nvSpPr>
          <p:cNvPr id="2" name="Rectangle 1"/>
          <p:cNvSpPr>
            <a:spLocks noChangeArrowheads="1"/>
          </p:cNvSpPr>
          <p:nvPr/>
        </p:nvSpPr>
        <p:spPr bwMode="auto">
          <a:xfrm>
            <a:off x="0" y="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323130"/>
                </a:solidFill>
                <a:effectLst/>
                <a:latin typeface="Segoe UI" panose="020B0502040204020203" pitchFamily="34" charset="0"/>
                <a:cs typeface="Segoe UI" panose="020B0502040204020203" pitchFamily="34" charset="0"/>
              </a:rPr>
              <a:t/>
            </a:r>
            <a:br>
              <a:rPr kumimoji="0" lang="fr-FR" altLang="fr-FR" sz="1000" b="0" i="0" u="none" strike="noStrike" cap="none" normalizeH="0" baseline="0" smtClean="0">
                <a:ln>
                  <a:noFill/>
                </a:ln>
                <a:solidFill>
                  <a:srgbClr val="323130"/>
                </a:solidFill>
                <a:effectLst/>
                <a:latin typeface="Segoe UI" panose="020B0502040204020203" pitchFamily="34" charset="0"/>
                <a:cs typeface="Segoe UI" panose="020B0502040204020203" pitchFamily="34" charset="0"/>
              </a:rPr>
            </a:br>
            <a:endParaRPr kumimoji="0" lang="fr-FR" altLang="fr-FR" sz="1000" b="0" i="0" u="none" strike="noStrike" cap="none" normalizeH="0" baseline="0" smtClean="0">
              <a:ln>
                <a:noFill/>
              </a:ln>
              <a:solidFill>
                <a:srgbClr val="323130"/>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323130"/>
                </a:solidFill>
                <a:effectLst/>
                <a:latin typeface="Segoe UI" panose="020B0502040204020203" pitchFamily="34" charset="0"/>
                <a:cs typeface="Segoe UI" panose="020B0502040204020203" pitchFamily="34" charset="0"/>
              </a:rPr>
              <a:t/>
            </a:r>
            <a:br>
              <a:rPr kumimoji="0" lang="fr-FR" altLang="fr-FR" sz="1000" b="0" i="0" u="none" strike="noStrike" cap="none" normalizeH="0" baseline="0" smtClean="0">
                <a:ln>
                  <a:noFill/>
                </a:ln>
                <a:solidFill>
                  <a:srgbClr val="323130"/>
                </a:solidFill>
                <a:effectLst/>
                <a:latin typeface="Segoe UI" panose="020B0502040204020203" pitchFamily="34" charset="0"/>
                <a:cs typeface="Segoe UI" panose="020B0502040204020203"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4" name="Image 3"/>
          <p:cNvPicPr>
            <a:picLocks noChangeAspect="1"/>
          </p:cNvPicPr>
          <p:nvPr/>
        </p:nvPicPr>
        <p:blipFill>
          <a:blip r:embed="rId5"/>
          <a:stretch>
            <a:fillRect/>
          </a:stretch>
        </p:blipFill>
        <p:spPr>
          <a:xfrm>
            <a:off x="7407563" y="2123714"/>
            <a:ext cx="4084812" cy="1978977"/>
          </a:xfrm>
          <a:prstGeom prst="rect">
            <a:avLst/>
          </a:prstGeom>
        </p:spPr>
      </p:pic>
    </p:spTree>
    <p:extLst>
      <p:ext uri="{BB962C8B-B14F-4D97-AF65-F5344CB8AC3E}">
        <p14:creationId xmlns:p14="http://schemas.microsoft.com/office/powerpoint/2010/main" val="3079798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666</Words>
  <Application>Microsoft Office PowerPoint</Application>
  <PresentationFormat>Grand écran</PresentationFormat>
  <Paragraphs>149</Paragraphs>
  <Slides>10</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Calibri</vt:lpstr>
      <vt:lpstr>Calibri Light</vt:lpstr>
      <vt:lpstr>Segoe UI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 Bertout</dc:creator>
  <cp:lastModifiedBy>Elisabeth Bertout</cp:lastModifiedBy>
  <cp:revision>35</cp:revision>
  <dcterms:created xsi:type="dcterms:W3CDTF">2022-10-05T14:31:47Z</dcterms:created>
  <dcterms:modified xsi:type="dcterms:W3CDTF">2024-05-15T10:43:23Z</dcterms:modified>
</cp:coreProperties>
</file>