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6" r:id="rId2"/>
    <p:sldId id="265" r:id="rId3"/>
    <p:sldId id="264" r:id="rId4"/>
    <p:sldId id="260" r:id="rId5"/>
    <p:sldId id="261" r:id="rId6"/>
    <p:sldId id="262" r:id="rId7"/>
    <p:sldId id="263" r:id="rId8"/>
    <p:sldId id="267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6644" autoAdjust="0"/>
  </p:normalViewPr>
  <p:slideViewPr>
    <p:cSldViewPr snapToGrid="0">
      <p:cViewPr varScale="1">
        <p:scale>
          <a:sx n="96" d="100"/>
          <a:sy n="96" d="100"/>
        </p:scale>
        <p:origin x="101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656CAB-7031-43C9-A87F-8245C9669A5F}" type="datetimeFigureOut">
              <a:rPr lang="fr-FR" smtClean="0"/>
              <a:t>29/04/2024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6D6FC1-B82D-44CB-9245-8B6AE15174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9761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179705" algn="l" hangingPunct="0">
              <a:spcBef>
                <a:spcPts val="600"/>
              </a:spcBef>
              <a:spcAft>
                <a:spcPts val="0"/>
              </a:spcAft>
              <a:tabLst>
                <a:tab pos="538163" algn="l"/>
              </a:tabLst>
            </a:pPr>
            <a:r>
              <a:rPr lang="fr-CA" sz="1200" b="1" dirty="0" smtClean="0">
                <a:solidFill>
                  <a:srgbClr val="B80C18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Participantes</a:t>
            </a:r>
            <a:r>
              <a:rPr lang="fr-CA" sz="1200" b="1" baseline="0" dirty="0" smtClean="0">
                <a:solidFill>
                  <a:srgbClr val="B80C18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fr-CA" sz="1200" dirty="0" smtClean="0">
                <a:solidFill>
                  <a:srgbClr val="B80C18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BRIBES Sophie</a:t>
            </a:r>
            <a:r>
              <a:rPr lang="fr-CA" sz="1200" baseline="0" dirty="0" smtClean="0">
                <a:solidFill>
                  <a:srgbClr val="B80C18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fr-CA" sz="1200" dirty="0" smtClean="0">
                <a:solidFill>
                  <a:srgbClr val="B80C18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DEBON  Marie-Ophélie</a:t>
            </a:r>
            <a:r>
              <a:rPr lang="fr-CA" sz="1200" baseline="0" dirty="0" smtClean="0">
                <a:solidFill>
                  <a:srgbClr val="B80C18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fr-CA" sz="1200" dirty="0" smtClean="0">
                <a:solidFill>
                  <a:srgbClr val="B80C18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MARRO Charline</a:t>
            </a:r>
            <a:r>
              <a:rPr lang="fr-CA" sz="1200" baseline="0" dirty="0" smtClean="0">
                <a:solidFill>
                  <a:srgbClr val="B80C18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fr-CA" sz="1200" dirty="0" smtClean="0">
                <a:solidFill>
                  <a:srgbClr val="B80C18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QUENEUILLE CORNILLIÉ Audrey</a:t>
            </a:r>
            <a:r>
              <a:rPr lang="fr-CA" sz="1200" baseline="0" dirty="0" smtClean="0">
                <a:solidFill>
                  <a:srgbClr val="B80C18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fr-CA" sz="1200" dirty="0" smtClean="0">
                <a:solidFill>
                  <a:srgbClr val="B80C18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QUEVILLY PREVOST </a:t>
            </a:r>
            <a:r>
              <a:rPr lang="fr-CA" sz="1200" dirty="0" smtClean="0">
                <a:solidFill>
                  <a:srgbClr val="B80C18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Linda – </a:t>
            </a:r>
            <a:r>
              <a:rPr lang="fr-CA" sz="1200" smtClean="0">
                <a:solidFill>
                  <a:srgbClr val="B80C18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TAVIAUX</a:t>
            </a:r>
            <a:r>
              <a:rPr lang="fr-CA" sz="1200" baseline="0" smtClean="0">
                <a:solidFill>
                  <a:srgbClr val="B80C18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Cécile</a:t>
            </a:r>
            <a:endParaRPr lang="fr-CA" sz="1200" dirty="0" smtClean="0">
              <a:solidFill>
                <a:srgbClr val="B80C18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A5B297-80A9-4CD0-AB6A-634D7C645E5C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59535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9D04-897A-4DE7-BEEA-9059FCE2E734}" type="datetimeFigureOut">
              <a:rPr lang="fr-FR" smtClean="0"/>
              <a:t>29/04/2024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37B0B-9B9F-404A-8D23-18EB86A9C7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6835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9D04-897A-4DE7-BEEA-9059FCE2E734}" type="datetimeFigureOut">
              <a:rPr lang="fr-FR" smtClean="0"/>
              <a:t>29/04/2024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37B0B-9B9F-404A-8D23-18EB86A9C7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827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9D04-897A-4DE7-BEEA-9059FCE2E734}" type="datetimeFigureOut">
              <a:rPr lang="fr-FR" smtClean="0"/>
              <a:t>29/04/2024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37B0B-9B9F-404A-8D23-18EB86A9C7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3246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9D04-897A-4DE7-BEEA-9059FCE2E734}" type="datetimeFigureOut">
              <a:rPr lang="fr-FR" smtClean="0"/>
              <a:t>29/04/2024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37B0B-9B9F-404A-8D23-18EB86A9C7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0373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9D04-897A-4DE7-BEEA-9059FCE2E734}" type="datetimeFigureOut">
              <a:rPr lang="fr-FR" smtClean="0"/>
              <a:t>29/04/2024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37B0B-9B9F-404A-8D23-18EB86A9C7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4683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9D04-897A-4DE7-BEEA-9059FCE2E734}" type="datetimeFigureOut">
              <a:rPr lang="fr-FR" smtClean="0"/>
              <a:t>29/04/2024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37B0B-9B9F-404A-8D23-18EB86A9C7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9005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9D04-897A-4DE7-BEEA-9059FCE2E734}" type="datetimeFigureOut">
              <a:rPr lang="fr-FR" smtClean="0"/>
              <a:t>29/04/2024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37B0B-9B9F-404A-8D23-18EB86A9C7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8117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9D04-897A-4DE7-BEEA-9059FCE2E734}" type="datetimeFigureOut">
              <a:rPr lang="fr-FR" smtClean="0"/>
              <a:t>29/04/2024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37B0B-9B9F-404A-8D23-18EB86A9C7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7687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9D04-897A-4DE7-BEEA-9059FCE2E734}" type="datetimeFigureOut">
              <a:rPr lang="fr-FR" smtClean="0"/>
              <a:t>29/04/2024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37B0B-9B9F-404A-8D23-18EB86A9C7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6744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9D04-897A-4DE7-BEEA-9059FCE2E734}" type="datetimeFigureOut">
              <a:rPr lang="fr-FR" smtClean="0"/>
              <a:t>29/04/2024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37B0B-9B9F-404A-8D23-18EB86A9C7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606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9D04-897A-4DE7-BEEA-9059FCE2E734}" type="datetimeFigureOut">
              <a:rPr lang="fr-FR" smtClean="0"/>
              <a:t>29/04/2024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37B0B-9B9F-404A-8D23-18EB86A9C7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8836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59D04-897A-4DE7-BEEA-9059FCE2E734}" type="datetimeFigureOut">
              <a:rPr lang="fr-FR" smtClean="0"/>
              <a:t>29/04/2024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37B0B-9B9F-404A-8D23-18EB86A9C7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9711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2A3DB9C8-43E7-4203-8D0B-ADA65AC9232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B80C18"/>
          </a:solidFill>
          <a:ln>
            <a:solidFill>
              <a:srgbClr val="B80C1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2D2AF034-94F3-4152-AC5A-3B5301137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52272" y="6484220"/>
            <a:ext cx="2743200" cy="365125"/>
          </a:xfrm>
        </p:spPr>
        <p:txBody>
          <a:bodyPr/>
          <a:lstStyle/>
          <a:p>
            <a:fld id="{488962FB-4EA7-4DF1-95CD-5B76D3DA310A}" type="slidenum">
              <a:rPr lang="fr-FR" smtClean="0">
                <a:solidFill>
                  <a:schemeClr val="bg1"/>
                </a:solidFill>
              </a:rPr>
              <a:t>1</a:t>
            </a:fld>
            <a:endParaRPr lang="fr-FR">
              <a:solidFill>
                <a:schemeClr val="bg1"/>
              </a:solidFill>
            </a:endParaRPr>
          </a:p>
        </p:txBody>
      </p:sp>
      <p:sp>
        <p:nvSpPr>
          <p:cNvPr id="4" name="Triangle rectangle 3">
            <a:extLst>
              <a:ext uri="{FF2B5EF4-FFF2-40B4-BE49-F238E27FC236}">
                <a16:creationId xmlns:a16="http://schemas.microsoft.com/office/drawing/2014/main" id="{37AF010F-EB5C-4A20-8277-10EF6E113F8B}"/>
              </a:ext>
            </a:extLst>
          </p:cNvPr>
          <p:cNvSpPr/>
          <p:nvPr/>
        </p:nvSpPr>
        <p:spPr>
          <a:xfrm flipV="1">
            <a:off x="0" y="0"/>
            <a:ext cx="7786540" cy="6858000"/>
          </a:xfrm>
          <a:prstGeom prst="rtTriangle">
            <a:avLst/>
          </a:prstGeom>
          <a:solidFill>
            <a:srgbClr val="FF9802"/>
          </a:solidFill>
          <a:ln>
            <a:solidFill>
              <a:srgbClr val="FF980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8E2E869D-9069-493A-9040-BDDEE99DEC0C}"/>
              </a:ext>
            </a:extLst>
          </p:cNvPr>
          <p:cNvSpPr/>
          <p:nvPr/>
        </p:nvSpPr>
        <p:spPr>
          <a:xfrm>
            <a:off x="765927" y="366795"/>
            <a:ext cx="6254685" cy="598955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Image 6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27451D32-44A9-4BF1-9000-FFA13C2635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366795"/>
            <a:ext cx="1933575" cy="1366838"/>
          </a:xfrm>
          <a:prstGeom prst="rect">
            <a:avLst/>
          </a:prstGeom>
        </p:spPr>
      </p:pic>
      <p:sp>
        <p:nvSpPr>
          <p:cNvPr id="10" name="Espace réservé du texte 16">
            <a:extLst>
              <a:ext uri="{FF2B5EF4-FFF2-40B4-BE49-F238E27FC236}">
                <a16:creationId xmlns:a16="http://schemas.microsoft.com/office/drawing/2014/main" id="{9DE68FF0-7180-4456-B894-E24465B75873}"/>
              </a:ext>
            </a:extLst>
          </p:cNvPr>
          <p:cNvSpPr txBox="1">
            <a:spLocks/>
          </p:cNvSpPr>
          <p:nvPr/>
        </p:nvSpPr>
        <p:spPr>
          <a:xfrm>
            <a:off x="4810274" y="6523038"/>
            <a:ext cx="7199506" cy="293358"/>
          </a:xfrm>
          <a:prstGeom prst="rect">
            <a:avLst/>
          </a:prstGeom>
        </p:spPr>
        <p:txBody>
          <a:bodyPr rtlCol="0"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fr-FR" sz="1100">
                <a:solidFill>
                  <a:schemeClr val="bg1"/>
                </a:solidFill>
              </a:rPr>
              <a:t>Association de Conseil de d’Interventions Sociales du Travail - Association loi 1901   |</a:t>
            </a:r>
          </a:p>
        </p:txBody>
      </p:sp>
      <p:sp>
        <p:nvSpPr>
          <p:cNvPr id="13" name="Titre 4">
            <a:extLst>
              <a:ext uri="{FF2B5EF4-FFF2-40B4-BE49-F238E27FC236}">
                <a16:creationId xmlns:a16="http://schemas.microsoft.com/office/drawing/2014/main" id="{6B283CC2-7929-4BD0-AA25-122668BD838D}"/>
              </a:ext>
            </a:extLst>
          </p:cNvPr>
          <p:cNvSpPr txBox="1">
            <a:spLocks/>
          </p:cNvSpPr>
          <p:nvPr/>
        </p:nvSpPr>
        <p:spPr>
          <a:xfrm>
            <a:off x="762455" y="2406414"/>
            <a:ext cx="6241408" cy="1910315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5400" b="1" dirty="0" smtClean="0">
                <a:solidFill>
                  <a:srgbClr val="FF9802"/>
                </a:solidFill>
              </a:rPr>
              <a:t>Atelier</a:t>
            </a:r>
          </a:p>
          <a:p>
            <a:pPr algn="ctr"/>
            <a:r>
              <a:rPr lang="fr-FR" sz="5400" b="1" dirty="0" smtClean="0">
                <a:solidFill>
                  <a:srgbClr val="FF9802"/>
                </a:solidFill>
              </a:rPr>
              <a:t>Forum </a:t>
            </a:r>
            <a:r>
              <a:rPr lang="fr-FR" sz="5400" b="1" dirty="0">
                <a:solidFill>
                  <a:srgbClr val="FF9802"/>
                </a:solidFill>
              </a:rPr>
              <a:t>Santé &amp; </a:t>
            </a:r>
            <a:r>
              <a:rPr lang="fr-FR" sz="5400" b="1" dirty="0" smtClean="0">
                <a:solidFill>
                  <a:srgbClr val="FF9802"/>
                </a:solidFill>
              </a:rPr>
              <a:t>travail</a:t>
            </a:r>
            <a:endParaRPr lang="fr-FR" sz="3600" dirty="0">
              <a:solidFill>
                <a:srgbClr val="FF9802"/>
              </a:solidFill>
              <a:latin typeface="Calibri Light" panose="020F0302020204030204"/>
            </a:endParaRPr>
          </a:p>
          <a:p>
            <a:pPr algn="ctr" defTabSz="685800"/>
            <a:r>
              <a:rPr lang="fr-CA" sz="2400" b="1" dirty="0">
                <a:solidFill>
                  <a:srgbClr val="FF9802"/>
                </a:solidFill>
              </a:rPr>
              <a:t>Point d’impact entre santé &amp; </a:t>
            </a:r>
            <a:r>
              <a:rPr lang="fr-CA" sz="2400" b="1" dirty="0" smtClean="0">
                <a:solidFill>
                  <a:srgbClr val="FF9802"/>
                </a:solidFill>
              </a:rPr>
              <a:t>travail</a:t>
            </a:r>
            <a:br>
              <a:rPr lang="fr-CA" sz="2400" b="1" dirty="0" smtClean="0">
                <a:solidFill>
                  <a:srgbClr val="FF9802"/>
                </a:solidFill>
              </a:rPr>
            </a:br>
            <a:r>
              <a:rPr lang="fr-CA" sz="2400" b="1" dirty="0" smtClean="0">
                <a:solidFill>
                  <a:srgbClr val="FF9802"/>
                </a:solidFill>
              </a:rPr>
              <a:t>(sommeil</a:t>
            </a:r>
            <a:r>
              <a:rPr lang="fr-CA" sz="2400" b="1" dirty="0">
                <a:solidFill>
                  <a:srgbClr val="FF9802"/>
                </a:solidFill>
              </a:rPr>
              <a:t>, hygiène de vie, maladie – cancer…)</a:t>
            </a:r>
          </a:p>
          <a:p>
            <a:pPr algn="ctr" defTabSz="685800"/>
            <a:endParaRPr lang="fr-FR" sz="3600" b="1" dirty="0" smtClean="0">
              <a:solidFill>
                <a:srgbClr val="FF9802"/>
              </a:solidFill>
              <a:latin typeface="Calibri Light" panose="020F0302020204030204"/>
            </a:endParaRPr>
          </a:p>
          <a:p>
            <a:pPr algn="ctr" defTabSz="685800"/>
            <a:r>
              <a:rPr lang="fr-FR" sz="3600" b="1" dirty="0" smtClean="0">
                <a:solidFill>
                  <a:srgbClr val="FF9802"/>
                </a:solidFill>
                <a:latin typeface="Calibri Light" panose="020F0302020204030204"/>
              </a:rPr>
              <a:t>auprès de ADHERENT</a:t>
            </a:r>
            <a:endParaRPr lang="fr-FR" sz="3600" b="1" dirty="0">
              <a:solidFill>
                <a:srgbClr val="FF9802"/>
              </a:solidFill>
              <a:latin typeface="Calibri Light" panose="020F0302020204030204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536321" y="6408107"/>
            <a:ext cx="49084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 smtClean="0">
                <a:solidFill>
                  <a:schemeClr val="bg1"/>
                </a:solidFill>
              </a:rPr>
              <a:t>DATE</a:t>
            </a:r>
            <a:endParaRPr lang="fr-FR" sz="1100" dirty="0">
              <a:solidFill>
                <a:schemeClr val="bg1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7209414" y="1050214"/>
            <a:ext cx="2686106" cy="1754326"/>
          </a:xfrm>
          <a:prstGeom prst="rect">
            <a:avLst/>
          </a:prstGeom>
          <a:solidFill>
            <a:srgbClr val="FFC000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Faire rétro-planning sur qui fait quoi ?</a:t>
            </a:r>
            <a:endParaRPr lang="fr-FR" dirty="0"/>
          </a:p>
          <a:p>
            <a:endParaRPr lang="fr-FR" dirty="0"/>
          </a:p>
          <a:p>
            <a:r>
              <a:rPr lang="fr-FR" dirty="0"/>
              <a:t>Remise du flyer </a:t>
            </a:r>
            <a:r>
              <a:rPr lang="fr-FR" dirty="0" smtClean="0"/>
              <a:t>Santé &amp; Travail </a:t>
            </a:r>
            <a:r>
              <a:rPr lang="fr-FR" dirty="0"/>
              <a:t>avec nos </a:t>
            </a:r>
            <a:r>
              <a:rPr lang="fr-FR" dirty="0" smtClean="0"/>
              <a:t>coordonnées.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47452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>
            <a:extLst>
              <a:ext uri="{FF2B5EF4-FFF2-40B4-BE49-F238E27FC236}">
                <a16:creationId xmlns:a16="http://schemas.microsoft.com/office/drawing/2014/main" id="{39E4514B-1BC8-4E6A-B249-32FAAEAAEF0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4649"/>
          <a:stretch/>
        </p:blipFill>
        <p:spPr>
          <a:xfrm>
            <a:off x="0" y="0"/>
            <a:ext cx="1215826" cy="6858000"/>
          </a:xfrm>
          <a:prstGeom prst="rect">
            <a:avLst/>
          </a:prstGeom>
        </p:spPr>
      </p:pic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2D2AF034-94F3-4152-AC5A-3B5301137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962FB-4EA7-4DF1-95CD-5B76D3DA310A}" type="slidenum">
              <a:rPr lang="fr-FR" smtClean="0">
                <a:solidFill>
                  <a:schemeClr val="tx1"/>
                </a:solidFill>
              </a:rPr>
              <a:t>2</a:t>
            </a:fld>
            <a:endParaRPr lang="fr-FR" dirty="0">
              <a:solidFill>
                <a:schemeClr val="tx1"/>
              </a:solidFill>
            </a:endParaRPr>
          </a:p>
        </p:txBody>
      </p:sp>
      <p:pic>
        <p:nvPicPr>
          <p:cNvPr id="7" name="Image 6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27451D32-44A9-4BF1-9000-FFA13C2635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798" y="154771"/>
            <a:ext cx="1159293" cy="819500"/>
          </a:xfrm>
          <a:prstGeom prst="rect">
            <a:avLst/>
          </a:prstGeom>
        </p:spPr>
      </p:pic>
      <p:sp>
        <p:nvSpPr>
          <p:cNvPr id="10" name="Espace réservé du texte 16">
            <a:extLst>
              <a:ext uri="{FF2B5EF4-FFF2-40B4-BE49-F238E27FC236}">
                <a16:creationId xmlns:a16="http://schemas.microsoft.com/office/drawing/2014/main" id="{9DE68FF0-7180-4456-B894-E24465B75873}"/>
              </a:ext>
            </a:extLst>
          </p:cNvPr>
          <p:cNvSpPr txBox="1">
            <a:spLocks/>
          </p:cNvSpPr>
          <p:nvPr/>
        </p:nvSpPr>
        <p:spPr>
          <a:xfrm>
            <a:off x="3968602" y="6395168"/>
            <a:ext cx="7199506" cy="293358"/>
          </a:xfrm>
          <a:prstGeom prst="rect">
            <a:avLst/>
          </a:prstGeom>
        </p:spPr>
        <p:txBody>
          <a:bodyPr rtlCol="0"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fr-FR" sz="1100" dirty="0"/>
              <a:t>Association de Conseil de d’Interventions Sociales du Travail - Association loi 1901   |</a:t>
            </a:r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C9BD6BF9-3A0A-46AD-8222-A54CD19211E8}"/>
              </a:ext>
            </a:extLst>
          </p:cNvPr>
          <p:cNvCxnSpPr/>
          <p:nvPr/>
        </p:nvCxnSpPr>
        <p:spPr>
          <a:xfrm>
            <a:off x="1491448" y="187840"/>
            <a:ext cx="0" cy="70880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itre 4">
            <a:extLst>
              <a:ext uri="{FF2B5EF4-FFF2-40B4-BE49-F238E27FC236}">
                <a16:creationId xmlns:a16="http://schemas.microsoft.com/office/drawing/2014/main" id="{22557A62-83F4-4586-B9E4-C1BF89ECC741}"/>
              </a:ext>
            </a:extLst>
          </p:cNvPr>
          <p:cNvSpPr txBox="1">
            <a:spLocks/>
          </p:cNvSpPr>
          <p:nvPr/>
        </p:nvSpPr>
        <p:spPr>
          <a:xfrm>
            <a:off x="1499764" y="177587"/>
            <a:ext cx="8610598" cy="475926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800" b="1" dirty="0">
                <a:solidFill>
                  <a:srgbClr val="FF9802"/>
                </a:solidFill>
              </a:rPr>
              <a:t>Atelier </a:t>
            </a:r>
            <a:r>
              <a:rPr lang="fr-FR" sz="4800" b="1" dirty="0" smtClean="0">
                <a:solidFill>
                  <a:srgbClr val="FF9802"/>
                </a:solidFill>
              </a:rPr>
              <a:t>Santé &amp; travail</a:t>
            </a:r>
            <a:endParaRPr lang="fr-FR" sz="4800" b="1" dirty="0">
              <a:solidFill>
                <a:srgbClr val="FF9802"/>
              </a:solidFill>
            </a:endParaRPr>
          </a:p>
        </p:txBody>
      </p:sp>
      <p:sp>
        <p:nvSpPr>
          <p:cNvPr id="16" name="Espace réservé du contenu 2"/>
          <p:cNvSpPr txBox="1">
            <a:spLocks/>
          </p:cNvSpPr>
          <p:nvPr/>
        </p:nvSpPr>
        <p:spPr>
          <a:xfrm>
            <a:off x="1662848" y="1247736"/>
            <a:ext cx="10002162" cy="478785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ü"/>
              <a:tabLst>
                <a:tab pos="358775" algn="l"/>
              </a:tabLst>
            </a:pPr>
            <a:r>
              <a:rPr lang="fr-FR" sz="2600" dirty="0" smtClean="0"/>
              <a:t> </a:t>
            </a:r>
            <a:r>
              <a:rPr lang="fr-FR" sz="2600" b="1" dirty="0" smtClean="0"/>
              <a:t>Projet</a:t>
            </a:r>
            <a:r>
              <a:rPr lang="fr-FR" sz="2600" b="1" dirty="0"/>
              <a:t> </a:t>
            </a:r>
            <a:r>
              <a:rPr lang="fr-FR" sz="2600" dirty="0"/>
              <a:t> : Forum santé </a:t>
            </a:r>
          </a:p>
          <a:p>
            <a:pPr marL="358775" indent="-358775" algn="just"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Char char="ü"/>
              <a:tabLst>
                <a:tab pos="358775" algn="l"/>
              </a:tabLst>
            </a:pPr>
            <a:r>
              <a:rPr lang="fr-FR" sz="2600" b="1" dirty="0" smtClean="0"/>
              <a:t>Déroulé</a:t>
            </a:r>
            <a:r>
              <a:rPr lang="fr-FR" sz="2600" b="1" dirty="0"/>
              <a:t> </a:t>
            </a:r>
            <a:r>
              <a:rPr lang="fr-FR" sz="2600" dirty="0"/>
              <a:t>: sur créneau pause déjeuner / demi-journée, présentation de plusieurs stand - animation sur la santé et le bien être des salariés, prévention et </a:t>
            </a:r>
            <a:r>
              <a:rPr lang="fr-FR" sz="2600" dirty="0" smtClean="0"/>
              <a:t>sensibilisation...</a:t>
            </a:r>
          </a:p>
          <a:p>
            <a:pPr marL="358775" indent="0" algn="just">
              <a:lnSpc>
                <a:spcPct val="100000"/>
              </a:lnSpc>
              <a:spcBef>
                <a:spcPts val="600"/>
              </a:spcBef>
              <a:buNone/>
              <a:tabLst>
                <a:tab pos="358775" algn="l"/>
              </a:tabLst>
            </a:pPr>
            <a:r>
              <a:rPr lang="fr-FR" sz="2600" dirty="0" smtClean="0"/>
              <a:t>(</a:t>
            </a:r>
            <a:r>
              <a:rPr lang="fr-FR" sz="2600" dirty="0"/>
              <a:t>ex : vélo shaker alliant sport et nutrition, atelier sophrologie gestion du stress,  sommeil</a:t>
            </a:r>
            <a:r>
              <a:rPr lang="fr-FR" sz="2600" dirty="0" smtClean="0"/>
              <a:t>...)</a:t>
            </a:r>
            <a:endParaRPr lang="fr-FR" sz="2600" dirty="0"/>
          </a:p>
          <a:p>
            <a:pPr marL="358775" indent="-358775" algn="just"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Char char="ü"/>
              <a:tabLst>
                <a:tab pos="358775" algn="l"/>
              </a:tabLst>
            </a:pPr>
            <a:r>
              <a:rPr lang="fr-FR" sz="2600" b="1" dirty="0" smtClean="0"/>
              <a:t>Objectifs</a:t>
            </a:r>
            <a:r>
              <a:rPr lang="fr-FR" sz="2600" dirty="0"/>
              <a:t> : sensibiliser les salariés sur les bonnes pratiques, prévenir les risques "maladie"</a:t>
            </a:r>
          </a:p>
          <a:p>
            <a:pPr marL="358775" indent="0" algn="just">
              <a:lnSpc>
                <a:spcPct val="100000"/>
              </a:lnSpc>
              <a:spcBef>
                <a:spcPts val="600"/>
              </a:spcBef>
              <a:buNone/>
              <a:tabLst>
                <a:tab pos="358775" algn="l"/>
              </a:tabLst>
            </a:pPr>
            <a:r>
              <a:rPr lang="fr-FR" sz="2600" dirty="0" smtClean="0"/>
              <a:t>A </a:t>
            </a:r>
            <a:r>
              <a:rPr lang="fr-FR" sz="2600" dirty="0"/>
              <a:t>adapter en fonction des besoins et spécificités des </a:t>
            </a:r>
            <a:r>
              <a:rPr lang="fr-FR" sz="2600" dirty="0" smtClean="0"/>
              <a:t>entreprises</a:t>
            </a:r>
            <a:br>
              <a:rPr lang="fr-FR" sz="2600" dirty="0" smtClean="0"/>
            </a:br>
            <a:r>
              <a:rPr lang="fr-FR" sz="2600" dirty="0" smtClean="0"/>
              <a:t>(ex </a:t>
            </a:r>
            <a:r>
              <a:rPr lang="fr-FR" sz="2600" dirty="0"/>
              <a:t>: si travail chaine accentuer les TMS / si entreprise avec travail sur écran principalement accentuer sur le risque visuel)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fr-FR" sz="2600" dirty="0"/>
          </a:p>
        </p:txBody>
      </p:sp>
      <p:sp>
        <p:nvSpPr>
          <p:cNvPr id="12" name="Espace réservé de la date 1">
            <a:extLst>
              <a:ext uri="{FF2B5EF4-FFF2-40B4-BE49-F238E27FC236}">
                <a16:creationId xmlns:a16="http://schemas.microsoft.com/office/drawing/2014/main" id="{84594BB7-FAD9-43E5-A2E6-F1E381BCCD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fr-FR" dirty="0" smtClean="0">
                <a:solidFill>
                  <a:schemeClr val="tx1"/>
                </a:solidFill>
              </a:rPr>
              <a:t>RDS - 06/02/2024</a:t>
            </a:r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7021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>
            <a:extLst>
              <a:ext uri="{FF2B5EF4-FFF2-40B4-BE49-F238E27FC236}">
                <a16:creationId xmlns:a16="http://schemas.microsoft.com/office/drawing/2014/main" id="{39E4514B-1BC8-4E6A-B249-32FAAEAAEF0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4649"/>
          <a:stretch/>
        </p:blipFill>
        <p:spPr>
          <a:xfrm>
            <a:off x="0" y="0"/>
            <a:ext cx="1215826" cy="6858000"/>
          </a:xfrm>
          <a:prstGeom prst="rect">
            <a:avLst/>
          </a:prstGeom>
        </p:spPr>
      </p:pic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2D2AF034-94F3-4152-AC5A-3B5301137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962FB-4EA7-4DF1-95CD-5B76D3DA310A}" type="slidenum">
              <a:rPr lang="fr-FR" smtClean="0">
                <a:solidFill>
                  <a:schemeClr val="tx1"/>
                </a:solidFill>
              </a:rPr>
              <a:t>3</a:t>
            </a:fld>
            <a:endParaRPr lang="fr-FR" dirty="0">
              <a:solidFill>
                <a:schemeClr val="tx1"/>
              </a:solidFill>
            </a:endParaRPr>
          </a:p>
        </p:txBody>
      </p:sp>
      <p:pic>
        <p:nvPicPr>
          <p:cNvPr id="7" name="Image 6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27451D32-44A9-4BF1-9000-FFA13C2635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798" y="154771"/>
            <a:ext cx="1159293" cy="819500"/>
          </a:xfrm>
          <a:prstGeom prst="rect">
            <a:avLst/>
          </a:prstGeom>
        </p:spPr>
      </p:pic>
      <p:sp>
        <p:nvSpPr>
          <p:cNvPr id="10" name="Espace réservé du texte 16">
            <a:extLst>
              <a:ext uri="{FF2B5EF4-FFF2-40B4-BE49-F238E27FC236}">
                <a16:creationId xmlns:a16="http://schemas.microsoft.com/office/drawing/2014/main" id="{9DE68FF0-7180-4456-B894-E24465B75873}"/>
              </a:ext>
            </a:extLst>
          </p:cNvPr>
          <p:cNvSpPr txBox="1">
            <a:spLocks/>
          </p:cNvSpPr>
          <p:nvPr/>
        </p:nvSpPr>
        <p:spPr>
          <a:xfrm>
            <a:off x="3968602" y="6395168"/>
            <a:ext cx="7199506" cy="293358"/>
          </a:xfrm>
          <a:prstGeom prst="rect">
            <a:avLst/>
          </a:prstGeom>
        </p:spPr>
        <p:txBody>
          <a:bodyPr rtlCol="0"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fr-FR" sz="1100" dirty="0"/>
              <a:t>Association de Conseil de d’Interventions Sociales du Travail - Association loi 1901   |</a:t>
            </a:r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C9BD6BF9-3A0A-46AD-8222-A54CD19211E8}"/>
              </a:ext>
            </a:extLst>
          </p:cNvPr>
          <p:cNvCxnSpPr/>
          <p:nvPr/>
        </p:nvCxnSpPr>
        <p:spPr>
          <a:xfrm>
            <a:off x="1491448" y="187840"/>
            <a:ext cx="0" cy="70880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itre 4">
            <a:extLst>
              <a:ext uri="{FF2B5EF4-FFF2-40B4-BE49-F238E27FC236}">
                <a16:creationId xmlns:a16="http://schemas.microsoft.com/office/drawing/2014/main" id="{22557A62-83F4-4586-B9E4-C1BF89ECC741}"/>
              </a:ext>
            </a:extLst>
          </p:cNvPr>
          <p:cNvSpPr txBox="1">
            <a:spLocks/>
          </p:cNvSpPr>
          <p:nvPr/>
        </p:nvSpPr>
        <p:spPr>
          <a:xfrm>
            <a:off x="1499764" y="177587"/>
            <a:ext cx="8610598" cy="475926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800" b="1" dirty="0">
                <a:solidFill>
                  <a:srgbClr val="FF9802"/>
                </a:solidFill>
              </a:rPr>
              <a:t>Atelier </a:t>
            </a:r>
            <a:r>
              <a:rPr lang="fr-FR" sz="4800" b="1" dirty="0" smtClean="0">
                <a:solidFill>
                  <a:srgbClr val="FF9802"/>
                </a:solidFill>
              </a:rPr>
              <a:t>Santé &amp; travail</a:t>
            </a:r>
            <a:endParaRPr lang="fr-FR" sz="4800" b="1" dirty="0">
              <a:solidFill>
                <a:srgbClr val="FF9802"/>
              </a:solidFill>
            </a:endParaRPr>
          </a:p>
        </p:txBody>
      </p:sp>
      <p:sp>
        <p:nvSpPr>
          <p:cNvPr id="16" name="Espace réservé du contenu 2"/>
          <p:cNvSpPr txBox="1">
            <a:spLocks/>
          </p:cNvSpPr>
          <p:nvPr/>
        </p:nvSpPr>
        <p:spPr>
          <a:xfrm>
            <a:off x="1603027" y="1150995"/>
            <a:ext cx="10002162" cy="379702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b="1" dirty="0" smtClean="0"/>
              <a:t>1 – </a:t>
            </a:r>
            <a:r>
              <a:rPr lang="fr-FR" b="1" u="sng" dirty="0"/>
              <a:t>Partenaires Internes "</a:t>
            </a:r>
            <a:r>
              <a:rPr lang="fr-FR" b="1" u="sng" dirty="0" smtClean="0"/>
              <a:t>Entreprise" </a:t>
            </a:r>
            <a:endParaRPr lang="fr-FR" b="1" dirty="0"/>
          </a:p>
          <a:p>
            <a:pPr marL="0" indent="0">
              <a:buNone/>
            </a:pPr>
            <a:endParaRPr lang="fr-FR" u="sng" dirty="0" smtClean="0"/>
          </a:p>
          <a:p>
            <a:pPr marL="1079500" indent="-358775">
              <a:buFont typeface="Wingdings" panose="05000000000000000000" pitchFamily="2" charset="2"/>
              <a:buChar char="Ä"/>
            </a:pPr>
            <a:r>
              <a:rPr lang="fr-FR" dirty="0" smtClean="0">
                <a:sym typeface="Wingdings" panose="05000000000000000000" pitchFamily="2" charset="2"/>
              </a:rPr>
              <a:t>Service </a:t>
            </a:r>
            <a:r>
              <a:rPr lang="fr-FR" dirty="0">
                <a:sym typeface="Wingdings" panose="05000000000000000000" pitchFamily="2" charset="2"/>
              </a:rPr>
              <a:t>santé au travail (Infirmière / </a:t>
            </a:r>
            <a:r>
              <a:rPr lang="fr-FR" dirty="0" smtClean="0">
                <a:sym typeface="Wingdings" panose="05000000000000000000" pitchFamily="2" charset="2"/>
              </a:rPr>
              <a:t>MDT)</a:t>
            </a:r>
          </a:p>
          <a:p>
            <a:pPr marL="1079500" indent="-358775">
              <a:buFont typeface="Wingdings" panose="05000000000000000000" pitchFamily="2" charset="2"/>
              <a:buChar char="Ä"/>
            </a:pPr>
            <a:r>
              <a:rPr lang="fr-FR" dirty="0" smtClean="0">
                <a:sym typeface="Wingdings" panose="05000000000000000000" pitchFamily="2" charset="2"/>
              </a:rPr>
              <a:t>Ergonome</a:t>
            </a:r>
          </a:p>
          <a:p>
            <a:pPr marL="1079500" indent="-358775">
              <a:buFont typeface="Wingdings" panose="05000000000000000000" pitchFamily="2" charset="2"/>
              <a:buChar char="Ä"/>
            </a:pPr>
            <a:r>
              <a:rPr lang="fr-FR" dirty="0" smtClean="0">
                <a:sym typeface="Wingdings" panose="05000000000000000000" pitchFamily="2" charset="2"/>
              </a:rPr>
              <a:t>Psychologue </a:t>
            </a:r>
            <a:r>
              <a:rPr lang="fr-FR" dirty="0">
                <a:sym typeface="Wingdings" panose="05000000000000000000" pitchFamily="2" charset="2"/>
              </a:rPr>
              <a:t>du </a:t>
            </a:r>
            <a:r>
              <a:rPr lang="fr-FR" dirty="0" smtClean="0">
                <a:sym typeface="Wingdings" panose="05000000000000000000" pitchFamily="2" charset="2"/>
              </a:rPr>
              <a:t>travail</a:t>
            </a:r>
          </a:p>
          <a:p>
            <a:pPr marL="1079500" indent="-358775">
              <a:buFont typeface="Wingdings" panose="05000000000000000000" pitchFamily="2" charset="2"/>
              <a:buChar char="Ä"/>
            </a:pPr>
            <a:r>
              <a:rPr lang="fr-FR" dirty="0" smtClean="0">
                <a:sym typeface="Wingdings" panose="05000000000000000000" pitchFamily="2" charset="2"/>
              </a:rPr>
              <a:t>CSE</a:t>
            </a:r>
          </a:p>
          <a:p>
            <a:pPr marL="1079500" indent="-358775">
              <a:buFont typeface="Wingdings" panose="05000000000000000000" pitchFamily="2" charset="2"/>
              <a:buChar char="Ä"/>
            </a:pPr>
            <a:r>
              <a:rPr lang="fr-FR" dirty="0" smtClean="0">
                <a:sym typeface="Wingdings" panose="05000000000000000000" pitchFamily="2" charset="2"/>
              </a:rPr>
              <a:t>ACIST</a:t>
            </a:r>
            <a:endParaRPr lang="fr-FR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12" name="Espace réservé de la date 1">
            <a:extLst>
              <a:ext uri="{FF2B5EF4-FFF2-40B4-BE49-F238E27FC236}">
                <a16:creationId xmlns:a16="http://schemas.microsoft.com/office/drawing/2014/main" id="{84594BB7-FAD9-43E5-A2E6-F1E381BCCD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fr-FR" dirty="0" smtClean="0">
                <a:solidFill>
                  <a:schemeClr val="tx1"/>
                </a:solidFill>
              </a:rPr>
              <a:t>RDS - 06/02/2024</a:t>
            </a:r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10983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>
            <a:extLst>
              <a:ext uri="{FF2B5EF4-FFF2-40B4-BE49-F238E27FC236}">
                <a16:creationId xmlns:a16="http://schemas.microsoft.com/office/drawing/2014/main" id="{39E4514B-1BC8-4E6A-B249-32FAAEAAEF0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4649"/>
          <a:stretch/>
        </p:blipFill>
        <p:spPr>
          <a:xfrm>
            <a:off x="0" y="0"/>
            <a:ext cx="1215826" cy="6858000"/>
          </a:xfrm>
          <a:prstGeom prst="rect">
            <a:avLst/>
          </a:prstGeom>
        </p:spPr>
      </p:pic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2D2AF034-94F3-4152-AC5A-3B5301137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962FB-4EA7-4DF1-95CD-5B76D3DA310A}" type="slidenum">
              <a:rPr lang="fr-FR" smtClean="0">
                <a:solidFill>
                  <a:schemeClr val="tx1"/>
                </a:solidFill>
              </a:rPr>
              <a:t>4</a:t>
            </a:fld>
            <a:endParaRPr lang="fr-FR" dirty="0">
              <a:solidFill>
                <a:schemeClr val="tx1"/>
              </a:solidFill>
            </a:endParaRPr>
          </a:p>
        </p:txBody>
      </p:sp>
      <p:pic>
        <p:nvPicPr>
          <p:cNvPr id="7" name="Image 6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27451D32-44A9-4BF1-9000-FFA13C2635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798" y="154771"/>
            <a:ext cx="1159293" cy="819500"/>
          </a:xfrm>
          <a:prstGeom prst="rect">
            <a:avLst/>
          </a:prstGeom>
        </p:spPr>
      </p:pic>
      <p:sp>
        <p:nvSpPr>
          <p:cNvPr id="10" name="Espace réservé du texte 16">
            <a:extLst>
              <a:ext uri="{FF2B5EF4-FFF2-40B4-BE49-F238E27FC236}">
                <a16:creationId xmlns:a16="http://schemas.microsoft.com/office/drawing/2014/main" id="{9DE68FF0-7180-4456-B894-E24465B75873}"/>
              </a:ext>
            </a:extLst>
          </p:cNvPr>
          <p:cNvSpPr txBox="1">
            <a:spLocks/>
          </p:cNvSpPr>
          <p:nvPr/>
        </p:nvSpPr>
        <p:spPr>
          <a:xfrm>
            <a:off x="3968602" y="6395168"/>
            <a:ext cx="7199506" cy="293358"/>
          </a:xfrm>
          <a:prstGeom prst="rect">
            <a:avLst/>
          </a:prstGeom>
        </p:spPr>
        <p:txBody>
          <a:bodyPr rtlCol="0"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fr-FR" sz="1100" dirty="0"/>
              <a:t>Association de Conseil de d’Interventions Sociales du Travail - Association loi 1901   |</a:t>
            </a:r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C9BD6BF9-3A0A-46AD-8222-A54CD19211E8}"/>
              </a:ext>
            </a:extLst>
          </p:cNvPr>
          <p:cNvCxnSpPr/>
          <p:nvPr/>
        </p:nvCxnSpPr>
        <p:spPr>
          <a:xfrm>
            <a:off x="1491448" y="187840"/>
            <a:ext cx="0" cy="70880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Espace réservé du contenu 2"/>
          <p:cNvSpPr txBox="1">
            <a:spLocks/>
          </p:cNvSpPr>
          <p:nvPr/>
        </p:nvSpPr>
        <p:spPr>
          <a:xfrm>
            <a:off x="1499764" y="1069381"/>
            <a:ext cx="10408311" cy="525402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3000" b="1" dirty="0"/>
              <a:t>2</a:t>
            </a:r>
            <a:r>
              <a:rPr lang="fr-FR" sz="3000" b="1" dirty="0" smtClean="0"/>
              <a:t> – </a:t>
            </a:r>
            <a:r>
              <a:rPr lang="fr-FR" sz="3000" b="1" u="sng" dirty="0"/>
              <a:t>L</a:t>
            </a:r>
            <a:r>
              <a:rPr lang="fr-FR" sz="3000" b="1" u="sng" dirty="0" smtClean="0"/>
              <a:t>’ACIST</a:t>
            </a:r>
            <a:endParaRPr lang="fr-FR" sz="3000" b="1" dirty="0" smtClean="0"/>
          </a:p>
          <a:p>
            <a:pPr marL="0" indent="0">
              <a:buNone/>
            </a:pPr>
            <a:endParaRPr lang="fr-FR" dirty="0"/>
          </a:p>
          <a:p>
            <a:pPr marL="358775" lvl="0" indent="-358775">
              <a:spcBef>
                <a:spcPts val="1200"/>
              </a:spcBef>
              <a:buFont typeface="Wingdings" panose="05000000000000000000" pitchFamily="2" charset="2"/>
              <a:buChar char="Ä"/>
            </a:pPr>
            <a:r>
              <a:rPr lang="fr-FR" sz="2600" u="sng" dirty="0" smtClean="0">
                <a:sym typeface="Wingdings" panose="05000000000000000000" pitchFamily="2" charset="2"/>
              </a:rPr>
              <a:t>M</a:t>
            </a:r>
            <a:r>
              <a:rPr lang="fr-FR" sz="2600" u="sng" dirty="0" smtClean="0"/>
              <a:t>atériel</a:t>
            </a:r>
            <a:r>
              <a:rPr lang="fr-FR" sz="2600" dirty="0" smtClean="0"/>
              <a:t> </a:t>
            </a:r>
            <a:r>
              <a:rPr lang="fr-FR" sz="2600" dirty="0"/>
              <a:t>: Kakémono , flyer </a:t>
            </a:r>
            <a:r>
              <a:rPr lang="fr-FR" sz="2600" dirty="0" smtClean="0"/>
              <a:t>– plaquette</a:t>
            </a:r>
            <a:endParaRPr lang="fr-FR" sz="2600" dirty="0"/>
          </a:p>
          <a:p>
            <a:pPr marL="358775" lvl="0" indent="-358775">
              <a:spcBef>
                <a:spcPts val="1200"/>
              </a:spcBef>
              <a:buFont typeface="Wingdings" panose="05000000000000000000" pitchFamily="2" charset="2"/>
              <a:buChar char="Ä"/>
            </a:pPr>
            <a:r>
              <a:rPr lang="fr-FR" sz="2600" u="sng" dirty="0" smtClean="0"/>
              <a:t>1</a:t>
            </a:r>
            <a:r>
              <a:rPr lang="fr-FR" sz="2600" u="sng" baseline="30000" dirty="0" smtClean="0"/>
              <a:t>er</a:t>
            </a:r>
            <a:r>
              <a:rPr lang="fr-FR" sz="2600" u="sng" dirty="0" smtClean="0"/>
              <a:t> </a:t>
            </a:r>
            <a:r>
              <a:rPr lang="fr-FR" sz="2600" u="sng" dirty="0"/>
              <a:t>atout </a:t>
            </a:r>
            <a:r>
              <a:rPr lang="fr-FR" sz="2600" dirty="0"/>
              <a:t>: connaissance du terrain, des partenaires internes comme </a:t>
            </a:r>
            <a:r>
              <a:rPr lang="fr-FR" sz="2600" dirty="0" smtClean="0"/>
              <a:t>externes</a:t>
            </a:r>
            <a:br>
              <a:rPr lang="fr-FR" sz="2600" dirty="0" smtClean="0"/>
            </a:br>
            <a:r>
              <a:rPr lang="fr-FR" sz="2600" dirty="0" smtClean="0">
                <a:sym typeface="Wingdings" panose="05000000000000000000" pitchFamily="2" charset="2"/>
              </a:rPr>
              <a:t></a:t>
            </a:r>
            <a:r>
              <a:rPr lang="fr-FR" sz="2600" dirty="0" smtClean="0"/>
              <a:t> </a:t>
            </a:r>
            <a:r>
              <a:rPr lang="fr-FR" sz="2600" dirty="0"/>
              <a:t>coordinateur / facilitateur entres les différents partenaires pour la mise en </a:t>
            </a:r>
            <a:r>
              <a:rPr lang="fr-FR" sz="2600" dirty="0" smtClean="0"/>
              <a:t>place</a:t>
            </a:r>
          </a:p>
          <a:p>
            <a:pPr marL="358775" lvl="0" indent="-358775">
              <a:spcBef>
                <a:spcPts val="1200"/>
              </a:spcBef>
              <a:buFont typeface="Wingdings" panose="05000000000000000000" pitchFamily="2" charset="2"/>
              <a:buChar char="Ä"/>
            </a:pPr>
            <a:r>
              <a:rPr lang="fr-FR" sz="2600" u="sng" dirty="0"/>
              <a:t>Stand</a:t>
            </a:r>
            <a:r>
              <a:rPr lang="fr-FR" sz="2600" dirty="0"/>
              <a:t> service Présence du </a:t>
            </a:r>
            <a:r>
              <a:rPr lang="fr-FR" sz="2600" dirty="0" smtClean="0"/>
              <a:t>Service Social permet</a:t>
            </a:r>
          </a:p>
          <a:p>
            <a:pPr marL="717550" lvl="0" indent="-358775">
              <a:spcBef>
                <a:spcPts val="1200"/>
              </a:spcBef>
              <a:buFont typeface="Wingdings" panose="05000000000000000000" pitchFamily="2" charset="2"/>
              <a:buChar char="Ä"/>
            </a:pPr>
            <a:r>
              <a:rPr lang="fr-FR" sz="2600" dirty="0" smtClean="0"/>
              <a:t>Présenter </a:t>
            </a:r>
            <a:r>
              <a:rPr lang="fr-FR" sz="2600" dirty="0"/>
              <a:t>les missions du service, de créer des moments informels</a:t>
            </a:r>
          </a:p>
          <a:p>
            <a:pPr marL="717550" lvl="0" indent="-358775">
              <a:spcBef>
                <a:spcPts val="1200"/>
              </a:spcBef>
              <a:buFont typeface="Wingdings" panose="05000000000000000000" pitchFamily="2" charset="2"/>
              <a:buChar char="Ä"/>
            </a:pPr>
            <a:r>
              <a:rPr lang="fr-FR" sz="2600" dirty="0" smtClean="0"/>
              <a:t>Informer </a:t>
            </a:r>
            <a:r>
              <a:rPr lang="fr-FR" sz="2600" dirty="0"/>
              <a:t>sur les droits (ex : aide département, aide mutuelle...)</a:t>
            </a:r>
          </a:p>
          <a:p>
            <a:pPr marL="717550" lvl="0" indent="-358775">
              <a:spcBef>
                <a:spcPts val="1200"/>
              </a:spcBef>
              <a:buFont typeface="Wingdings" panose="05000000000000000000" pitchFamily="2" charset="2"/>
              <a:buChar char="Ä"/>
            </a:pPr>
            <a:r>
              <a:rPr lang="fr-FR" sz="2600" dirty="0" smtClean="0"/>
              <a:t>Sensibiliser </a:t>
            </a:r>
            <a:r>
              <a:rPr lang="fr-FR" sz="2600" dirty="0"/>
              <a:t>sur le fait que le </a:t>
            </a:r>
            <a:r>
              <a:rPr lang="fr-FR" sz="2600" dirty="0" smtClean="0"/>
              <a:t>Service Social </a:t>
            </a:r>
            <a:r>
              <a:rPr lang="fr-FR" sz="2600" dirty="0"/>
              <a:t>du travail est un acteur en cas de maladie  (prévention, maintien lien en entreprise)</a:t>
            </a:r>
          </a:p>
          <a:p>
            <a:pPr marL="717550" lvl="0" indent="-358775">
              <a:spcBef>
                <a:spcPts val="1200"/>
              </a:spcBef>
              <a:buFont typeface="Wingdings" panose="05000000000000000000" pitchFamily="2" charset="2"/>
              <a:buChar char="Ä"/>
            </a:pPr>
            <a:r>
              <a:rPr lang="fr-FR" sz="2600" dirty="0" smtClean="0"/>
              <a:t>Service </a:t>
            </a:r>
            <a:r>
              <a:rPr lang="fr-FR" sz="2600" dirty="0"/>
              <a:t>S</a:t>
            </a:r>
            <a:r>
              <a:rPr lang="fr-FR" sz="2600" dirty="0" smtClean="0"/>
              <a:t>ocial </a:t>
            </a:r>
            <a:r>
              <a:rPr lang="fr-FR" sz="2600" dirty="0"/>
              <a:t>= facilitateur des démarches (décharge mentale</a:t>
            </a:r>
            <a:r>
              <a:rPr lang="fr-FR" sz="2600" dirty="0" smtClean="0"/>
              <a:t>)</a:t>
            </a:r>
            <a:br>
              <a:rPr lang="fr-FR" sz="2600" dirty="0" smtClean="0"/>
            </a:br>
            <a:r>
              <a:rPr lang="fr-FR" sz="2600" dirty="0" smtClean="0">
                <a:sym typeface="Wingdings" panose="05000000000000000000" pitchFamily="2" charset="2"/>
              </a:rPr>
              <a:t></a:t>
            </a:r>
            <a:r>
              <a:rPr lang="fr-FR" sz="2600" dirty="0" smtClean="0"/>
              <a:t> </a:t>
            </a:r>
            <a:r>
              <a:rPr lang="fr-FR" sz="2600" dirty="0"/>
              <a:t>notre intervention est aussi une contribution au bien-être au </a:t>
            </a:r>
            <a:r>
              <a:rPr lang="fr-FR" sz="2600" dirty="0" smtClean="0"/>
              <a:t>travail</a:t>
            </a:r>
            <a:endParaRPr lang="fr-FR" sz="2600" dirty="0"/>
          </a:p>
        </p:txBody>
      </p:sp>
      <p:sp>
        <p:nvSpPr>
          <p:cNvPr id="15" name="Titre 4">
            <a:extLst>
              <a:ext uri="{FF2B5EF4-FFF2-40B4-BE49-F238E27FC236}">
                <a16:creationId xmlns:a16="http://schemas.microsoft.com/office/drawing/2014/main" id="{22557A62-83F4-4586-B9E4-C1BF89ECC741}"/>
              </a:ext>
            </a:extLst>
          </p:cNvPr>
          <p:cNvSpPr txBox="1">
            <a:spLocks/>
          </p:cNvSpPr>
          <p:nvPr/>
        </p:nvSpPr>
        <p:spPr>
          <a:xfrm>
            <a:off x="1499764" y="177587"/>
            <a:ext cx="8610598" cy="475926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800" b="1" dirty="0">
                <a:solidFill>
                  <a:srgbClr val="FF9802"/>
                </a:solidFill>
              </a:rPr>
              <a:t>Atelier </a:t>
            </a:r>
            <a:r>
              <a:rPr lang="fr-FR" sz="4800" b="1" dirty="0" smtClean="0">
                <a:solidFill>
                  <a:srgbClr val="FF9802"/>
                </a:solidFill>
              </a:rPr>
              <a:t>Santé &amp; travail</a:t>
            </a:r>
            <a:endParaRPr lang="fr-FR" sz="4800" b="1" dirty="0">
              <a:solidFill>
                <a:srgbClr val="FF9802"/>
              </a:solidFill>
            </a:endParaRPr>
          </a:p>
        </p:txBody>
      </p:sp>
      <p:sp>
        <p:nvSpPr>
          <p:cNvPr id="12" name="Espace réservé de la date 1">
            <a:extLst>
              <a:ext uri="{FF2B5EF4-FFF2-40B4-BE49-F238E27FC236}">
                <a16:creationId xmlns:a16="http://schemas.microsoft.com/office/drawing/2014/main" id="{84594BB7-FAD9-43E5-A2E6-F1E381BCCD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fr-FR" dirty="0" smtClean="0">
                <a:solidFill>
                  <a:schemeClr val="tx1"/>
                </a:solidFill>
              </a:rPr>
              <a:t>RDS - 06/02/2024</a:t>
            </a:r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179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>
            <a:extLst>
              <a:ext uri="{FF2B5EF4-FFF2-40B4-BE49-F238E27FC236}">
                <a16:creationId xmlns:a16="http://schemas.microsoft.com/office/drawing/2014/main" id="{39E4514B-1BC8-4E6A-B249-32FAAEAAEF0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4649"/>
          <a:stretch/>
        </p:blipFill>
        <p:spPr>
          <a:xfrm>
            <a:off x="0" y="0"/>
            <a:ext cx="1215826" cy="6858000"/>
          </a:xfrm>
          <a:prstGeom prst="rect">
            <a:avLst/>
          </a:prstGeom>
        </p:spPr>
      </p:pic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2D2AF034-94F3-4152-AC5A-3B5301137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962FB-4EA7-4DF1-95CD-5B76D3DA310A}" type="slidenum">
              <a:rPr lang="fr-FR" smtClean="0">
                <a:solidFill>
                  <a:schemeClr val="tx1"/>
                </a:solidFill>
              </a:rPr>
              <a:t>5</a:t>
            </a:fld>
            <a:endParaRPr lang="fr-FR" dirty="0">
              <a:solidFill>
                <a:schemeClr val="tx1"/>
              </a:solidFill>
            </a:endParaRPr>
          </a:p>
        </p:txBody>
      </p:sp>
      <p:pic>
        <p:nvPicPr>
          <p:cNvPr id="7" name="Image 6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27451D32-44A9-4BF1-9000-FFA13C2635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798" y="154771"/>
            <a:ext cx="1159293" cy="819500"/>
          </a:xfrm>
          <a:prstGeom prst="rect">
            <a:avLst/>
          </a:prstGeom>
        </p:spPr>
      </p:pic>
      <p:sp>
        <p:nvSpPr>
          <p:cNvPr id="10" name="Espace réservé du texte 16">
            <a:extLst>
              <a:ext uri="{FF2B5EF4-FFF2-40B4-BE49-F238E27FC236}">
                <a16:creationId xmlns:a16="http://schemas.microsoft.com/office/drawing/2014/main" id="{9DE68FF0-7180-4456-B894-E24465B75873}"/>
              </a:ext>
            </a:extLst>
          </p:cNvPr>
          <p:cNvSpPr txBox="1">
            <a:spLocks/>
          </p:cNvSpPr>
          <p:nvPr/>
        </p:nvSpPr>
        <p:spPr>
          <a:xfrm>
            <a:off x="3968602" y="6395168"/>
            <a:ext cx="7199506" cy="293358"/>
          </a:xfrm>
          <a:prstGeom prst="rect">
            <a:avLst/>
          </a:prstGeom>
        </p:spPr>
        <p:txBody>
          <a:bodyPr rtlCol="0"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fr-FR" sz="1100" dirty="0"/>
              <a:t>Association de Conseil de d’Interventions Sociales du Travail - Association loi 1901   |</a:t>
            </a:r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C9BD6BF9-3A0A-46AD-8222-A54CD19211E8}"/>
              </a:ext>
            </a:extLst>
          </p:cNvPr>
          <p:cNvCxnSpPr/>
          <p:nvPr/>
        </p:nvCxnSpPr>
        <p:spPr>
          <a:xfrm>
            <a:off x="1491448" y="187840"/>
            <a:ext cx="0" cy="70880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Espace réservé du contenu 2"/>
          <p:cNvSpPr txBox="1">
            <a:spLocks/>
          </p:cNvSpPr>
          <p:nvPr/>
        </p:nvSpPr>
        <p:spPr>
          <a:xfrm>
            <a:off x="1372806" y="1360372"/>
            <a:ext cx="10819194" cy="41372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b="1" dirty="0"/>
              <a:t>3</a:t>
            </a:r>
            <a:r>
              <a:rPr lang="fr-FR" b="1" dirty="0" smtClean="0"/>
              <a:t> – </a:t>
            </a:r>
            <a:r>
              <a:rPr lang="fr-FR" b="1" u="sng" dirty="0"/>
              <a:t>Partenaires Externes "Entreprise"</a:t>
            </a:r>
            <a:endParaRPr lang="fr-FR" b="1" u="sng" dirty="0" smtClean="0"/>
          </a:p>
          <a:p>
            <a:pPr marL="0" indent="0">
              <a:buNone/>
            </a:pPr>
            <a:endParaRPr lang="fr-FR" u="sng" dirty="0"/>
          </a:p>
          <a:p>
            <a:pPr marL="1079500" indent="-358775">
              <a:buFont typeface="Wingdings" panose="05000000000000000000" pitchFamily="2" charset="2"/>
              <a:buChar char="Ä"/>
            </a:pPr>
            <a:r>
              <a:rPr lang="fr-FR" dirty="0" smtClean="0"/>
              <a:t>Mutuelle</a:t>
            </a:r>
          </a:p>
          <a:p>
            <a:pPr marL="1079500" indent="-358775">
              <a:buFont typeface="Wingdings" panose="05000000000000000000" pitchFamily="2" charset="2"/>
              <a:buChar char="Ä"/>
            </a:pPr>
            <a:r>
              <a:rPr lang="fr-FR" dirty="0" smtClean="0"/>
              <a:t>Prévoyance</a:t>
            </a:r>
          </a:p>
          <a:p>
            <a:pPr marL="1079500" indent="-358775">
              <a:buFont typeface="Wingdings" panose="05000000000000000000" pitchFamily="2" charset="2"/>
              <a:buChar char="Ä"/>
            </a:pPr>
            <a:r>
              <a:rPr lang="fr-FR" dirty="0" smtClean="0"/>
              <a:t>Caisse </a:t>
            </a:r>
            <a:r>
              <a:rPr lang="fr-FR" dirty="0"/>
              <a:t>de retraite </a:t>
            </a:r>
            <a:r>
              <a:rPr lang="fr-FR" dirty="0" smtClean="0"/>
              <a:t>complémentaire</a:t>
            </a:r>
          </a:p>
          <a:p>
            <a:pPr marL="1079500" indent="-358775">
              <a:buFont typeface="Wingdings" panose="05000000000000000000" pitchFamily="2" charset="2"/>
              <a:buChar char="Ä"/>
            </a:pPr>
            <a:r>
              <a:rPr lang="fr-FR" dirty="0" smtClean="0"/>
              <a:t>CAF </a:t>
            </a:r>
            <a:r>
              <a:rPr lang="fr-FR" dirty="0"/>
              <a:t>- service </a:t>
            </a:r>
            <a:r>
              <a:rPr lang="fr-FR" dirty="0" smtClean="0"/>
              <a:t>social</a:t>
            </a:r>
          </a:p>
          <a:p>
            <a:pPr marL="1079500" indent="-358775">
              <a:buFont typeface="Wingdings" panose="05000000000000000000" pitchFamily="2" charset="2"/>
              <a:buChar char="Ä"/>
            </a:pPr>
            <a:r>
              <a:rPr lang="fr-FR" dirty="0" smtClean="0"/>
              <a:t>Professionnels </a:t>
            </a:r>
            <a:r>
              <a:rPr lang="fr-FR" dirty="0"/>
              <a:t>bien être : sophrologue, kiné, homéopathe, yoga</a:t>
            </a:r>
            <a:r>
              <a:rPr lang="fr-FR" dirty="0" smtClean="0"/>
              <a:t>... </a:t>
            </a:r>
            <a:endParaRPr lang="fr-FR" dirty="0"/>
          </a:p>
        </p:txBody>
      </p:sp>
      <p:sp>
        <p:nvSpPr>
          <p:cNvPr id="12" name="Titre 4">
            <a:extLst>
              <a:ext uri="{FF2B5EF4-FFF2-40B4-BE49-F238E27FC236}">
                <a16:creationId xmlns:a16="http://schemas.microsoft.com/office/drawing/2014/main" id="{22557A62-83F4-4586-B9E4-C1BF89ECC741}"/>
              </a:ext>
            </a:extLst>
          </p:cNvPr>
          <p:cNvSpPr txBox="1">
            <a:spLocks/>
          </p:cNvSpPr>
          <p:nvPr/>
        </p:nvSpPr>
        <p:spPr>
          <a:xfrm>
            <a:off x="1499764" y="177587"/>
            <a:ext cx="8610598" cy="475926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800" b="1" dirty="0">
                <a:solidFill>
                  <a:srgbClr val="FF9802"/>
                </a:solidFill>
              </a:rPr>
              <a:t>Atelier </a:t>
            </a:r>
            <a:r>
              <a:rPr lang="fr-FR" sz="4800" b="1" dirty="0" smtClean="0">
                <a:solidFill>
                  <a:srgbClr val="FF9802"/>
                </a:solidFill>
              </a:rPr>
              <a:t>Santé &amp; travail</a:t>
            </a:r>
            <a:endParaRPr lang="fr-FR" sz="4800" b="1" dirty="0">
              <a:solidFill>
                <a:srgbClr val="FF9802"/>
              </a:solidFill>
            </a:endParaRPr>
          </a:p>
        </p:txBody>
      </p:sp>
      <p:sp>
        <p:nvSpPr>
          <p:cNvPr id="15" name="Espace réservé de la date 1">
            <a:extLst>
              <a:ext uri="{FF2B5EF4-FFF2-40B4-BE49-F238E27FC236}">
                <a16:creationId xmlns:a16="http://schemas.microsoft.com/office/drawing/2014/main" id="{84594BB7-FAD9-43E5-A2E6-F1E381BCCD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fr-FR" dirty="0" smtClean="0">
                <a:solidFill>
                  <a:schemeClr val="tx1"/>
                </a:solidFill>
              </a:rPr>
              <a:t>RDS - 06/02/2024</a:t>
            </a:r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74804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>
            <a:extLst>
              <a:ext uri="{FF2B5EF4-FFF2-40B4-BE49-F238E27FC236}">
                <a16:creationId xmlns:a16="http://schemas.microsoft.com/office/drawing/2014/main" id="{39E4514B-1BC8-4E6A-B249-32FAAEAAEF0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4649"/>
          <a:stretch/>
        </p:blipFill>
        <p:spPr>
          <a:xfrm>
            <a:off x="0" y="0"/>
            <a:ext cx="1215826" cy="6858000"/>
          </a:xfrm>
          <a:prstGeom prst="rect">
            <a:avLst/>
          </a:prstGeom>
        </p:spPr>
      </p:pic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2D2AF034-94F3-4152-AC5A-3B5301137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962FB-4EA7-4DF1-95CD-5B76D3DA310A}" type="slidenum">
              <a:rPr lang="fr-FR" smtClean="0">
                <a:solidFill>
                  <a:schemeClr val="tx1"/>
                </a:solidFill>
              </a:rPr>
              <a:t>6</a:t>
            </a:fld>
            <a:endParaRPr lang="fr-FR" dirty="0">
              <a:solidFill>
                <a:schemeClr val="tx1"/>
              </a:solidFill>
            </a:endParaRPr>
          </a:p>
        </p:txBody>
      </p:sp>
      <p:pic>
        <p:nvPicPr>
          <p:cNvPr id="7" name="Image 6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27451D32-44A9-4BF1-9000-FFA13C2635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798" y="154771"/>
            <a:ext cx="1159293" cy="819500"/>
          </a:xfrm>
          <a:prstGeom prst="rect">
            <a:avLst/>
          </a:prstGeom>
        </p:spPr>
      </p:pic>
      <p:sp>
        <p:nvSpPr>
          <p:cNvPr id="10" name="Espace réservé du texte 16">
            <a:extLst>
              <a:ext uri="{FF2B5EF4-FFF2-40B4-BE49-F238E27FC236}">
                <a16:creationId xmlns:a16="http://schemas.microsoft.com/office/drawing/2014/main" id="{9DE68FF0-7180-4456-B894-E24465B75873}"/>
              </a:ext>
            </a:extLst>
          </p:cNvPr>
          <p:cNvSpPr txBox="1">
            <a:spLocks/>
          </p:cNvSpPr>
          <p:nvPr/>
        </p:nvSpPr>
        <p:spPr>
          <a:xfrm>
            <a:off x="3968602" y="6395168"/>
            <a:ext cx="7199506" cy="293358"/>
          </a:xfrm>
          <a:prstGeom prst="rect">
            <a:avLst/>
          </a:prstGeom>
        </p:spPr>
        <p:txBody>
          <a:bodyPr rtlCol="0"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fr-FR" sz="1100" dirty="0"/>
              <a:t>Association de Conseil de d’Interventions Sociales du Travail - Association loi 1901   |</a:t>
            </a:r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C9BD6BF9-3A0A-46AD-8222-A54CD19211E8}"/>
              </a:ext>
            </a:extLst>
          </p:cNvPr>
          <p:cNvCxnSpPr/>
          <p:nvPr/>
        </p:nvCxnSpPr>
        <p:spPr>
          <a:xfrm>
            <a:off x="1491448" y="187840"/>
            <a:ext cx="0" cy="70880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Espace réservé du contenu 2"/>
          <p:cNvSpPr txBox="1">
            <a:spLocks/>
          </p:cNvSpPr>
          <p:nvPr/>
        </p:nvSpPr>
        <p:spPr>
          <a:xfrm>
            <a:off x="1676400" y="1303369"/>
            <a:ext cx="10515600" cy="38155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b="1" dirty="0" smtClean="0"/>
              <a:t>4 – </a:t>
            </a:r>
            <a:r>
              <a:rPr lang="fr-FR" b="1" u="sng" dirty="0"/>
              <a:t>Partenaires Fonction </a:t>
            </a:r>
            <a:r>
              <a:rPr lang="fr-FR" b="1" u="sng" dirty="0" smtClean="0"/>
              <a:t>Publique</a:t>
            </a:r>
            <a:r>
              <a:rPr lang="fr-FR" b="1" dirty="0" smtClean="0"/>
              <a:t> </a:t>
            </a:r>
          </a:p>
          <a:p>
            <a:pPr marL="0" indent="0">
              <a:buNone/>
            </a:pPr>
            <a:endParaRPr lang="fr-FR" u="sng" dirty="0"/>
          </a:p>
          <a:p>
            <a:pPr marL="1079500" lvl="0" indent="-358775">
              <a:buFont typeface="Wingdings" panose="05000000000000000000" pitchFamily="2" charset="2"/>
              <a:buChar char="Ä"/>
            </a:pPr>
            <a:r>
              <a:rPr lang="fr-FR" dirty="0" smtClean="0"/>
              <a:t>Mutuelle </a:t>
            </a:r>
            <a:r>
              <a:rPr lang="fr-FR" dirty="0"/>
              <a:t>(MNH/ MNT </a:t>
            </a:r>
            <a:r>
              <a:rPr lang="fr-FR" dirty="0" smtClean="0"/>
              <a:t>...)</a:t>
            </a:r>
          </a:p>
          <a:p>
            <a:pPr marL="1079500" lvl="0" indent="-358775">
              <a:buFont typeface="Wingdings" panose="05000000000000000000" pitchFamily="2" charset="2"/>
              <a:buChar char="Ä"/>
            </a:pPr>
            <a:r>
              <a:rPr lang="fr-FR" dirty="0" smtClean="0"/>
              <a:t>CNRACL</a:t>
            </a:r>
            <a:endParaRPr lang="fr-FR" dirty="0"/>
          </a:p>
          <a:p>
            <a:pPr marL="1079500" lvl="0" indent="-358775">
              <a:buFont typeface="Wingdings" panose="05000000000000000000" pitchFamily="2" charset="2"/>
              <a:buChar char="Ä"/>
            </a:pPr>
            <a:r>
              <a:rPr lang="fr-FR" dirty="0" smtClean="0"/>
              <a:t>CGOS</a:t>
            </a:r>
            <a:r>
              <a:rPr lang="fr-FR" dirty="0"/>
              <a:t>, ADAS, </a:t>
            </a:r>
            <a:r>
              <a:rPr lang="fr-FR" dirty="0" smtClean="0"/>
              <a:t>CNAS</a:t>
            </a:r>
          </a:p>
          <a:p>
            <a:pPr marL="1079500" lvl="0" indent="-358775">
              <a:buFont typeface="Wingdings" panose="05000000000000000000" pitchFamily="2" charset="2"/>
              <a:buChar char="Ä"/>
            </a:pPr>
            <a:r>
              <a:rPr lang="fr-FR" dirty="0" smtClean="0"/>
              <a:t>CAF</a:t>
            </a:r>
            <a:r>
              <a:rPr lang="fr-FR" dirty="0"/>
              <a:t> </a:t>
            </a:r>
            <a:endParaRPr lang="fr-FR" dirty="0" smtClean="0"/>
          </a:p>
          <a:p>
            <a:pPr marL="1079500" lvl="0" indent="-358775">
              <a:buFont typeface="Wingdings" panose="05000000000000000000" pitchFamily="2" charset="2"/>
              <a:buChar char="Ä"/>
            </a:pPr>
            <a:r>
              <a:rPr lang="fr-FR" dirty="0" smtClean="0"/>
              <a:t>Service </a:t>
            </a:r>
            <a:r>
              <a:rPr lang="fr-FR" dirty="0"/>
              <a:t>médical </a:t>
            </a:r>
          </a:p>
          <a:p>
            <a:pPr marL="0" indent="0">
              <a:buNone/>
            </a:pPr>
            <a:endParaRPr lang="fr-FR" dirty="0" smtClean="0"/>
          </a:p>
        </p:txBody>
      </p:sp>
      <p:sp>
        <p:nvSpPr>
          <p:cNvPr id="12" name="Titre 4">
            <a:extLst>
              <a:ext uri="{FF2B5EF4-FFF2-40B4-BE49-F238E27FC236}">
                <a16:creationId xmlns:a16="http://schemas.microsoft.com/office/drawing/2014/main" id="{22557A62-83F4-4586-B9E4-C1BF89ECC741}"/>
              </a:ext>
            </a:extLst>
          </p:cNvPr>
          <p:cNvSpPr txBox="1">
            <a:spLocks/>
          </p:cNvSpPr>
          <p:nvPr/>
        </p:nvSpPr>
        <p:spPr>
          <a:xfrm>
            <a:off x="1499764" y="177587"/>
            <a:ext cx="8610598" cy="475926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800" b="1" dirty="0">
                <a:solidFill>
                  <a:srgbClr val="FF9802"/>
                </a:solidFill>
              </a:rPr>
              <a:t>Atelier </a:t>
            </a:r>
            <a:r>
              <a:rPr lang="fr-FR" sz="4800" b="1" dirty="0" smtClean="0">
                <a:solidFill>
                  <a:srgbClr val="FF9802"/>
                </a:solidFill>
              </a:rPr>
              <a:t>Santé &amp; travail</a:t>
            </a:r>
            <a:endParaRPr lang="fr-FR" sz="4800" b="1" dirty="0">
              <a:solidFill>
                <a:srgbClr val="FF9802"/>
              </a:solidFill>
            </a:endParaRPr>
          </a:p>
        </p:txBody>
      </p:sp>
      <p:sp>
        <p:nvSpPr>
          <p:cNvPr id="15" name="Espace réservé de la date 1">
            <a:extLst>
              <a:ext uri="{FF2B5EF4-FFF2-40B4-BE49-F238E27FC236}">
                <a16:creationId xmlns:a16="http://schemas.microsoft.com/office/drawing/2014/main" id="{84594BB7-FAD9-43E5-A2E6-F1E381BCCD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fr-FR" dirty="0" smtClean="0">
                <a:solidFill>
                  <a:schemeClr val="tx1"/>
                </a:solidFill>
              </a:rPr>
              <a:t>RDS - 06/02/2024</a:t>
            </a:r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2486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>
            <a:extLst>
              <a:ext uri="{FF2B5EF4-FFF2-40B4-BE49-F238E27FC236}">
                <a16:creationId xmlns:a16="http://schemas.microsoft.com/office/drawing/2014/main" id="{39E4514B-1BC8-4E6A-B249-32FAAEAAEF0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4649"/>
          <a:stretch/>
        </p:blipFill>
        <p:spPr>
          <a:xfrm>
            <a:off x="0" y="0"/>
            <a:ext cx="1215826" cy="6858000"/>
          </a:xfrm>
          <a:prstGeom prst="rect">
            <a:avLst/>
          </a:prstGeom>
        </p:spPr>
      </p:pic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2D2AF034-94F3-4152-AC5A-3B5301137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962FB-4EA7-4DF1-95CD-5B76D3DA310A}" type="slidenum">
              <a:rPr lang="fr-FR" smtClean="0">
                <a:solidFill>
                  <a:schemeClr val="tx1"/>
                </a:solidFill>
              </a:rPr>
              <a:t>7</a:t>
            </a:fld>
            <a:endParaRPr lang="fr-FR" dirty="0">
              <a:solidFill>
                <a:schemeClr val="tx1"/>
              </a:solidFill>
            </a:endParaRPr>
          </a:p>
        </p:txBody>
      </p:sp>
      <p:pic>
        <p:nvPicPr>
          <p:cNvPr id="7" name="Image 6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27451D32-44A9-4BF1-9000-FFA13C2635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798" y="154771"/>
            <a:ext cx="1159293" cy="819500"/>
          </a:xfrm>
          <a:prstGeom prst="rect">
            <a:avLst/>
          </a:prstGeom>
        </p:spPr>
      </p:pic>
      <p:sp>
        <p:nvSpPr>
          <p:cNvPr id="10" name="Espace réservé du texte 16">
            <a:extLst>
              <a:ext uri="{FF2B5EF4-FFF2-40B4-BE49-F238E27FC236}">
                <a16:creationId xmlns:a16="http://schemas.microsoft.com/office/drawing/2014/main" id="{9DE68FF0-7180-4456-B894-E24465B75873}"/>
              </a:ext>
            </a:extLst>
          </p:cNvPr>
          <p:cNvSpPr txBox="1">
            <a:spLocks/>
          </p:cNvSpPr>
          <p:nvPr/>
        </p:nvSpPr>
        <p:spPr>
          <a:xfrm>
            <a:off x="3968602" y="6395168"/>
            <a:ext cx="7199506" cy="293358"/>
          </a:xfrm>
          <a:prstGeom prst="rect">
            <a:avLst/>
          </a:prstGeom>
        </p:spPr>
        <p:txBody>
          <a:bodyPr rtlCol="0"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fr-FR" sz="1100" dirty="0"/>
              <a:t>Association de Conseil de d’Interventions Sociales du Travail - Association loi 1901   |</a:t>
            </a:r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C9BD6BF9-3A0A-46AD-8222-A54CD19211E8}"/>
              </a:ext>
            </a:extLst>
          </p:cNvPr>
          <p:cNvCxnSpPr/>
          <p:nvPr/>
        </p:nvCxnSpPr>
        <p:spPr>
          <a:xfrm>
            <a:off x="1491448" y="187840"/>
            <a:ext cx="0" cy="70880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Espace réservé du contenu 2"/>
          <p:cNvSpPr txBox="1">
            <a:spLocks/>
          </p:cNvSpPr>
          <p:nvPr/>
        </p:nvSpPr>
        <p:spPr>
          <a:xfrm>
            <a:off x="1676400" y="1303369"/>
            <a:ext cx="10373170" cy="381556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b="1" dirty="0" smtClean="0"/>
              <a:t>5 – </a:t>
            </a:r>
            <a:r>
              <a:rPr lang="fr-FR" b="1" u="sng" dirty="0"/>
              <a:t>Pour les "Jeunes" - CFA </a:t>
            </a:r>
          </a:p>
          <a:p>
            <a:pPr marL="0" indent="0">
              <a:buNone/>
            </a:pPr>
            <a:endParaRPr lang="fr-FR" u="sng" dirty="0"/>
          </a:p>
          <a:p>
            <a:pPr marL="1079500" indent="-358775">
              <a:spcBef>
                <a:spcPts val="1200"/>
              </a:spcBef>
              <a:buFont typeface="Wingdings" panose="05000000000000000000" pitchFamily="2" charset="2"/>
              <a:buChar char="Ä"/>
            </a:pPr>
            <a:r>
              <a:rPr lang="fr-FR" dirty="0" smtClean="0"/>
              <a:t>CAF </a:t>
            </a:r>
            <a:r>
              <a:rPr lang="fr-FR" dirty="0"/>
              <a:t>service social</a:t>
            </a:r>
          </a:p>
          <a:p>
            <a:pPr marL="1079500" indent="-358775">
              <a:spcBef>
                <a:spcPts val="1200"/>
              </a:spcBef>
              <a:buFont typeface="Wingdings" panose="05000000000000000000" pitchFamily="2" charset="2"/>
              <a:buChar char="Ä"/>
            </a:pPr>
            <a:r>
              <a:rPr lang="fr-FR" dirty="0" smtClean="0"/>
              <a:t>Centre </a:t>
            </a:r>
            <a:r>
              <a:rPr lang="fr-FR" dirty="0"/>
              <a:t>de planification - centre de santé sexuel</a:t>
            </a:r>
          </a:p>
          <a:p>
            <a:pPr marL="1079500" indent="-358775">
              <a:spcBef>
                <a:spcPts val="1200"/>
              </a:spcBef>
              <a:buFont typeface="Wingdings" panose="05000000000000000000" pitchFamily="2" charset="2"/>
              <a:buChar char="Ä"/>
            </a:pPr>
            <a:r>
              <a:rPr lang="fr-FR" dirty="0" smtClean="0"/>
              <a:t>CMP </a:t>
            </a:r>
            <a:r>
              <a:rPr lang="fr-FR" dirty="0"/>
              <a:t>/ Maison de l'ado</a:t>
            </a:r>
          </a:p>
          <a:p>
            <a:pPr marL="1079500" indent="-358775">
              <a:spcBef>
                <a:spcPts val="1200"/>
              </a:spcBef>
              <a:buFont typeface="Wingdings" panose="05000000000000000000" pitchFamily="2" charset="2"/>
              <a:buChar char="Ä"/>
            </a:pPr>
            <a:r>
              <a:rPr lang="fr-FR" dirty="0" smtClean="0"/>
              <a:t>Centre </a:t>
            </a:r>
            <a:r>
              <a:rPr lang="fr-FR" dirty="0"/>
              <a:t>addictologie / CSAPA / Centre Jeunes Consommateurs</a:t>
            </a:r>
          </a:p>
          <a:p>
            <a:pPr marL="1079500" indent="-358775">
              <a:spcBef>
                <a:spcPts val="1200"/>
              </a:spcBef>
              <a:buFont typeface="Wingdings" panose="05000000000000000000" pitchFamily="2" charset="2"/>
              <a:buChar char="Ä"/>
            </a:pPr>
            <a:r>
              <a:rPr lang="fr-FR" dirty="0" smtClean="0"/>
              <a:t>Mutuelle </a:t>
            </a:r>
            <a:r>
              <a:rPr lang="fr-FR" dirty="0"/>
              <a:t>/ Prévoyance (ex : AG2R qui a des actions prévention et sensibilisation en faveur des jeunes)</a:t>
            </a:r>
          </a:p>
        </p:txBody>
      </p:sp>
      <p:sp>
        <p:nvSpPr>
          <p:cNvPr id="12" name="Titre 4">
            <a:extLst>
              <a:ext uri="{FF2B5EF4-FFF2-40B4-BE49-F238E27FC236}">
                <a16:creationId xmlns:a16="http://schemas.microsoft.com/office/drawing/2014/main" id="{22557A62-83F4-4586-B9E4-C1BF89ECC741}"/>
              </a:ext>
            </a:extLst>
          </p:cNvPr>
          <p:cNvSpPr txBox="1">
            <a:spLocks/>
          </p:cNvSpPr>
          <p:nvPr/>
        </p:nvSpPr>
        <p:spPr>
          <a:xfrm>
            <a:off x="1499764" y="177587"/>
            <a:ext cx="8610598" cy="475926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800" b="1" dirty="0">
                <a:solidFill>
                  <a:srgbClr val="FF9802"/>
                </a:solidFill>
              </a:rPr>
              <a:t>Atelier </a:t>
            </a:r>
            <a:r>
              <a:rPr lang="fr-FR" sz="4800" b="1" dirty="0" smtClean="0">
                <a:solidFill>
                  <a:srgbClr val="FF9802"/>
                </a:solidFill>
              </a:rPr>
              <a:t>Santé &amp; travail</a:t>
            </a:r>
            <a:endParaRPr lang="fr-FR" sz="4800" b="1" dirty="0">
              <a:solidFill>
                <a:srgbClr val="FF9802"/>
              </a:solidFill>
            </a:endParaRPr>
          </a:p>
        </p:txBody>
      </p:sp>
      <p:sp>
        <p:nvSpPr>
          <p:cNvPr id="16" name="Espace réservé de la date 1">
            <a:extLst>
              <a:ext uri="{FF2B5EF4-FFF2-40B4-BE49-F238E27FC236}">
                <a16:creationId xmlns:a16="http://schemas.microsoft.com/office/drawing/2014/main" id="{84594BB7-FAD9-43E5-A2E6-F1E381BCCD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fr-FR" dirty="0" smtClean="0">
                <a:solidFill>
                  <a:schemeClr val="tx1"/>
                </a:solidFill>
              </a:rPr>
              <a:t>RDS - 06/02/2024</a:t>
            </a:r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97981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2A3DB9C8-43E7-4203-8D0B-ADA65AC9232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9802"/>
          </a:solidFill>
          <a:ln>
            <a:solidFill>
              <a:srgbClr val="FF980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2D2AF034-94F3-4152-AC5A-3B5301137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8962FB-4EA7-4DF1-95CD-5B76D3DA310A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riangle rectangle 3">
            <a:extLst>
              <a:ext uri="{FF2B5EF4-FFF2-40B4-BE49-F238E27FC236}">
                <a16:creationId xmlns:a16="http://schemas.microsoft.com/office/drawing/2014/main" id="{37AF010F-EB5C-4A20-8277-10EF6E113F8B}"/>
              </a:ext>
            </a:extLst>
          </p:cNvPr>
          <p:cNvSpPr/>
          <p:nvPr/>
        </p:nvSpPr>
        <p:spPr>
          <a:xfrm flipV="1">
            <a:off x="0" y="0"/>
            <a:ext cx="7786540" cy="6858000"/>
          </a:xfrm>
          <a:prstGeom prst="rtTriangle">
            <a:avLst/>
          </a:prstGeom>
          <a:solidFill>
            <a:srgbClr val="B80C18"/>
          </a:solidFill>
          <a:ln>
            <a:solidFill>
              <a:srgbClr val="B80C1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8E2E869D-9069-493A-9040-BDDEE99DEC0C}"/>
              </a:ext>
            </a:extLst>
          </p:cNvPr>
          <p:cNvSpPr/>
          <p:nvPr/>
        </p:nvSpPr>
        <p:spPr>
          <a:xfrm>
            <a:off x="2930786" y="657670"/>
            <a:ext cx="5679814" cy="549356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Image 6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27451D32-44A9-4BF1-9000-FFA13C2635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3904" y="331284"/>
            <a:ext cx="1933575" cy="1366838"/>
          </a:xfrm>
          <a:prstGeom prst="rect">
            <a:avLst/>
          </a:prstGeom>
        </p:spPr>
      </p:pic>
      <p:sp>
        <p:nvSpPr>
          <p:cNvPr id="10" name="Espace réservé du texte 16">
            <a:extLst>
              <a:ext uri="{FF2B5EF4-FFF2-40B4-BE49-F238E27FC236}">
                <a16:creationId xmlns:a16="http://schemas.microsoft.com/office/drawing/2014/main" id="{9DE68FF0-7180-4456-B894-E24465B75873}"/>
              </a:ext>
            </a:extLst>
          </p:cNvPr>
          <p:cNvSpPr txBox="1">
            <a:spLocks/>
          </p:cNvSpPr>
          <p:nvPr/>
        </p:nvSpPr>
        <p:spPr>
          <a:xfrm>
            <a:off x="4806802" y="6531693"/>
            <a:ext cx="7199506" cy="293358"/>
          </a:xfrm>
          <a:prstGeom prst="rect">
            <a:avLst/>
          </a:prstGeom>
        </p:spPr>
        <p:txBody>
          <a:bodyPr rtlCol="0"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sz="11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Association de Conseil de d’Interventions Sociales du Travail - Association loi 1901   |</a:t>
            </a:r>
          </a:p>
        </p:txBody>
      </p:sp>
      <p:sp>
        <p:nvSpPr>
          <p:cNvPr id="11" name="Titre 4">
            <a:extLst>
              <a:ext uri="{FF2B5EF4-FFF2-40B4-BE49-F238E27FC236}">
                <a16:creationId xmlns:a16="http://schemas.microsoft.com/office/drawing/2014/main" id="{6B283CC2-7929-4BD0-AA25-122668BD838D}"/>
              </a:ext>
            </a:extLst>
          </p:cNvPr>
          <p:cNvSpPr txBox="1">
            <a:spLocks/>
          </p:cNvSpPr>
          <p:nvPr/>
        </p:nvSpPr>
        <p:spPr>
          <a:xfrm>
            <a:off x="2625875" y="1908722"/>
            <a:ext cx="6289629" cy="475926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000" b="1" i="0" u="none" strike="noStrike" kern="1200" cap="none" spc="0" normalizeH="0" baseline="0" noProof="0">
                <a:ln>
                  <a:noFill/>
                </a:ln>
                <a:solidFill>
                  <a:srgbClr val="FF9802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SIÈGE NORMANDIE</a:t>
            </a:r>
          </a:p>
        </p:txBody>
      </p:sp>
      <p:sp>
        <p:nvSpPr>
          <p:cNvPr id="12" name="Espace réservé du texte 16">
            <a:extLst>
              <a:ext uri="{FF2B5EF4-FFF2-40B4-BE49-F238E27FC236}">
                <a16:creationId xmlns:a16="http://schemas.microsoft.com/office/drawing/2014/main" id="{A0171C25-DA6C-4E85-B616-3E5CA1570ADA}"/>
              </a:ext>
            </a:extLst>
          </p:cNvPr>
          <p:cNvSpPr txBox="1">
            <a:spLocks/>
          </p:cNvSpPr>
          <p:nvPr/>
        </p:nvSpPr>
        <p:spPr>
          <a:xfrm>
            <a:off x="3519036" y="2872969"/>
            <a:ext cx="4503305" cy="2349754"/>
          </a:xfrm>
          <a:prstGeom prst="rect">
            <a:avLst/>
          </a:prstGeom>
        </p:spPr>
        <p:txBody>
          <a:bodyPr rtlCol="0"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sz="3000" b="1" i="0" u="none" strike="noStrike" kern="1200" cap="none" spc="0" normalizeH="0" baseline="0" noProof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ea typeface="+mn-ea"/>
                <a:cs typeface="+mn-cs"/>
              </a:rPr>
              <a:t>02 76 01 51 51 </a:t>
            </a:r>
            <a:endParaRPr kumimoji="0" lang="fr-FR" sz="3000" b="0" i="0" u="none" strike="noStrike" kern="1200" cap="none" spc="0" normalizeH="0" baseline="0" noProof="0">
              <a:ln>
                <a:noFill/>
              </a:ln>
              <a:solidFill>
                <a:srgbClr val="4D4D4D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sz="1500" b="0" i="0" u="none" strike="noStrike" kern="1200" cap="none" spc="0" normalizeH="0" baseline="0" noProof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ea typeface="+mn-ea"/>
                <a:cs typeface="+mn-cs"/>
              </a:rPr>
              <a:t>secretariat@acist.asso.fr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fr-FR" sz="2000" b="0" i="0" u="none" strike="noStrike" kern="1200" cap="none" spc="0" normalizeH="0" baseline="0" noProof="0">
              <a:ln>
                <a:noFill/>
              </a:ln>
              <a:solidFill>
                <a:srgbClr val="4D4D4D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sz="2000" b="0" i="0" u="none" strike="noStrike" kern="1200" cap="none" spc="0" normalizeH="0" baseline="0" noProof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ea typeface="+mn-ea"/>
                <a:cs typeface="+mn-cs"/>
              </a:rPr>
              <a:t>Retrouvez-nous sur : </a:t>
            </a:r>
            <a:r>
              <a:rPr kumimoji="0" lang="fr-FR" sz="2000" b="1" i="0" u="none" strike="noStrike" kern="1200" cap="none" spc="0" normalizeH="0" baseline="0" noProof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ea typeface="+mn-ea"/>
                <a:cs typeface="+mn-cs"/>
              </a:rPr>
              <a:t>www.acist.asso.fr</a:t>
            </a:r>
            <a:endParaRPr kumimoji="0" lang="fr-FR" sz="2000" b="0" i="0" u="none" strike="noStrike" kern="1200" cap="none" spc="0" normalizeH="0" baseline="0" noProof="0">
              <a:ln>
                <a:noFill/>
              </a:ln>
              <a:solidFill>
                <a:srgbClr val="4D4D4D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fr-FR" sz="2000" b="0" i="0" u="none" strike="noStrike" kern="1200" cap="none" spc="0" normalizeH="0" baseline="0" noProof="0">
              <a:ln>
                <a:noFill/>
              </a:ln>
              <a:solidFill>
                <a:srgbClr val="4D4D4D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sz="1500" b="0" i="0" u="none" strike="noStrike" kern="1200" cap="none" spc="0" normalizeH="0" baseline="0" noProof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ea typeface="+mn-ea"/>
                <a:cs typeface="+mn-cs"/>
              </a:rPr>
              <a:t>Et sur les réseaux :</a:t>
            </a:r>
          </a:p>
        </p:txBody>
      </p:sp>
      <p:sp>
        <p:nvSpPr>
          <p:cNvPr id="13" name="Espace réservé du texte 16">
            <a:extLst>
              <a:ext uri="{FF2B5EF4-FFF2-40B4-BE49-F238E27FC236}">
                <a16:creationId xmlns:a16="http://schemas.microsoft.com/office/drawing/2014/main" id="{7260C384-3F5B-48CA-8660-B9C290F5C0EA}"/>
              </a:ext>
            </a:extLst>
          </p:cNvPr>
          <p:cNvSpPr txBox="1">
            <a:spLocks/>
          </p:cNvSpPr>
          <p:nvPr/>
        </p:nvSpPr>
        <p:spPr>
          <a:xfrm>
            <a:off x="3519035" y="2271051"/>
            <a:ext cx="4503305" cy="471130"/>
          </a:xfrm>
          <a:prstGeom prst="rect">
            <a:avLst/>
          </a:prstGeom>
        </p:spPr>
        <p:txBody>
          <a:bodyPr rtlCol="0"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sz="1500" b="1" i="0" u="none" strike="noStrike" kern="1200" cap="none" spc="0" normalizeH="0" baseline="0" noProof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ea typeface="+mn-ea"/>
                <a:cs typeface="+mn-cs"/>
              </a:rPr>
              <a:t>155 rue Louis Blériot, 76230 Bois Guillaume</a:t>
            </a:r>
          </a:p>
        </p:txBody>
      </p:sp>
      <p:pic>
        <p:nvPicPr>
          <p:cNvPr id="1026" name="Picture 2" descr="logo-facebook – Poulaillon Traiteur">
            <a:extLst>
              <a:ext uri="{FF2B5EF4-FFF2-40B4-BE49-F238E27FC236}">
                <a16:creationId xmlns:a16="http://schemas.microsoft.com/office/drawing/2014/main" id="{E931D29B-6B2F-4C6D-9516-DFC430A529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0687" y="5030730"/>
            <a:ext cx="833759" cy="833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linken | Groupe TI">
            <a:extLst>
              <a:ext uri="{FF2B5EF4-FFF2-40B4-BE49-F238E27FC236}">
                <a16:creationId xmlns:a16="http://schemas.microsoft.com/office/drawing/2014/main" id="{AE9B861F-C2D0-4F7B-9110-EC1050AE04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4943" y="4982189"/>
            <a:ext cx="931019" cy="931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163615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375</Words>
  <Application>Microsoft Office PowerPoint</Application>
  <PresentationFormat>Grand écran</PresentationFormat>
  <Paragraphs>89</Paragraphs>
  <Slides>8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Elisabeth Bertout</dc:creator>
  <cp:lastModifiedBy>Elisabeth Bertout</cp:lastModifiedBy>
  <cp:revision>16</cp:revision>
  <dcterms:created xsi:type="dcterms:W3CDTF">2022-10-05T14:31:47Z</dcterms:created>
  <dcterms:modified xsi:type="dcterms:W3CDTF">2024-04-29T15:41:10Z</dcterms:modified>
</cp:coreProperties>
</file>