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5" r:id="rId3"/>
    <p:sldId id="264" r:id="rId4"/>
    <p:sldId id="260" r:id="rId5"/>
    <p:sldId id="261" r:id="rId6"/>
    <p:sldId id="262" r:id="rId7"/>
    <p:sldId id="263" r:id="rId8"/>
    <p:sldId id="26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44" autoAdjust="0"/>
  </p:normalViewPr>
  <p:slideViewPr>
    <p:cSldViewPr snapToGrid="0">
      <p:cViewPr varScale="1">
        <p:scale>
          <a:sx n="96" d="100"/>
          <a:sy n="96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6CAB-7031-43C9-A87F-8245C9669A5F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D6FC1-B82D-44CB-9245-8B6AE15174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76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179705" algn="l" hangingPunct="0">
              <a:spcBef>
                <a:spcPts val="600"/>
              </a:spcBef>
              <a:spcAft>
                <a:spcPts val="0"/>
              </a:spcAft>
              <a:tabLst>
                <a:tab pos="538163" algn="l"/>
              </a:tabLst>
            </a:pPr>
            <a:r>
              <a:rPr lang="fr-CA" sz="1200" b="1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Participantes</a:t>
            </a:r>
            <a:r>
              <a:rPr lang="fr-CA" sz="1200" b="1" baseline="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BRIBES Sophie</a:t>
            </a:r>
            <a:r>
              <a:rPr lang="fr-CA" sz="1200" baseline="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DEBON  Marie-Ophélie</a:t>
            </a:r>
            <a:r>
              <a:rPr lang="fr-CA" sz="1200" baseline="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MARRO Charline</a:t>
            </a:r>
            <a:r>
              <a:rPr lang="fr-CA" sz="1200" baseline="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QUENEUILLE CORNILLIÉ Audrey</a:t>
            </a:r>
            <a:r>
              <a:rPr lang="fr-CA" sz="1200" baseline="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QUEVILLY PREVOST </a:t>
            </a:r>
            <a:r>
              <a:rPr lang="fr-CA" sz="1200" dirty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Linda – </a:t>
            </a:r>
            <a:r>
              <a:rPr lang="fr-CA" sz="120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TAVIAUX</a:t>
            </a:r>
            <a:r>
              <a:rPr lang="fr-CA" sz="1200" baseline="0" smtClean="0">
                <a:solidFill>
                  <a:srgbClr val="B80C18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Cécile</a:t>
            </a:r>
            <a:endParaRPr lang="fr-CA" sz="1200" dirty="0" smtClean="0">
              <a:solidFill>
                <a:srgbClr val="B80C18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5B297-80A9-4CD0-AB6A-634D7C645E5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95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83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2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37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0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1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68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4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1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3DB9C8-43E7-4203-8D0B-ADA65AC923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80C18"/>
          </a:solidFill>
          <a:ln>
            <a:solidFill>
              <a:srgbClr val="B8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2272" y="6484220"/>
            <a:ext cx="2743200" cy="365125"/>
          </a:xfrm>
        </p:spPr>
        <p:txBody>
          <a:bodyPr/>
          <a:lstStyle/>
          <a:p>
            <a:fld id="{488962FB-4EA7-4DF1-95CD-5B76D3DA310A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37AF010F-EB5C-4A20-8277-10EF6E113F8B}"/>
              </a:ext>
            </a:extLst>
          </p:cNvPr>
          <p:cNvSpPr/>
          <p:nvPr/>
        </p:nvSpPr>
        <p:spPr>
          <a:xfrm flipV="1">
            <a:off x="0" y="0"/>
            <a:ext cx="7786540" cy="6858000"/>
          </a:xfrm>
          <a:prstGeom prst="rtTriangle">
            <a:avLst/>
          </a:prstGeom>
          <a:solidFill>
            <a:srgbClr val="FF9802"/>
          </a:solidFill>
          <a:ln>
            <a:solidFill>
              <a:srgbClr val="FF9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E869D-9069-493A-9040-BDDEE99DEC0C}"/>
              </a:ext>
            </a:extLst>
          </p:cNvPr>
          <p:cNvSpPr/>
          <p:nvPr/>
        </p:nvSpPr>
        <p:spPr>
          <a:xfrm>
            <a:off x="765927" y="366795"/>
            <a:ext cx="6254685" cy="59895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66795"/>
            <a:ext cx="1933575" cy="1366838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4810274" y="652303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>
                <a:solidFill>
                  <a:schemeClr val="bg1"/>
                </a:solidFill>
              </a:rPr>
              <a:t>Association de Conseil de d’Interventions Sociales du Travail - Association loi 1901   |</a:t>
            </a: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762455" y="2406414"/>
            <a:ext cx="6241408" cy="191031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1" dirty="0" smtClean="0">
                <a:solidFill>
                  <a:srgbClr val="FF9802"/>
                </a:solidFill>
              </a:rPr>
              <a:t>Atelier</a:t>
            </a:r>
          </a:p>
          <a:p>
            <a:pPr algn="ctr"/>
            <a:r>
              <a:rPr lang="fr-FR" sz="5400" b="1" dirty="0" smtClean="0">
                <a:solidFill>
                  <a:srgbClr val="FF9802"/>
                </a:solidFill>
              </a:rPr>
              <a:t>Forum </a:t>
            </a:r>
            <a:r>
              <a:rPr lang="fr-FR" sz="5400" b="1" dirty="0">
                <a:solidFill>
                  <a:srgbClr val="FF9802"/>
                </a:solidFill>
              </a:rPr>
              <a:t>Santé &amp; </a:t>
            </a:r>
            <a:r>
              <a:rPr lang="fr-FR" sz="5400" b="1" dirty="0" smtClean="0">
                <a:solidFill>
                  <a:srgbClr val="FF9802"/>
                </a:solidFill>
              </a:rPr>
              <a:t>travail</a:t>
            </a:r>
            <a:endParaRPr lang="fr-FR" sz="3600" dirty="0">
              <a:solidFill>
                <a:srgbClr val="FF9802"/>
              </a:solidFill>
              <a:latin typeface="Calibri Light" panose="020F0302020204030204"/>
            </a:endParaRPr>
          </a:p>
          <a:p>
            <a:pPr algn="ctr" defTabSz="685800"/>
            <a:r>
              <a:rPr lang="fr-CA" sz="2400" b="1" dirty="0">
                <a:solidFill>
                  <a:srgbClr val="FF9802"/>
                </a:solidFill>
              </a:rPr>
              <a:t>Point d’impact entre santé &amp; </a:t>
            </a:r>
            <a:r>
              <a:rPr lang="fr-CA" sz="2400" b="1" dirty="0" smtClean="0">
                <a:solidFill>
                  <a:srgbClr val="FF9802"/>
                </a:solidFill>
              </a:rPr>
              <a:t>travail</a:t>
            </a:r>
            <a:br>
              <a:rPr lang="fr-CA" sz="2400" b="1" dirty="0" smtClean="0">
                <a:solidFill>
                  <a:srgbClr val="FF9802"/>
                </a:solidFill>
              </a:rPr>
            </a:br>
            <a:r>
              <a:rPr lang="fr-CA" sz="2400" b="1" dirty="0" smtClean="0">
                <a:solidFill>
                  <a:srgbClr val="FF9802"/>
                </a:solidFill>
              </a:rPr>
              <a:t>(sommeil</a:t>
            </a:r>
            <a:r>
              <a:rPr lang="fr-CA" sz="2400" b="1" dirty="0">
                <a:solidFill>
                  <a:srgbClr val="FF9802"/>
                </a:solidFill>
              </a:rPr>
              <a:t>, hygiène de vie, maladie – cancer…)</a:t>
            </a:r>
          </a:p>
          <a:p>
            <a:pPr algn="ctr" defTabSz="685800"/>
            <a:endParaRPr lang="fr-FR" sz="3600" b="1" dirty="0" smtClean="0">
              <a:solidFill>
                <a:srgbClr val="FF9802"/>
              </a:solidFill>
              <a:latin typeface="Calibri Light" panose="020F0302020204030204"/>
            </a:endParaRPr>
          </a:p>
          <a:p>
            <a:pPr algn="ctr" defTabSz="685800"/>
            <a:r>
              <a:rPr lang="fr-FR" sz="3600" b="1" dirty="0" smtClean="0">
                <a:solidFill>
                  <a:srgbClr val="FF9802"/>
                </a:solidFill>
                <a:latin typeface="Calibri Light" panose="020F0302020204030204"/>
              </a:rPr>
              <a:t>auprès de ADHERENT</a:t>
            </a:r>
            <a:endParaRPr lang="fr-FR" sz="3600" b="1" dirty="0">
              <a:solidFill>
                <a:srgbClr val="FF9802"/>
              </a:solidFill>
              <a:latin typeface="Calibri Light" panose="020F0302020204030204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6321" y="6408107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DATE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09414" y="1050214"/>
            <a:ext cx="2686106" cy="1754326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Faire rétro-planning sur qui fait quoi ?</a:t>
            </a:r>
            <a:endParaRPr lang="fr-FR" dirty="0"/>
          </a:p>
          <a:p>
            <a:endParaRPr lang="fr-FR" dirty="0"/>
          </a:p>
          <a:p>
            <a:r>
              <a:rPr lang="fr-FR" dirty="0"/>
              <a:t>Remise du flyer </a:t>
            </a:r>
            <a:r>
              <a:rPr lang="fr-FR" dirty="0" smtClean="0"/>
              <a:t>Santé &amp; Travail </a:t>
            </a:r>
            <a:r>
              <a:rPr lang="fr-FR" dirty="0"/>
              <a:t>avec nos </a:t>
            </a:r>
            <a:r>
              <a:rPr lang="fr-FR" dirty="0" smtClean="0"/>
              <a:t>coordonnées.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4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2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662848" y="1247736"/>
            <a:ext cx="10002162" cy="4787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fr-FR" sz="2600" dirty="0" smtClean="0"/>
              <a:t> </a:t>
            </a:r>
            <a:r>
              <a:rPr lang="fr-FR" sz="2600" b="1" dirty="0" smtClean="0"/>
              <a:t>Projet</a:t>
            </a:r>
            <a:r>
              <a:rPr lang="fr-FR" sz="2600" b="1" dirty="0"/>
              <a:t> </a:t>
            </a:r>
            <a:r>
              <a:rPr lang="fr-FR" sz="2600" dirty="0"/>
              <a:t> : Forum santé </a:t>
            </a:r>
          </a:p>
          <a:p>
            <a:pPr marL="358775" indent="-358775"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fr-FR" sz="2600" b="1" dirty="0" smtClean="0"/>
              <a:t>Déroulé</a:t>
            </a:r>
            <a:r>
              <a:rPr lang="fr-FR" sz="2600" b="1" dirty="0"/>
              <a:t> </a:t>
            </a:r>
            <a:r>
              <a:rPr lang="fr-FR" sz="2600" dirty="0"/>
              <a:t>: sur créneau pause déjeuner / demi-journée, présentation de plusieurs stand - animation sur la santé et le bien être des salariés, prévention et </a:t>
            </a:r>
            <a:r>
              <a:rPr lang="fr-FR" sz="2600" dirty="0" smtClean="0"/>
              <a:t>sensibilisation...</a:t>
            </a:r>
          </a:p>
          <a:p>
            <a:pPr marL="358775" indent="0" algn="just">
              <a:lnSpc>
                <a:spcPct val="100000"/>
              </a:lnSpc>
              <a:spcBef>
                <a:spcPts val="600"/>
              </a:spcBef>
              <a:buNone/>
              <a:tabLst>
                <a:tab pos="358775" algn="l"/>
              </a:tabLst>
            </a:pPr>
            <a:r>
              <a:rPr lang="fr-FR" sz="2600" dirty="0" smtClean="0"/>
              <a:t>(</a:t>
            </a:r>
            <a:r>
              <a:rPr lang="fr-FR" sz="2600" dirty="0"/>
              <a:t>ex : vélo shaker alliant sport et nutrition, atelier sophrologie gestion du stress,  sommeil</a:t>
            </a:r>
            <a:r>
              <a:rPr lang="fr-FR" sz="2600" dirty="0" smtClean="0"/>
              <a:t>...)</a:t>
            </a:r>
            <a:endParaRPr lang="fr-FR" sz="2600" dirty="0"/>
          </a:p>
          <a:p>
            <a:pPr marL="358775" indent="-358775"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358775" algn="l"/>
              </a:tabLst>
            </a:pPr>
            <a:r>
              <a:rPr lang="fr-FR" sz="2600" b="1" dirty="0" smtClean="0"/>
              <a:t>Objectifs</a:t>
            </a:r>
            <a:r>
              <a:rPr lang="fr-FR" sz="2600" dirty="0"/>
              <a:t> : sensibiliser les salariés sur les bonnes pratiques, prévenir les risques "maladie"</a:t>
            </a:r>
          </a:p>
          <a:p>
            <a:pPr marL="358775" indent="0" algn="just">
              <a:lnSpc>
                <a:spcPct val="100000"/>
              </a:lnSpc>
              <a:spcBef>
                <a:spcPts val="600"/>
              </a:spcBef>
              <a:buNone/>
              <a:tabLst>
                <a:tab pos="358775" algn="l"/>
              </a:tabLst>
            </a:pPr>
            <a:r>
              <a:rPr lang="fr-FR" sz="2600" dirty="0" smtClean="0"/>
              <a:t>A </a:t>
            </a:r>
            <a:r>
              <a:rPr lang="fr-FR" sz="2600" dirty="0"/>
              <a:t>adapter en fonction des besoins et spécificités des </a:t>
            </a:r>
            <a:r>
              <a:rPr lang="fr-FR" sz="2600" dirty="0" smtClean="0"/>
              <a:t>entreprises</a:t>
            </a:r>
            <a:br>
              <a:rPr lang="fr-FR" sz="2600" dirty="0" smtClean="0"/>
            </a:br>
            <a:r>
              <a:rPr lang="fr-FR" sz="2600" dirty="0" smtClean="0"/>
              <a:t>(ex </a:t>
            </a:r>
            <a:r>
              <a:rPr lang="fr-FR" sz="2600" dirty="0"/>
              <a:t>: si travail chaine accentuer les TMS / si entreprise avec travail sur écran principalement accentuer sur le risque visuel)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fr-FR" sz="2600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2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3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603027" y="1150995"/>
            <a:ext cx="10002162" cy="37970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1 – </a:t>
            </a:r>
            <a:r>
              <a:rPr lang="fr-FR" b="1" u="sng" dirty="0"/>
              <a:t>Partenaires Internes "</a:t>
            </a:r>
            <a:r>
              <a:rPr lang="fr-FR" b="1" u="sng" dirty="0" smtClean="0"/>
              <a:t>Entreprise" </a:t>
            </a:r>
            <a:endParaRPr lang="fr-FR" b="1" dirty="0"/>
          </a:p>
          <a:p>
            <a:pPr marL="0" indent="0">
              <a:buNone/>
            </a:pPr>
            <a:endParaRPr lang="fr-FR" u="sng" dirty="0" smtClean="0"/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>
                <a:sym typeface="Wingdings" panose="05000000000000000000" pitchFamily="2" charset="2"/>
              </a:rPr>
              <a:t>Service </a:t>
            </a:r>
            <a:r>
              <a:rPr lang="fr-FR" dirty="0">
                <a:sym typeface="Wingdings" panose="05000000000000000000" pitchFamily="2" charset="2"/>
              </a:rPr>
              <a:t>santé au travail (Infirmière / </a:t>
            </a:r>
            <a:r>
              <a:rPr lang="fr-FR" dirty="0" smtClean="0">
                <a:sym typeface="Wingdings" panose="05000000000000000000" pitchFamily="2" charset="2"/>
              </a:rPr>
              <a:t>MDT)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>
                <a:sym typeface="Wingdings" panose="05000000000000000000" pitchFamily="2" charset="2"/>
              </a:rPr>
              <a:t>Ergonome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>
                <a:sym typeface="Wingdings" panose="05000000000000000000" pitchFamily="2" charset="2"/>
              </a:rPr>
              <a:t>Psychologue </a:t>
            </a:r>
            <a:r>
              <a:rPr lang="fr-FR" dirty="0">
                <a:sym typeface="Wingdings" panose="05000000000000000000" pitchFamily="2" charset="2"/>
              </a:rPr>
              <a:t>du </a:t>
            </a:r>
            <a:r>
              <a:rPr lang="fr-FR" dirty="0" smtClean="0">
                <a:sym typeface="Wingdings" panose="05000000000000000000" pitchFamily="2" charset="2"/>
              </a:rPr>
              <a:t>travail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>
                <a:sym typeface="Wingdings" panose="05000000000000000000" pitchFamily="2" charset="2"/>
              </a:rPr>
              <a:t>CSE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>
                <a:sym typeface="Wingdings" panose="05000000000000000000" pitchFamily="2" charset="2"/>
              </a:rPr>
              <a:t>ACIST</a:t>
            </a: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9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4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499764" y="1069381"/>
            <a:ext cx="10408311" cy="52540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b="1" dirty="0"/>
              <a:t>2</a:t>
            </a:r>
            <a:r>
              <a:rPr lang="fr-FR" sz="3000" b="1" dirty="0" smtClean="0"/>
              <a:t> – </a:t>
            </a:r>
            <a:r>
              <a:rPr lang="fr-FR" sz="3000" b="1" u="sng" dirty="0"/>
              <a:t>L</a:t>
            </a:r>
            <a:r>
              <a:rPr lang="fr-FR" sz="3000" b="1" u="sng" dirty="0" smtClean="0"/>
              <a:t>’ACIST</a:t>
            </a:r>
            <a:endParaRPr lang="fr-FR" sz="3000" b="1" dirty="0" smtClean="0"/>
          </a:p>
          <a:p>
            <a:pPr marL="0" indent="0">
              <a:buNone/>
            </a:pPr>
            <a:endParaRPr lang="fr-FR" dirty="0"/>
          </a:p>
          <a:p>
            <a:pPr marL="358775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u="sng" dirty="0" smtClean="0">
                <a:sym typeface="Wingdings" panose="05000000000000000000" pitchFamily="2" charset="2"/>
              </a:rPr>
              <a:t>M</a:t>
            </a:r>
            <a:r>
              <a:rPr lang="fr-FR" sz="2600" u="sng" dirty="0" smtClean="0"/>
              <a:t>atériel</a:t>
            </a:r>
            <a:r>
              <a:rPr lang="fr-FR" sz="2600" dirty="0" smtClean="0"/>
              <a:t> </a:t>
            </a:r>
            <a:r>
              <a:rPr lang="fr-FR" sz="2600" dirty="0"/>
              <a:t>: Kakémono , flyer </a:t>
            </a:r>
            <a:r>
              <a:rPr lang="fr-FR" sz="2600" dirty="0" smtClean="0"/>
              <a:t>– plaquette</a:t>
            </a:r>
            <a:endParaRPr lang="fr-FR" sz="2600" dirty="0"/>
          </a:p>
          <a:p>
            <a:pPr marL="358775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u="sng" dirty="0" smtClean="0"/>
              <a:t>1</a:t>
            </a:r>
            <a:r>
              <a:rPr lang="fr-FR" sz="2600" u="sng" baseline="30000" dirty="0" smtClean="0"/>
              <a:t>er</a:t>
            </a:r>
            <a:r>
              <a:rPr lang="fr-FR" sz="2600" u="sng" dirty="0" smtClean="0"/>
              <a:t> </a:t>
            </a:r>
            <a:r>
              <a:rPr lang="fr-FR" sz="2600" u="sng" dirty="0"/>
              <a:t>atout </a:t>
            </a:r>
            <a:r>
              <a:rPr lang="fr-FR" sz="2600" dirty="0"/>
              <a:t>: connaissance du terrain, des partenaires internes comme </a:t>
            </a:r>
            <a:r>
              <a:rPr lang="fr-FR" sz="2600" dirty="0" smtClean="0"/>
              <a:t>externes</a:t>
            </a:r>
            <a:br>
              <a:rPr lang="fr-FR" sz="2600" dirty="0" smtClean="0"/>
            </a:br>
            <a:r>
              <a:rPr lang="fr-FR" sz="2600" dirty="0" smtClean="0">
                <a:sym typeface="Wingdings" panose="05000000000000000000" pitchFamily="2" charset="2"/>
              </a:rPr>
              <a:t></a:t>
            </a:r>
            <a:r>
              <a:rPr lang="fr-FR" sz="2600" dirty="0" smtClean="0"/>
              <a:t> </a:t>
            </a:r>
            <a:r>
              <a:rPr lang="fr-FR" sz="2600" dirty="0"/>
              <a:t>coordinateur / facilitateur entres les différents partenaires pour la mise en </a:t>
            </a:r>
            <a:r>
              <a:rPr lang="fr-FR" sz="2600" dirty="0" smtClean="0"/>
              <a:t>place</a:t>
            </a:r>
          </a:p>
          <a:p>
            <a:pPr marL="358775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u="sng" dirty="0"/>
              <a:t>Stand</a:t>
            </a:r>
            <a:r>
              <a:rPr lang="fr-FR" sz="2600" dirty="0"/>
              <a:t> service Présence du </a:t>
            </a:r>
            <a:r>
              <a:rPr lang="fr-FR" sz="2600" dirty="0" smtClean="0"/>
              <a:t>Service Social permet</a:t>
            </a:r>
          </a:p>
          <a:p>
            <a:pPr marL="717550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dirty="0" smtClean="0"/>
              <a:t>Présenter </a:t>
            </a:r>
            <a:r>
              <a:rPr lang="fr-FR" sz="2600" dirty="0"/>
              <a:t>les missions du service, de créer des moments informels</a:t>
            </a:r>
          </a:p>
          <a:p>
            <a:pPr marL="717550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dirty="0" smtClean="0"/>
              <a:t>Informer </a:t>
            </a:r>
            <a:r>
              <a:rPr lang="fr-FR" sz="2600" dirty="0"/>
              <a:t>sur les droits (ex : aide département, aide mutuelle...)</a:t>
            </a:r>
          </a:p>
          <a:p>
            <a:pPr marL="717550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dirty="0" smtClean="0"/>
              <a:t>Sensibiliser </a:t>
            </a:r>
            <a:r>
              <a:rPr lang="fr-FR" sz="2600" dirty="0"/>
              <a:t>sur le fait que le </a:t>
            </a:r>
            <a:r>
              <a:rPr lang="fr-FR" sz="2600" dirty="0" smtClean="0"/>
              <a:t>Service Social </a:t>
            </a:r>
            <a:r>
              <a:rPr lang="fr-FR" sz="2600" dirty="0"/>
              <a:t>du travail est un acteur en cas de maladie  (prévention, maintien lien en entreprise)</a:t>
            </a:r>
          </a:p>
          <a:p>
            <a:pPr marL="717550" lvl="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sz="2600" dirty="0" smtClean="0"/>
              <a:t>Service </a:t>
            </a:r>
            <a:r>
              <a:rPr lang="fr-FR" sz="2600" dirty="0"/>
              <a:t>S</a:t>
            </a:r>
            <a:r>
              <a:rPr lang="fr-FR" sz="2600" dirty="0" smtClean="0"/>
              <a:t>ocial </a:t>
            </a:r>
            <a:r>
              <a:rPr lang="fr-FR" sz="2600" dirty="0"/>
              <a:t>= facilitateur des démarches (décharge mentale</a:t>
            </a:r>
            <a:r>
              <a:rPr lang="fr-FR" sz="2600" dirty="0" smtClean="0"/>
              <a:t>)</a:t>
            </a:r>
            <a:br>
              <a:rPr lang="fr-FR" sz="2600" dirty="0" smtClean="0"/>
            </a:br>
            <a:r>
              <a:rPr lang="fr-FR" sz="2600" dirty="0" smtClean="0">
                <a:sym typeface="Wingdings" panose="05000000000000000000" pitchFamily="2" charset="2"/>
              </a:rPr>
              <a:t></a:t>
            </a:r>
            <a:r>
              <a:rPr lang="fr-FR" sz="2600" dirty="0" smtClean="0"/>
              <a:t> </a:t>
            </a:r>
            <a:r>
              <a:rPr lang="fr-FR" sz="2600" dirty="0"/>
              <a:t>notre intervention est aussi une contribution au bien-être au </a:t>
            </a:r>
            <a:r>
              <a:rPr lang="fr-FR" sz="2600" dirty="0" smtClean="0"/>
              <a:t>travail</a:t>
            </a:r>
            <a:endParaRPr lang="fr-FR" sz="2600" dirty="0"/>
          </a:p>
        </p:txBody>
      </p: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2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7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5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372806" y="1360372"/>
            <a:ext cx="10819194" cy="413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3</a:t>
            </a:r>
            <a:r>
              <a:rPr lang="fr-FR" b="1" dirty="0" smtClean="0"/>
              <a:t> – </a:t>
            </a:r>
            <a:r>
              <a:rPr lang="fr-FR" b="1" u="sng" dirty="0"/>
              <a:t>Partenaires Externes "Entreprise"</a:t>
            </a:r>
            <a:endParaRPr lang="fr-FR" b="1" u="sng" dirty="0" smtClean="0"/>
          </a:p>
          <a:p>
            <a:pPr marL="0" indent="0">
              <a:buNone/>
            </a:pPr>
            <a:endParaRPr lang="fr-FR" u="sng" dirty="0"/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/>
              <a:t>Mutuelle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/>
              <a:t>Prévoyance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/>
              <a:t>Caisse </a:t>
            </a:r>
            <a:r>
              <a:rPr lang="fr-FR" dirty="0"/>
              <a:t>de retraite </a:t>
            </a:r>
            <a:r>
              <a:rPr lang="fr-FR" dirty="0" smtClean="0"/>
              <a:t>complémentaire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/>
              <a:t>CAF </a:t>
            </a:r>
            <a:r>
              <a:rPr lang="fr-FR" dirty="0"/>
              <a:t>- service </a:t>
            </a:r>
            <a:r>
              <a:rPr lang="fr-FR" dirty="0" smtClean="0"/>
              <a:t>social</a:t>
            </a:r>
          </a:p>
          <a:p>
            <a:pPr marL="1079500" indent="-358775">
              <a:buFont typeface="Wingdings" panose="05000000000000000000" pitchFamily="2" charset="2"/>
              <a:buChar char="Ä"/>
            </a:pPr>
            <a:r>
              <a:rPr lang="fr-FR" dirty="0" smtClean="0"/>
              <a:t>Professionnels </a:t>
            </a:r>
            <a:r>
              <a:rPr lang="fr-FR" dirty="0"/>
              <a:t>bien être : sophrologue, kiné, homéopathe, yoga</a:t>
            </a:r>
            <a:r>
              <a:rPr lang="fr-FR" dirty="0" smtClean="0"/>
              <a:t>... </a:t>
            </a:r>
            <a:endParaRPr lang="fr-FR" dirty="0"/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8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6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676400" y="1303369"/>
            <a:ext cx="10515600" cy="381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4 – </a:t>
            </a:r>
            <a:r>
              <a:rPr lang="fr-FR" b="1" u="sng" dirty="0"/>
              <a:t>Partenaires Fonction </a:t>
            </a:r>
            <a:r>
              <a:rPr lang="fr-FR" b="1" u="sng" dirty="0" smtClean="0"/>
              <a:t>Publique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endParaRPr lang="fr-FR" u="sng" dirty="0"/>
          </a:p>
          <a:p>
            <a:pPr marL="1079500" lvl="0" indent="-358775">
              <a:buFont typeface="Wingdings" panose="05000000000000000000" pitchFamily="2" charset="2"/>
              <a:buChar char="Ä"/>
            </a:pPr>
            <a:r>
              <a:rPr lang="fr-FR" dirty="0" smtClean="0"/>
              <a:t>Mutuelle </a:t>
            </a:r>
            <a:r>
              <a:rPr lang="fr-FR" dirty="0"/>
              <a:t>(MNH/ MNT </a:t>
            </a:r>
            <a:r>
              <a:rPr lang="fr-FR" dirty="0" smtClean="0"/>
              <a:t>...)</a:t>
            </a:r>
          </a:p>
          <a:p>
            <a:pPr marL="1079500" lvl="0" indent="-358775">
              <a:buFont typeface="Wingdings" panose="05000000000000000000" pitchFamily="2" charset="2"/>
              <a:buChar char="Ä"/>
            </a:pPr>
            <a:r>
              <a:rPr lang="fr-FR" dirty="0" smtClean="0"/>
              <a:t>CNRACL</a:t>
            </a:r>
            <a:endParaRPr lang="fr-FR" dirty="0"/>
          </a:p>
          <a:p>
            <a:pPr marL="1079500" lvl="0" indent="-358775">
              <a:buFont typeface="Wingdings" panose="05000000000000000000" pitchFamily="2" charset="2"/>
              <a:buChar char="Ä"/>
            </a:pPr>
            <a:r>
              <a:rPr lang="fr-FR" dirty="0" smtClean="0"/>
              <a:t>CGOS</a:t>
            </a:r>
            <a:r>
              <a:rPr lang="fr-FR" dirty="0"/>
              <a:t>, ADAS, </a:t>
            </a:r>
            <a:r>
              <a:rPr lang="fr-FR" dirty="0" smtClean="0"/>
              <a:t>CNAS</a:t>
            </a:r>
          </a:p>
          <a:p>
            <a:pPr marL="1079500" lvl="0" indent="-358775">
              <a:buFont typeface="Wingdings" panose="05000000000000000000" pitchFamily="2" charset="2"/>
              <a:buChar char="Ä"/>
            </a:pPr>
            <a:r>
              <a:rPr lang="fr-FR" dirty="0" smtClean="0"/>
              <a:t>CAF</a:t>
            </a:r>
            <a:r>
              <a:rPr lang="fr-FR" dirty="0"/>
              <a:t> </a:t>
            </a:r>
            <a:endParaRPr lang="fr-FR" dirty="0" smtClean="0"/>
          </a:p>
          <a:p>
            <a:pPr marL="1079500" lvl="0" indent="-358775">
              <a:buFont typeface="Wingdings" panose="05000000000000000000" pitchFamily="2" charset="2"/>
              <a:buChar char="Ä"/>
            </a:pPr>
            <a:r>
              <a:rPr lang="fr-FR" dirty="0" smtClean="0"/>
              <a:t>Service </a:t>
            </a:r>
            <a:r>
              <a:rPr lang="fr-FR" dirty="0"/>
              <a:t>médical 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8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7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1676400" y="1303369"/>
            <a:ext cx="10373170" cy="3815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5 – </a:t>
            </a:r>
            <a:r>
              <a:rPr lang="fr-FR" b="1" u="sng" dirty="0"/>
              <a:t>Pour les "Jeunes" - CFA </a:t>
            </a:r>
          </a:p>
          <a:p>
            <a:pPr marL="0" indent="0">
              <a:buNone/>
            </a:pPr>
            <a:endParaRPr lang="fr-FR" u="sng" dirty="0"/>
          </a:p>
          <a:p>
            <a:pPr marL="107950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dirty="0" smtClean="0"/>
              <a:t>CAF </a:t>
            </a:r>
            <a:r>
              <a:rPr lang="fr-FR" dirty="0"/>
              <a:t>service social</a:t>
            </a:r>
          </a:p>
          <a:p>
            <a:pPr marL="107950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dirty="0" smtClean="0"/>
              <a:t>Centre </a:t>
            </a:r>
            <a:r>
              <a:rPr lang="fr-FR" dirty="0"/>
              <a:t>de planification - centre de santé sexuel</a:t>
            </a:r>
          </a:p>
          <a:p>
            <a:pPr marL="107950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dirty="0" smtClean="0"/>
              <a:t>CMP </a:t>
            </a:r>
            <a:r>
              <a:rPr lang="fr-FR" dirty="0"/>
              <a:t>/ Maison de l'ado</a:t>
            </a:r>
          </a:p>
          <a:p>
            <a:pPr marL="107950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dirty="0" smtClean="0"/>
              <a:t>Centre </a:t>
            </a:r>
            <a:r>
              <a:rPr lang="fr-FR" dirty="0"/>
              <a:t>addictologie / CSAPA / Centre Jeunes Consommateurs</a:t>
            </a:r>
          </a:p>
          <a:p>
            <a:pPr marL="1079500" indent="-358775">
              <a:spcBef>
                <a:spcPts val="1200"/>
              </a:spcBef>
              <a:buFont typeface="Wingdings" panose="05000000000000000000" pitchFamily="2" charset="2"/>
              <a:buChar char="Ä"/>
            </a:pPr>
            <a:r>
              <a:rPr lang="fr-FR" dirty="0" smtClean="0"/>
              <a:t>Mutuelle </a:t>
            </a:r>
            <a:r>
              <a:rPr lang="fr-FR" dirty="0"/>
              <a:t>/ Prévoyance (ex : AG2R qui a des actions prévention et sensibilisation en faveur des jeunes)</a:t>
            </a:r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</a:t>
            </a:r>
            <a:r>
              <a:rPr lang="fr-FR" sz="4800" b="1" dirty="0" smtClean="0">
                <a:solidFill>
                  <a:srgbClr val="FF9802"/>
                </a:solidFill>
              </a:rPr>
              <a:t>Santé &amp; travail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6" name="Espace réservé de la date 1">
            <a:extLst>
              <a:ext uri="{FF2B5EF4-FFF2-40B4-BE49-F238E27FC236}">
                <a16:creationId xmlns:a16="http://schemas.microsoft.com/office/drawing/2014/main" id="{84594BB7-FAD9-43E5-A2E6-F1E381BC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RDS - 06/02/2024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9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3DB9C8-43E7-4203-8D0B-ADA65AC923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802"/>
          </a:solidFill>
          <a:ln>
            <a:solidFill>
              <a:srgbClr val="FF9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962FB-4EA7-4DF1-95CD-5B76D3DA310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37AF010F-EB5C-4A20-8277-10EF6E113F8B}"/>
              </a:ext>
            </a:extLst>
          </p:cNvPr>
          <p:cNvSpPr/>
          <p:nvPr/>
        </p:nvSpPr>
        <p:spPr>
          <a:xfrm flipV="1">
            <a:off x="0" y="0"/>
            <a:ext cx="7786540" cy="6858000"/>
          </a:xfrm>
          <a:prstGeom prst="rtTriangle">
            <a:avLst/>
          </a:prstGeom>
          <a:solidFill>
            <a:srgbClr val="B80C18"/>
          </a:solidFill>
          <a:ln>
            <a:solidFill>
              <a:srgbClr val="B8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E869D-9069-493A-9040-BDDEE99DEC0C}"/>
              </a:ext>
            </a:extLst>
          </p:cNvPr>
          <p:cNvSpPr/>
          <p:nvPr/>
        </p:nvSpPr>
        <p:spPr>
          <a:xfrm>
            <a:off x="2930786" y="657670"/>
            <a:ext cx="5679814" cy="5493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04" y="331284"/>
            <a:ext cx="1933575" cy="1366838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4806802" y="6531693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Association de Conseil de d’Interventions Sociales du Travail - Association loi 1901   |</a:t>
            </a:r>
          </a:p>
        </p:txBody>
      </p:sp>
      <p:sp>
        <p:nvSpPr>
          <p:cNvPr id="11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2625875" y="1908722"/>
            <a:ext cx="6289629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>
                <a:ln>
                  <a:noFill/>
                </a:ln>
                <a:solidFill>
                  <a:srgbClr val="FF980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SIÈGE NORMANDIE</a:t>
            </a:r>
          </a:p>
        </p:txBody>
      </p:sp>
      <p:sp>
        <p:nvSpPr>
          <p:cNvPr id="12" name="Espace réservé du texte 16">
            <a:extLst>
              <a:ext uri="{FF2B5EF4-FFF2-40B4-BE49-F238E27FC236}">
                <a16:creationId xmlns:a16="http://schemas.microsoft.com/office/drawing/2014/main" id="{A0171C25-DA6C-4E85-B616-3E5CA1570ADA}"/>
              </a:ext>
            </a:extLst>
          </p:cNvPr>
          <p:cNvSpPr txBox="1">
            <a:spLocks/>
          </p:cNvSpPr>
          <p:nvPr/>
        </p:nvSpPr>
        <p:spPr>
          <a:xfrm>
            <a:off x="3519036" y="2872969"/>
            <a:ext cx="4503305" cy="2349754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02 76 01 51 51 </a:t>
            </a:r>
            <a:endParaRPr kumimoji="0" lang="fr-FR" sz="3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secretariat@acist.asso.fr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Retrouvez-nous sur : 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www.acist.asso.fr</a:t>
            </a: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Et sur les réseaux :</a:t>
            </a:r>
          </a:p>
        </p:txBody>
      </p:sp>
      <p:sp>
        <p:nvSpPr>
          <p:cNvPr id="13" name="Espace réservé du texte 16">
            <a:extLst>
              <a:ext uri="{FF2B5EF4-FFF2-40B4-BE49-F238E27FC236}">
                <a16:creationId xmlns:a16="http://schemas.microsoft.com/office/drawing/2014/main" id="{7260C384-3F5B-48CA-8660-B9C290F5C0EA}"/>
              </a:ext>
            </a:extLst>
          </p:cNvPr>
          <p:cNvSpPr txBox="1">
            <a:spLocks/>
          </p:cNvSpPr>
          <p:nvPr/>
        </p:nvSpPr>
        <p:spPr>
          <a:xfrm>
            <a:off x="3519035" y="2271051"/>
            <a:ext cx="4503305" cy="471130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155 rue Louis Blériot, 76230 Bois Guillaume</a:t>
            </a:r>
          </a:p>
        </p:txBody>
      </p:sp>
      <p:pic>
        <p:nvPicPr>
          <p:cNvPr id="1026" name="Picture 2" descr="logo-facebook – Poulaillon Traiteur">
            <a:extLst>
              <a:ext uri="{FF2B5EF4-FFF2-40B4-BE49-F238E27FC236}">
                <a16:creationId xmlns:a16="http://schemas.microsoft.com/office/drawing/2014/main" id="{E931D29B-6B2F-4C6D-9516-DFC430A52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87" y="5030730"/>
            <a:ext cx="833759" cy="83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nken | Groupe TI">
            <a:extLst>
              <a:ext uri="{FF2B5EF4-FFF2-40B4-BE49-F238E27FC236}">
                <a16:creationId xmlns:a16="http://schemas.microsoft.com/office/drawing/2014/main" id="{AE9B861F-C2D0-4F7B-9110-EC1050AE0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943" y="4982189"/>
            <a:ext cx="931019" cy="93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636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375</Words>
  <Application>Microsoft Office PowerPoint</Application>
  <PresentationFormat>Grand écran</PresentationFormat>
  <Paragraphs>89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Bertout</dc:creator>
  <cp:lastModifiedBy>Elisabeth Bertout</cp:lastModifiedBy>
  <cp:revision>16</cp:revision>
  <dcterms:created xsi:type="dcterms:W3CDTF">2022-10-05T14:31:47Z</dcterms:created>
  <dcterms:modified xsi:type="dcterms:W3CDTF">2024-04-29T15:41:10Z</dcterms:modified>
</cp:coreProperties>
</file>