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3" r:id="rId2"/>
    <p:sldId id="268" r:id="rId3"/>
    <p:sldId id="287" r:id="rId4"/>
    <p:sldId id="284" r:id="rId5"/>
    <p:sldId id="285" r:id="rId6"/>
    <p:sldId id="270" r:id="rId7"/>
    <p:sldId id="260" r:id="rId8"/>
    <p:sldId id="261" r:id="rId9"/>
    <p:sldId id="262" r:id="rId10"/>
    <p:sldId id="276" r:id="rId11"/>
    <p:sldId id="275" r:id="rId12"/>
    <p:sldId id="274" r:id="rId13"/>
    <p:sldId id="273" r:id="rId14"/>
    <p:sldId id="277" r:id="rId15"/>
    <p:sldId id="278" r:id="rId16"/>
    <p:sldId id="263" r:id="rId17"/>
    <p:sldId id="265" r:id="rId18"/>
    <p:sldId id="288" r:id="rId19"/>
    <p:sldId id="281" r:id="rId20"/>
    <p:sldId id="266" r:id="rId21"/>
    <p:sldId id="267" r:id="rId22"/>
    <p:sldId id="28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Cecilia - externe" initials="TC-e" lastIdx="1" clrIdx="0">
    <p:extLst>
      <p:ext uri="{19B8F6BF-5375-455C-9EA6-DF929625EA0E}">
        <p15:presenceInfo xmlns:p15="http://schemas.microsoft.com/office/powerpoint/2012/main" userId="S-1-5-21-3009843245-2099980036-838960570-6228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6CCFF"/>
    <a:srgbClr val="CC6600"/>
    <a:srgbClr val="CC33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9384" autoAdjust="0"/>
  </p:normalViewPr>
  <p:slideViewPr>
    <p:cSldViewPr snapToGrid="0">
      <p:cViewPr varScale="1">
        <p:scale>
          <a:sx n="99" d="100"/>
          <a:sy n="99" d="100"/>
        </p:scale>
        <p:origin x="7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8653606870379422"/>
          <c:y val="0.28140246820803466"/>
          <c:w val="0.37496741346406515"/>
          <c:h val="0.45029366760912704"/>
        </c:manualLayout>
      </c:layout>
      <c:pieChart>
        <c:varyColors val="1"/>
        <c:ser>
          <c:idx val="0"/>
          <c:order val="0"/>
          <c:dPt>
            <c:idx val="0"/>
            <c:bubble3D val="0"/>
            <c:spPr>
              <a:solidFill>
                <a:schemeClr val="accent5">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86B-4AF1-920E-0A78E0AE91EA}"/>
              </c:ext>
            </c:extLst>
          </c:dPt>
          <c:dPt>
            <c:idx val="1"/>
            <c:bubble3D val="0"/>
            <c:spPr>
              <a:solidFill>
                <a:schemeClr val="accent5">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86B-4AF1-920E-0A78E0AE91EA}"/>
              </c:ext>
            </c:extLst>
          </c:dPt>
          <c:dPt>
            <c:idx val="2"/>
            <c:bubble3D val="0"/>
            <c:spPr>
              <a:solidFill>
                <a:schemeClr val="accent5">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86B-4AF1-920E-0A78E0AE91EA}"/>
              </c:ext>
            </c:extLst>
          </c:dPt>
          <c:dPt>
            <c:idx val="3"/>
            <c:bubble3D val="0"/>
            <c:spPr>
              <a:solidFill>
                <a:schemeClr val="accent5">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86B-4AF1-920E-0A78E0AE91EA}"/>
              </c:ext>
            </c:extLst>
          </c:dPt>
          <c:dPt>
            <c:idx val="4"/>
            <c:bubble3D val="0"/>
            <c:spPr>
              <a:solidFill>
                <a:schemeClr val="accent5">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86B-4AF1-920E-0A78E0AE91EA}"/>
              </c:ext>
            </c:extLst>
          </c:dPt>
          <c:dPt>
            <c:idx val="5"/>
            <c:bubble3D val="0"/>
            <c:spPr>
              <a:solidFill>
                <a:schemeClr val="accent5">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86B-4AF1-920E-0A78E0AE91EA}"/>
              </c:ext>
            </c:extLst>
          </c:dPt>
          <c:dLbls>
            <c:dLbl>
              <c:idx val="0"/>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bg1">
                          <a:lumMod val="50000"/>
                        </a:schemeClr>
                      </a:solidFill>
                      <a:latin typeface="+mn-lt"/>
                      <a:ea typeface="+mn-ea"/>
                      <a:cs typeface="+mn-cs"/>
                    </a:defRPr>
                  </a:pPr>
                  <a:endParaRPr lang="fr-FR"/>
                </a:p>
              </c:txPr>
              <c:dLblPos val="outEnd"/>
              <c:showLegendKey val="0"/>
              <c:showVal val="1"/>
              <c:showCatName val="1"/>
              <c:showSerName val="0"/>
              <c:showPercent val="0"/>
              <c:showBubbleSize val="0"/>
              <c:separator>
</c:separator>
              <c:extLst>
                <c:ext xmlns:c15="http://schemas.microsoft.com/office/drawing/2012/chart" uri="{CE6537A1-D6FC-4f65-9D91-7224C49458BB}">
                  <c15:layout>
                    <c:manualLayout>
                      <c:w val="0.27578989150527383"/>
                      <c:h val="0.21340991431885417"/>
                    </c:manualLayout>
                  </c15:layout>
                </c:ext>
                <c:ext xmlns:c16="http://schemas.microsoft.com/office/drawing/2014/chart" uri="{C3380CC4-5D6E-409C-BE32-E72D297353CC}">
                  <c16:uniqueId val="{00000001-886B-4AF1-920E-0A78E0AE91EA}"/>
                </c:ext>
              </c:extLst>
            </c:dLbl>
            <c:dLbl>
              <c:idx val="1"/>
              <c:layout>
                <c:manualLayout>
                  <c:x val="3.5150762339776563E-2"/>
                  <c:y val="2.018044240974195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bg1">
                          <a:lumMod val="50000"/>
                        </a:schemeClr>
                      </a:solidFill>
                      <a:latin typeface="+mn-lt"/>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616905619725645"/>
                      <c:h val="0.18104222355884281"/>
                    </c:manualLayout>
                  </c15:layout>
                </c:ext>
                <c:ext xmlns:c16="http://schemas.microsoft.com/office/drawing/2014/chart" uri="{C3380CC4-5D6E-409C-BE32-E72D297353CC}">
                  <c16:uniqueId val="{00000003-886B-4AF1-920E-0A78E0AE91EA}"/>
                </c:ext>
              </c:extLst>
            </c:dLbl>
            <c:dLbl>
              <c:idx val="2"/>
              <c:layout>
                <c:manualLayout>
                  <c:x val="7.198832372182333E-2"/>
                  <c:y val="2.268030448280640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lumMod val="50000"/>
                        </a:schemeClr>
                      </a:solidFill>
                      <a:latin typeface="+mn-lt"/>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152364128015581"/>
                      <c:h val="0.22113527321347995"/>
                    </c:manualLayout>
                  </c15:layout>
                </c:ext>
                <c:ext xmlns:c16="http://schemas.microsoft.com/office/drawing/2014/chart" uri="{C3380CC4-5D6E-409C-BE32-E72D297353CC}">
                  <c16:uniqueId val="{00000005-886B-4AF1-920E-0A78E0AE91EA}"/>
                </c:ext>
              </c:extLst>
            </c:dLbl>
            <c:dLbl>
              <c:idx val="3"/>
              <c:layout>
                <c:manualLayout>
                  <c:x val="-9.4431431310705201E-3"/>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lumMod val="50000"/>
                        </a:schemeClr>
                      </a:solidFill>
                      <a:latin typeface="+mn-lt"/>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471309324196824"/>
                      <c:h val="0.22113527321347995"/>
                    </c:manualLayout>
                  </c15:layout>
                </c:ext>
                <c:ext xmlns:c16="http://schemas.microsoft.com/office/drawing/2014/chart" uri="{C3380CC4-5D6E-409C-BE32-E72D297353CC}">
                  <c16:uniqueId val="{00000007-886B-4AF1-920E-0A78E0AE91EA}"/>
                </c:ext>
              </c:extLst>
            </c:dLbl>
            <c:dLbl>
              <c:idx val="4"/>
              <c:layout>
                <c:manualLayout>
                  <c:x val="-1.8886360618184248E-2"/>
                  <c:y val="2.2681376001691569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bg1">
                          <a:lumMod val="50000"/>
                        </a:schemeClr>
                      </a:solidFill>
                      <a:latin typeface="+mn-lt"/>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351627703516522"/>
                      <c:h val="0.20340944973034178"/>
                    </c:manualLayout>
                  </c15:layout>
                </c:ext>
                <c:ext xmlns:c16="http://schemas.microsoft.com/office/drawing/2014/chart" uri="{C3380CC4-5D6E-409C-BE32-E72D297353CC}">
                  <c16:uniqueId val="{00000009-886B-4AF1-920E-0A78E0AE91EA}"/>
                </c:ext>
              </c:extLst>
            </c:dLbl>
            <c:dLbl>
              <c:idx val="5"/>
              <c:layout>
                <c:manualLayout>
                  <c:x val="5.8768042307993738E-3"/>
                  <c:y val="-2.88410023130521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lumMod val="50000"/>
                        </a:schemeClr>
                      </a:solidFill>
                      <a:latin typeface="+mn-lt"/>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B-886B-4AF1-920E-0A78E0AE91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lumMod val="50000"/>
                      </a:schemeClr>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Feuil1!$B$3:$B$8</c:f>
              <c:strCache>
                <c:ptCount val="6"/>
                <c:pt idx="0">
                  <c:v>Handicap de naissance ou de l'enfance</c:v>
                </c:pt>
                <c:pt idx="1">
                  <c:v>Maladie non-professionnelle</c:v>
                </c:pt>
                <c:pt idx="2">
                  <c:v>Accident du travail ou maladie professionnelle</c:v>
                </c:pt>
                <c:pt idx="3">
                  <c:v>Autre accident (y compris accident de trajet)</c:v>
                </c:pt>
                <c:pt idx="4">
                  <c:v>Autre origine (dont vieillissement)</c:v>
                </c:pt>
                <c:pt idx="5">
                  <c:v>Non précisé</c:v>
                </c:pt>
              </c:strCache>
            </c:strRef>
          </c:cat>
          <c:val>
            <c:numRef>
              <c:f>Feuil1!$C$3:$C$8</c:f>
              <c:numCache>
                <c:formatCode>0%</c:formatCode>
                <c:ptCount val="6"/>
                <c:pt idx="0">
                  <c:v>0.15</c:v>
                </c:pt>
                <c:pt idx="1">
                  <c:v>0.23</c:v>
                </c:pt>
                <c:pt idx="2">
                  <c:v>0.17</c:v>
                </c:pt>
                <c:pt idx="3">
                  <c:v>0.15</c:v>
                </c:pt>
                <c:pt idx="4">
                  <c:v>0.23</c:v>
                </c:pt>
                <c:pt idx="5">
                  <c:v>7.0000000000000007E-2</c:v>
                </c:pt>
              </c:numCache>
            </c:numRef>
          </c:val>
          <c:extLst>
            <c:ext xmlns:c16="http://schemas.microsoft.com/office/drawing/2014/chart" uri="{C3380CC4-5D6E-409C-BE32-E72D297353CC}">
              <c16:uniqueId val="{0000000C-886B-4AF1-920E-0A78E0AE91E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84B8F-8737-4DD0-807F-A97B686FB625}" type="datetimeFigureOut">
              <a:rPr lang="fr-FR" smtClean="0"/>
              <a:t>29/05/2024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5B297-80A9-4CD0-AB6A-634D7C645E5C}" type="slidenum">
              <a:rPr lang="fr-FR" smtClean="0"/>
              <a:t>‹N°›</a:t>
            </a:fld>
            <a:endParaRPr lang="fr-FR"/>
          </a:p>
        </p:txBody>
      </p:sp>
    </p:spTree>
    <p:extLst>
      <p:ext uri="{BB962C8B-B14F-4D97-AF65-F5344CB8AC3E}">
        <p14:creationId xmlns:p14="http://schemas.microsoft.com/office/powerpoint/2010/main" val="396598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629920" algn="l" hangingPunct="0">
              <a:spcBef>
                <a:spcPts val="600"/>
              </a:spcBef>
              <a:spcAft>
                <a:spcPts val="0"/>
              </a:spcAft>
            </a:pPr>
            <a:r>
              <a:rPr lang="fr-CA" sz="1200" b="1" dirty="0" smtClean="0">
                <a:solidFill>
                  <a:srgbClr val="CC6600"/>
                </a:solidFill>
                <a:ea typeface="Times New Roman" panose="02020603050405020304" pitchFamily="18" charset="0"/>
                <a:cs typeface="Times New Roman" panose="02020603050405020304" pitchFamily="18" charset="0"/>
              </a:rPr>
              <a:t>Participantes</a:t>
            </a:r>
            <a:r>
              <a:rPr lang="fr-CA" sz="1200" b="1"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AUVARD Florence</a:t>
            </a:r>
            <a:r>
              <a:rPr lang="fr-FR" sz="1200"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DAUMAS Sophie</a:t>
            </a:r>
            <a:r>
              <a:rPr lang="fr-FR" sz="1200"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HUSSON Céline</a:t>
            </a:r>
            <a:r>
              <a:rPr lang="fr-FR" sz="1200"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LEHODEY Reine</a:t>
            </a:r>
            <a:r>
              <a:rPr lang="fr-FR" sz="1200"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REGOUIN Marine</a:t>
            </a:r>
            <a:r>
              <a:rPr lang="fr-FR" sz="1200" baseline="0" dirty="0" smtClean="0">
                <a:solidFill>
                  <a:srgbClr val="CC6600"/>
                </a:solidFill>
                <a:ea typeface="Times New Roman" panose="02020603050405020304" pitchFamily="18" charset="0"/>
                <a:cs typeface="Times New Roman" panose="02020603050405020304" pitchFamily="18" charset="0"/>
              </a:rPr>
              <a:t> - </a:t>
            </a:r>
            <a:r>
              <a:rPr lang="fr-FR" sz="1200" dirty="0" smtClean="0">
                <a:solidFill>
                  <a:srgbClr val="CC6600"/>
                </a:solidFill>
                <a:ea typeface="Times New Roman" panose="02020603050405020304" pitchFamily="18" charset="0"/>
                <a:cs typeface="Times New Roman" panose="02020603050405020304" pitchFamily="18" charset="0"/>
              </a:rPr>
              <a:t>RICARD Alice-</a:t>
            </a:r>
            <a:r>
              <a:rPr lang="fr-FR" sz="1200" baseline="0" dirty="0" smtClean="0">
                <a:solidFill>
                  <a:srgbClr val="CC6600"/>
                </a:solidFill>
                <a:ea typeface="Times New Roman" panose="02020603050405020304" pitchFamily="18" charset="0"/>
                <a:cs typeface="Times New Roman" panose="02020603050405020304" pitchFamily="18" charset="0"/>
              </a:rPr>
              <a:t> </a:t>
            </a:r>
            <a:r>
              <a:rPr lang="fr-FR" sz="1200" dirty="0" smtClean="0">
                <a:solidFill>
                  <a:srgbClr val="CC6600"/>
                </a:solidFill>
                <a:ea typeface="Times New Roman" panose="02020603050405020304" pitchFamily="18" charset="0"/>
                <a:cs typeface="Times New Roman" panose="02020603050405020304" pitchFamily="18" charset="0"/>
              </a:rPr>
              <a:t>THOMAS Cécilia</a:t>
            </a:r>
          </a:p>
          <a:p>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a:t>
            </a:fld>
            <a:endParaRPr lang="fr-FR"/>
          </a:p>
        </p:txBody>
      </p:sp>
    </p:spTree>
    <p:extLst>
      <p:ext uri="{BB962C8B-B14F-4D97-AF65-F5344CB8AC3E}">
        <p14:creationId xmlns:p14="http://schemas.microsoft.com/office/powerpoint/2010/main" val="421992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13</a:t>
            </a:fld>
            <a:endParaRPr lang="fr-FR"/>
          </a:p>
        </p:txBody>
      </p:sp>
    </p:spTree>
    <p:extLst>
      <p:ext uri="{BB962C8B-B14F-4D97-AF65-F5344CB8AC3E}">
        <p14:creationId xmlns:p14="http://schemas.microsoft.com/office/powerpoint/2010/main" val="412175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14</a:t>
            </a:fld>
            <a:endParaRPr lang="fr-FR"/>
          </a:p>
        </p:txBody>
      </p:sp>
    </p:spTree>
    <p:extLst>
      <p:ext uri="{BB962C8B-B14F-4D97-AF65-F5344CB8AC3E}">
        <p14:creationId xmlns:p14="http://schemas.microsoft.com/office/powerpoint/2010/main" val="266744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15</a:t>
            </a:fld>
            <a:endParaRPr lang="fr-FR"/>
          </a:p>
        </p:txBody>
      </p:sp>
    </p:spTree>
    <p:extLst>
      <p:ext uri="{BB962C8B-B14F-4D97-AF65-F5344CB8AC3E}">
        <p14:creationId xmlns:p14="http://schemas.microsoft.com/office/powerpoint/2010/main" val="263982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Savoir</a:t>
            </a:r>
            <a:r>
              <a:rPr lang="fr-FR" baseline="0" dirty="0"/>
              <a:t> donner les noms et handicaps de chaque personnalité</a:t>
            </a:r>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4</a:t>
            </a:fld>
            <a:endParaRPr lang="fr-FR"/>
          </a:p>
        </p:txBody>
      </p:sp>
    </p:spTree>
    <p:extLst>
      <p:ext uri="{BB962C8B-B14F-4D97-AF65-F5344CB8AC3E}">
        <p14:creationId xmlns:p14="http://schemas.microsoft.com/office/powerpoint/2010/main" val="112714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Savoir</a:t>
            </a:r>
            <a:r>
              <a:rPr lang="fr-FR" baseline="0" dirty="0"/>
              <a:t> donner les noms et handicaps de chaque personnalité</a:t>
            </a:r>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5</a:t>
            </a:fld>
            <a:endParaRPr lang="fr-FR"/>
          </a:p>
        </p:txBody>
      </p:sp>
    </p:spTree>
    <p:extLst>
      <p:ext uri="{BB962C8B-B14F-4D97-AF65-F5344CB8AC3E}">
        <p14:creationId xmlns:p14="http://schemas.microsoft.com/office/powerpoint/2010/main" val="382224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303030"/>
                </a:solidFill>
                <a:latin typeface="+mn-lt"/>
                <a:ea typeface="+mn-ea"/>
                <a:cs typeface="+mn-cs"/>
              </a:rPr>
              <a:t>Selon les chiffres du Défenseur des droits, les principaux critères de </a:t>
            </a:r>
            <a:r>
              <a:rPr lang="fr-FR" sz="1200" b="1" kern="1200" dirty="0">
                <a:solidFill>
                  <a:srgbClr val="303030"/>
                </a:solidFill>
                <a:latin typeface="+mn-lt"/>
                <a:ea typeface="+mn-ea"/>
                <a:cs typeface="+mn-cs"/>
              </a:rPr>
              <a:t>discriminations </a:t>
            </a:r>
            <a:r>
              <a:rPr lang="fr-FR" sz="1200" kern="1200" dirty="0">
                <a:solidFill>
                  <a:srgbClr val="303030"/>
                </a:solidFill>
                <a:latin typeface="+mn-lt"/>
                <a:ea typeface="+mn-ea"/>
                <a:cs typeface="+mn-cs"/>
              </a:rPr>
              <a:t>invoqués dans les réclamations déposées en 2019 sont l'origine et la nationalité (24,5 %), </a:t>
            </a:r>
            <a:r>
              <a:rPr lang="fr-FR" sz="1200" kern="1200" dirty="0">
                <a:solidFill>
                  <a:srgbClr val="FF0000"/>
                </a:solidFill>
                <a:latin typeface="+mn-lt"/>
                <a:ea typeface="+mn-ea"/>
                <a:cs typeface="+mn-cs"/>
              </a:rPr>
              <a:t>le handicap (22,7 %)</a:t>
            </a:r>
            <a:r>
              <a:rPr lang="fr-FR" sz="1200" kern="1200" dirty="0">
                <a:solidFill>
                  <a:srgbClr val="303030"/>
                </a:solidFill>
                <a:latin typeface="+mn-lt"/>
                <a:ea typeface="+mn-ea"/>
                <a:cs typeface="+mn-cs"/>
              </a:rPr>
              <a:t>, le sexe, y compris la situation de famille et la grossesse (12,7 %), l'état de santé (10,3 %), l'âge (5,7 %).</a:t>
            </a:r>
            <a:endParaRPr lang="fr-FR" sz="1200" kern="1200" dirty="0">
              <a:solidFill>
                <a:schemeClr val="tx1"/>
              </a:solidFill>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7</a:t>
            </a:fld>
            <a:endParaRPr lang="fr-FR"/>
          </a:p>
        </p:txBody>
      </p:sp>
    </p:spTree>
    <p:extLst>
      <p:ext uri="{BB962C8B-B14F-4D97-AF65-F5344CB8AC3E}">
        <p14:creationId xmlns:p14="http://schemas.microsoft.com/office/powerpoint/2010/main" val="273789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a:t>
            </a:r>
            <a:r>
              <a:rPr lang="fr-FR" dirty="0" err="1"/>
              <a:t>Agefiph</a:t>
            </a:r>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8</a:t>
            </a:fld>
            <a:endParaRPr lang="fr-FR"/>
          </a:p>
        </p:txBody>
      </p:sp>
    </p:spTree>
    <p:extLst>
      <p:ext uri="{BB962C8B-B14F-4D97-AF65-F5344CB8AC3E}">
        <p14:creationId xmlns:p14="http://schemas.microsoft.com/office/powerpoint/2010/main" val="221883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9</a:t>
            </a:fld>
            <a:endParaRPr lang="fr-FR"/>
          </a:p>
        </p:txBody>
      </p:sp>
    </p:spTree>
    <p:extLst>
      <p:ext uri="{BB962C8B-B14F-4D97-AF65-F5344CB8AC3E}">
        <p14:creationId xmlns:p14="http://schemas.microsoft.com/office/powerpoint/2010/main" val="218852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10</a:t>
            </a:fld>
            <a:endParaRPr lang="fr-FR"/>
          </a:p>
        </p:txBody>
      </p:sp>
    </p:spTree>
    <p:extLst>
      <p:ext uri="{BB962C8B-B14F-4D97-AF65-F5344CB8AC3E}">
        <p14:creationId xmlns:p14="http://schemas.microsoft.com/office/powerpoint/2010/main" val="424652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11</a:t>
            </a:fld>
            <a:endParaRPr lang="fr-FR"/>
          </a:p>
        </p:txBody>
      </p:sp>
    </p:spTree>
    <p:extLst>
      <p:ext uri="{BB962C8B-B14F-4D97-AF65-F5344CB8AC3E}">
        <p14:creationId xmlns:p14="http://schemas.microsoft.com/office/powerpoint/2010/main" val="2506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INSEE 2015</a:t>
            </a:r>
          </a:p>
        </p:txBody>
      </p:sp>
      <p:sp>
        <p:nvSpPr>
          <p:cNvPr id="4" name="Espace réservé du numéro de diapositive 3"/>
          <p:cNvSpPr>
            <a:spLocks noGrp="1"/>
          </p:cNvSpPr>
          <p:nvPr>
            <p:ph type="sldNum" sz="quarter" idx="10"/>
          </p:nvPr>
        </p:nvSpPr>
        <p:spPr/>
        <p:txBody>
          <a:bodyPr/>
          <a:lstStyle/>
          <a:p>
            <a:fld id="{8FA5B297-80A9-4CD0-AB6A-634D7C645E5C}" type="slidenum">
              <a:rPr lang="fr-FR" smtClean="0"/>
              <a:t>12</a:t>
            </a:fld>
            <a:endParaRPr lang="fr-FR"/>
          </a:p>
        </p:txBody>
      </p:sp>
    </p:spTree>
    <p:extLst>
      <p:ext uri="{BB962C8B-B14F-4D97-AF65-F5344CB8AC3E}">
        <p14:creationId xmlns:p14="http://schemas.microsoft.com/office/powerpoint/2010/main" val="497142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162683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14882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80324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260037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39046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DA59D04-897A-4DE7-BEEA-9059FCE2E734}"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368900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DA59D04-897A-4DE7-BEEA-9059FCE2E734}" type="datetimeFigureOut">
              <a:rPr lang="fr-FR" smtClean="0"/>
              <a:t>29/05/2024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100811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DA59D04-897A-4DE7-BEEA-9059FCE2E734}" type="datetimeFigureOut">
              <a:rPr lang="fr-FR" smtClean="0"/>
              <a:t>29/05/2024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244768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DA59D04-897A-4DE7-BEEA-9059FCE2E734}" type="datetimeFigureOut">
              <a:rPr lang="fr-FR" smtClean="0"/>
              <a:t>29/05/2024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261674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DA59D04-897A-4DE7-BEEA-9059FCE2E734}"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34260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DA59D04-897A-4DE7-BEEA-9059FCE2E734}"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D37B0B-9B9F-404A-8D23-18EB86A9C781}" type="slidenum">
              <a:rPr lang="fr-FR" smtClean="0"/>
              <a:t>‹N°›</a:t>
            </a:fld>
            <a:endParaRPr lang="fr-FR"/>
          </a:p>
        </p:txBody>
      </p:sp>
    </p:spTree>
    <p:extLst>
      <p:ext uri="{BB962C8B-B14F-4D97-AF65-F5344CB8AC3E}">
        <p14:creationId xmlns:p14="http://schemas.microsoft.com/office/powerpoint/2010/main" val="262883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59D04-897A-4DE7-BEEA-9059FCE2E734}" type="datetimeFigureOut">
              <a:rPr lang="fr-FR" smtClean="0"/>
              <a:t>29/05/2024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37B0B-9B9F-404A-8D23-18EB86A9C781}" type="slidenum">
              <a:rPr lang="fr-FR" smtClean="0"/>
              <a:t>‹N°›</a:t>
            </a:fld>
            <a:endParaRPr lang="fr-FR"/>
          </a:p>
        </p:txBody>
      </p:sp>
    </p:spTree>
    <p:extLst>
      <p:ext uri="{BB962C8B-B14F-4D97-AF65-F5344CB8AC3E}">
        <p14:creationId xmlns:p14="http://schemas.microsoft.com/office/powerpoint/2010/main" val="1669711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DB9C8-43E7-4203-8D0B-ADA65AC9232F}"/>
              </a:ext>
            </a:extLst>
          </p:cNvPr>
          <p:cNvSpPr/>
          <p:nvPr/>
        </p:nvSpPr>
        <p:spPr>
          <a:xfrm>
            <a:off x="0" y="0"/>
            <a:ext cx="12192000" cy="6858000"/>
          </a:xfrm>
          <a:prstGeom prst="rect">
            <a:avLst/>
          </a:prstGeom>
          <a:solidFill>
            <a:srgbClr val="B80C18"/>
          </a:solidFill>
          <a:ln>
            <a:solidFill>
              <a:srgbClr val="B80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52272" y="6484220"/>
            <a:ext cx="2743200" cy="365125"/>
          </a:xfrm>
        </p:spPr>
        <p:txBody>
          <a:bodyPr/>
          <a:lstStyle/>
          <a:p>
            <a:fld id="{488962FB-4EA7-4DF1-95CD-5B76D3DA310A}" type="slidenum">
              <a:rPr lang="fr-FR" smtClean="0">
                <a:solidFill>
                  <a:schemeClr val="bg1"/>
                </a:solidFill>
              </a:rPr>
              <a:t>1</a:t>
            </a:fld>
            <a:endParaRPr lang="fr-FR">
              <a:solidFill>
                <a:schemeClr val="bg1"/>
              </a:solidFill>
            </a:endParaRPr>
          </a:p>
        </p:txBody>
      </p:sp>
      <p:sp>
        <p:nvSpPr>
          <p:cNvPr id="4" name="Triangle rectangle 3">
            <a:extLst>
              <a:ext uri="{FF2B5EF4-FFF2-40B4-BE49-F238E27FC236}">
                <a16:creationId xmlns:a16="http://schemas.microsoft.com/office/drawing/2014/main" id="{37AF010F-EB5C-4A20-8277-10EF6E113F8B}"/>
              </a:ext>
            </a:extLst>
          </p:cNvPr>
          <p:cNvSpPr/>
          <p:nvPr/>
        </p:nvSpPr>
        <p:spPr>
          <a:xfrm flipV="1">
            <a:off x="0" y="0"/>
            <a:ext cx="7786540" cy="6858000"/>
          </a:xfrm>
          <a:prstGeom prst="rtTriangle">
            <a:avLst/>
          </a:prstGeom>
          <a:solidFill>
            <a:srgbClr val="FF9802"/>
          </a:solidFill>
          <a:ln>
            <a:solidFill>
              <a:srgbClr val="FF98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8E2E869D-9069-493A-9040-BDDEE99DEC0C}"/>
              </a:ext>
            </a:extLst>
          </p:cNvPr>
          <p:cNvSpPr/>
          <p:nvPr/>
        </p:nvSpPr>
        <p:spPr>
          <a:xfrm>
            <a:off x="765927" y="366795"/>
            <a:ext cx="6254685" cy="59895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366795"/>
            <a:ext cx="1933575" cy="1366838"/>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10274" y="6523038"/>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a:solidFill>
                  <a:schemeClr val="bg1"/>
                </a:solidFill>
              </a:rPr>
              <a:t>Association de Conseil de d’Interventions Sociales du Travail - Association loi 1901   |</a:t>
            </a:r>
          </a:p>
        </p:txBody>
      </p:sp>
      <p:sp>
        <p:nvSpPr>
          <p:cNvPr id="12" name="Titre 4">
            <a:extLst>
              <a:ext uri="{FF2B5EF4-FFF2-40B4-BE49-F238E27FC236}">
                <a16:creationId xmlns:a16="http://schemas.microsoft.com/office/drawing/2014/main" id="{6B283CC2-7929-4BD0-AA25-122668BD838D}"/>
              </a:ext>
            </a:extLst>
          </p:cNvPr>
          <p:cNvSpPr txBox="1">
            <a:spLocks/>
          </p:cNvSpPr>
          <p:nvPr/>
        </p:nvSpPr>
        <p:spPr>
          <a:xfrm>
            <a:off x="7303164" y="4708276"/>
            <a:ext cx="4609122" cy="16926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000" dirty="0">
                <a:solidFill>
                  <a:schemeClr val="bg1"/>
                </a:solidFill>
              </a:rPr>
              <a:t>NOM Prénom</a:t>
            </a:r>
          </a:p>
          <a:p>
            <a:pPr algn="ctr"/>
            <a:r>
              <a:rPr lang="fr-FR" sz="2800" dirty="0">
                <a:solidFill>
                  <a:schemeClr val="bg1"/>
                </a:solidFill>
              </a:rPr>
              <a:t>Assistante de Service </a:t>
            </a:r>
            <a:r>
              <a:rPr lang="fr-FR" sz="2800" dirty="0" smtClean="0">
                <a:solidFill>
                  <a:schemeClr val="bg1"/>
                </a:solidFill>
              </a:rPr>
              <a:t>Social</a:t>
            </a:r>
            <a:br>
              <a:rPr lang="fr-FR" sz="2800" dirty="0" smtClean="0">
                <a:solidFill>
                  <a:schemeClr val="bg1"/>
                </a:solidFill>
              </a:rPr>
            </a:br>
            <a:r>
              <a:rPr lang="fr-FR" sz="2800" dirty="0" smtClean="0">
                <a:solidFill>
                  <a:schemeClr val="bg1"/>
                </a:solidFill>
              </a:rPr>
              <a:t>du </a:t>
            </a:r>
            <a:r>
              <a:rPr lang="fr-FR" sz="2800" dirty="0">
                <a:solidFill>
                  <a:schemeClr val="bg1"/>
                </a:solidFill>
              </a:rPr>
              <a:t>Travail</a:t>
            </a:r>
          </a:p>
        </p:txBody>
      </p:sp>
      <p:sp>
        <p:nvSpPr>
          <p:cNvPr id="13" name="Titre 4">
            <a:extLst>
              <a:ext uri="{FF2B5EF4-FFF2-40B4-BE49-F238E27FC236}">
                <a16:creationId xmlns:a16="http://schemas.microsoft.com/office/drawing/2014/main" id="{6B283CC2-7929-4BD0-AA25-122668BD838D}"/>
              </a:ext>
            </a:extLst>
          </p:cNvPr>
          <p:cNvSpPr txBox="1">
            <a:spLocks/>
          </p:cNvSpPr>
          <p:nvPr/>
        </p:nvSpPr>
        <p:spPr>
          <a:xfrm>
            <a:off x="1534658" y="2434136"/>
            <a:ext cx="4717222" cy="191031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400" b="1" dirty="0">
                <a:solidFill>
                  <a:srgbClr val="FF9802"/>
                </a:solidFill>
              </a:rPr>
              <a:t>Atelier Handicap</a:t>
            </a:r>
          </a:p>
          <a:p>
            <a:pPr algn="ctr" defTabSz="685800"/>
            <a:endParaRPr lang="fr-FR" sz="3600" dirty="0">
              <a:solidFill>
                <a:srgbClr val="FF9802"/>
              </a:solidFill>
              <a:latin typeface="Calibri Light" panose="020F0302020204030204"/>
            </a:endParaRPr>
          </a:p>
          <a:p>
            <a:pPr algn="ctr" defTabSz="685800"/>
            <a:r>
              <a:rPr lang="fr-FR" sz="3600" b="1" dirty="0">
                <a:solidFill>
                  <a:srgbClr val="FF9802"/>
                </a:solidFill>
                <a:latin typeface="Calibri Light" panose="020F0302020204030204"/>
              </a:rPr>
              <a:t>auprès </a:t>
            </a:r>
            <a:r>
              <a:rPr lang="fr-FR" sz="3600" b="1" dirty="0" smtClean="0">
                <a:solidFill>
                  <a:srgbClr val="FF9802"/>
                </a:solidFill>
                <a:latin typeface="Calibri Light" panose="020F0302020204030204"/>
              </a:rPr>
              <a:t>de ADHERENT</a:t>
            </a:r>
            <a:endParaRPr lang="fr-FR" sz="3600" b="1" dirty="0">
              <a:solidFill>
                <a:srgbClr val="FF9802"/>
              </a:solidFill>
              <a:latin typeface="Calibri Light" panose="020F0302020204030204"/>
            </a:endParaRPr>
          </a:p>
        </p:txBody>
      </p:sp>
      <p:sp>
        <p:nvSpPr>
          <p:cNvPr id="14" name="ZoneTexte 13"/>
          <p:cNvSpPr txBox="1"/>
          <p:nvPr/>
        </p:nvSpPr>
        <p:spPr>
          <a:xfrm>
            <a:off x="536321" y="6408107"/>
            <a:ext cx="490840" cy="261610"/>
          </a:xfrm>
          <a:prstGeom prst="rect">
            <a:avLst/>
          </a:prstGeom>
          <a:noFill/>
        </p:spPr>
        <p:txBody>
          <a:bodyPr wrap="none" rtlCol="0">
            <a:spAutoFit/>
          </a:bodyPr>
          <a:lstStyle/>
          <a:p>
            <a:r>
              <a:rPr lang="fr-FR" sz="1100" dirty="0" smtClean="0">
                <a:solidFill>
                  <a:schemeClr val="bg1"/>
                </a:solidFill>
              </a:rPr>
              <a:t>DATE</a:t>
            </a:r>
            <a:endParaRPr lang="fr-FR" sz="1100" dirty="0">
              <a:solidFill>
                <a:schemeClr val="bg1"/>
              </a:solidFill>
            </a:endParaRPr>
          </a:p>
        </p:txBody>
      </p:sp>
    </p:spTree>
    <p:extLst>
      <p:ext uri="{BB962C8B-B14F-4D97-AF65-F5344CB8AC3E}">
        <p14:creationId xmlns:p14="http://schemas.microsoft.com/office/powerpoint/2010/main" val="2490483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10</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Le handicap moteur</a:t>
            </a:r>
            <a:endParaRPr lang="fr-FR" sz="4800" b="1" dirty="0">
              <a:solidFill>
                <a:srgbClr val="FF9802"/>
              </a:solidFill>
            </a:endParaRPr>
          </a:p>
        </p:txBody>
      </p:sp>
      <p:pic>
        <p:nvPicPr>
          <p:cNvPr id="4" name="Image 3"/>
          <p:cNvPicPr>
            <a:picLocks noChangeAspect="1"/>
          </p:cNvPicPr>
          <p:nvPr/>
        </p:nvPicPr>
        <p:blipFill>
          <a:blip r:embed="rId5"/>
          <a:stretch>
            <a:fillRect/>
          </a:stretch>
        </p:blipFill>
        <p:spPr>
          <a:xfrm>
            <a:off x="7429059" y="1341786"/>
            <a:ext cx="4638675" cy="4743450"/>
          </a:xfrm>
          <a:prstGeom prst="rect">
            <a:avLst/>
          </a:prstGeom>
        </p:spPr>
      </p:pic>
      <p:sp>
        <p:nvSpPr>
          <p:cNvPr id="6" name="ZoneTexte 5"/>
          <p:cNvSpPr txBox="1"/>
          <p:nvPr/>
        </p:nvSpPr>
        <p:spPr>
          <a:xfrm>
            <a:off x="1319091" y="1129042"/>
            <a:ext cx="5921766" cy="4801314"/>
          </a:xfrm>
          <a:prstGeom prst="rect">
            <a:avLst/>
          </a:prstGeom>
          <a:noFill/>
        </p:spPr>
        <p:txBody>
          <a:bodyPr wrap="square" rtlCol="0">
            <a:spAutoFit/>
          </a:bodyPr>
          <a:lstStyle/>
          <a:p>
            <a:pPr algn="just"/>
            <a:r>
              <a:rPr lang="fr-FR" b="1" dirty="0" smtClean="0"/>
              <a:t>La déficience motrice </a:t>
            </a:r>
            <a:r>
              <a:rPr lang="fr-FR" dirty="0" smtClean="0"/>
              <a:t>recouvre l’ensemble des troubles pouvant entraîner une atteinte partielle ou totale de la motricité, notamment des membres supérieurs et/ou inférieurs.</a:t>
            </a:r>
          </a:p>
          <a:p>
            <a:pPr algn="just"/>
            <a:endParaRPr lang="fr-FR" dirty="0"/>
          </a:p>
          <a:p>
            <a:pPr algn="just"/>
            <a:r>
              <a:rPr lang="fr-FR" b="1" dirty="0" smtClean="0"/>
              <a:t>Le handicap </a:t>
            </a:r>
            <a:r>
              <a:rPr lang="fr-FR" dirty="0" smtClean="0"/>
              <a:t>qui résulte d’une déficience motrice est souvent visible et se manifeste par des </a:t>
            </a:r>
            <a:r>
              <a:rPr lang="fr-FR" b="1" dirty="0" smtClean="0"/>
              <a:t>difficultés à se mouvoir, à effectuer certains gestes, à se déplacer, à tenir une position, …</a:t>
            </a:r>
          </a:p>
          <a:p>
            <a:pPr algn="just"/>
            <a:endParaRPr lang="fr-FR" dirty="0"/>
          </a:p>
          <a:p>
            <a:pPr algn="just"/>
            <a:r>
              <a:rPr lang="fr-FR" u="sng" dirty="0" smtClean="0"/>
              <a:t>Causes</a:t>
            </a:r>
            <a:r>
              <a:rPr lang="fr-FR" dirty="0" smtClean="0"/>
              <a:t> : accidents, maladies génétiques ayant des conséquences musculaires, malformations congénitales, vieillissement…</a:t>
            </a:r>
          </a:p>
          <a:p>
            <a:pPr algn="just"/>
            <a:endParaRPr lang="fr-FR" dirty="0"/>
          </a:p>
          <a:p>
            <a:pPr algn="just"/>
            <a:r>
              <a:rPr lang="fr-FR" u="sng" dirty="0" smtClean="0"/>
              <a:t>Exemples de handicaps moteurs</a:t>
            </a:r>
            <a:r>
              <a:rPr lang="fr-FR" dirty="0" smtClean="0"/>
              <a:t> : perte ou détérioration d’un membre, sclérose en plaque, arthrite, myopathies paraplégie, tétraplégie, nanisme</a:t>
            </a:r>
            <a:endParaRPr lang="fr-FR" dirty="0"/>
          </a:p>
        </p:txBody>
      </p:sp>
      <p:pic>
        <p:nvPicPr>
          <p:cNvPr id="2" name="Image 1"/>
          <p:cNvPicPr>
            <a:picLocks noChangeAspect="1"/>
          </p:cNvPicPr>
          <p:nvPr/>
        </p:nvPicPr>
        <p:blipFill>
          <a:blip r:embed="rId6"/>
          <a:stretch>
            <a:fillRect/>
          </a:stretch>
        </p:blipFill>
        <p:spPr>
          <a:xfrm>
            <a:off x="6742477" y="96037"/>
            <a:ext cx="675313" cy="698205"/>
          </a:xfrm>
          <a:prstGeom prst="rect">
            <a:avLst/>
          </a:prstGeom>
        </p:spPr>
      </p:pic>
    </p:spTree>
    <p:extLst>
      <p:ext uri="{BB962C8B-B14F-4D97-AF65-F5344CB8AC3E}">
        <p14:creationId xmlns:p14="http://schemas.microsoft.com/office/powerpoint/2010/main" val="447899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rotWithShape="1">
          <a:blip r:embed="rId5"/>
          <a:srcRect l="9997" t="27371" r="4165"/>
          <a:stretch/>
        </p:blipFill>
        <p:spPr>
          <a:xfrm>
            <a:off x="1215825" y="1140876"/>
            <a:ext cx="7292907" cy="2354069"/>
          </a:xfrm>
          <a:prstGeom prst="rect">
            <a:avLst/>
          </a:prstGeom>
        </p:spPr>
      </p:pic>
      <p:pic>
        <p:nvPicPr>
          <p:cNvPr id="9" name="Image 8"/>
          <p:cNvPicPr>
            <a:picLocks noChangeAspect="1"/>
          </p:cNvPicPr>
          <p:nvPr/>
        </p:nvPicPr>
        <p:blipFill rotWithShape="1">
          <a:blip r:embed="rId6"/>
          <a:srcRect l="12375" r="20246"/>
          <a:stretch/>
        </p:blipFill>
        <p:spPr>
          <a:xfrm>
            <a:off x="2146434" y="3366296"/>
            <a:ext cx="4398745" cy="2572489"/>
          </a:xfrm>
          <a:prstGeom prst="rect">
            <a:avLst/>
          </a:prstGeom>
        </p:spPr>
      </p:pic>
      <p:sp>
        <p:nvSpPr>
          <p:cNvPr id="15"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Le handicap auditif</a:t>
            </a:r>
            <a:endParaRPr lang="fr-FR" sz="4800" b="1" dirty="0">
              <a:solidFill>
                <a:srgbClr val="FF9802"/>
              </a:solidFill>
            </a:endParaRPr>
          </a:p>
        </p:txBody>
      </p:sp>
      <p:pic>
        <p:nvPicPr>
          <p:cNvPr id="4" name="Image 3"/>
          <p:cNvPicPr>
            <a:picLocks noChangeAspect="1"/>
          </p:cNvPicPr>
          <p:nvPr/>
        </p:nvPicPr>
        <p:blipFill rotWithShape="1">
          <a:blip r:embed="rId7" cstate="print">
            <a:extLst>
              <a:ext uri="{28A0092B-C50C-407E-A947-70E740481C1C}">
                <a14:useLocalDpi xmlns:a14="http://schemas.microsoft.com/office/drawing/2010/main" val="0"/>
              </a:ext>
            </a:extLst>
          </a:blip>
          <a:srcRect l="-1" r="1421"/>
          <a:stretch/>
        </p:blipFill>
        <p:spPr>
          <a:xfrm>
            <a:off x="8276328" y="1678747"/>
            <a:ext cx="3909255" cy="3965606"/>
          </a:xfrm>
          <a:prstGeom prst="rect">
            <a:avLst/>
          </a:prstGeom>
        </p:spPr>
      </p:pic>
      <p:sp>
        <p:nvSpPr>
          <p:cNvPr id="6" name="Forme libre 5"/>
          <p:cNvSpPr/>
          <p:nvPr/>
        </p:nvSpPr>
        <p:spPr>
          <a:xfrm rot="-180000">
            <a:off x="1889174" y="3634022"/>
            <a:ext cx="200727" cy="2165685"/>
          </a:xfrm>
          <a:custGeom>
            <a:avLst/>
            <a:gdLst>
              <a:gd name="connsiteX0" fmla="*/ 200727 w 200727"/>
              <a:gd name="connsiteY0" fmla="*/ 0 h 2165685"/>
              <a:gd name="connsiteX1" fmla="*/ 17847 w 200727"/>
              <a:gd name="connsiteY1" fmla="*/ 875899 h 2165685"/>
              <a:gd name="connsiteX2" fmla="*/ 17847 w 200727"/>
              <a:gd name="connsiteY2" fmla="*/ 1578543 h 2165685"/>
              <a:gd name="connsiteX3" fmla="*/ 114100 w 200727"/>
              <a:gd name="connsiteY3" fmla="*/ 2165685 h 2165685"/>
            </a:gdLst>
            <a:ahLst/>
            <a:cxnLst>
              <a:cxn ang="0">
                <a:pos x="connsiteX0" y="connsiteY0"/>
              </a:cxn>
              <a:cxn ang="0">
                <a:pos x="connsiteX1" y="connsiteY1"/>
              </a:cxn>
              <a:cxn ang="0">
                <a:pos x="connsiteX2" y="connsiteY2"/>
              </a:cxn>
              <a:cxn ang="0">
                <a:pos x="connsiteX3" y="connsiteY3"/>
              </a:cxn>
            </a:cxnLst>
            <a:rect l="l" t="t" r="r" b="b"/>
            <a:pathLst>
              <a:path w="200727" h="2165685">
                <a:moveTo>
                  <a:pt x="200727" y="0"/>
                </a:moveTo>
                <a:cubicBezTo>
                  <a:pt x="124527" y="306404"/>
                  <a:pt x="48327" y="612809"/>
                  <a:pt x="17847" y="875899"/>
                </a:cubicBezTo>
                <a:cubicBezTo>
                  <a:pt x="-12633" y="1138990"/>
                  <a:pt x="1805" y="1363579"/>
                  <a:pt x="17847" y="1578543"/>
                </a:cubicBezTo>
                <a:cubicBezTo>
                  <a:pt x="33889" y="1793507"/>
                  <a:pt x="96454" y="2063016"/>
                  <a:pt x="114100" y="2165685"/>
                </a:cubicBezTo>
              </a:path>
            </a:pathLst>
          </a:custGeom>
          <a:ln w="5715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pic>
        <p:nvPicPr>
          <p:cNvPr id="10" name="Imag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545179" y="49100"/>
            <a:ext cx="707183" cy="732899"/>
          </a:xfrm>
          <a:prstGeom prst="rect">
            <a:avLst/>
          </a:prstGeom>
        </p:spPr>
      </p:pic>
    </p:spTree>
    <p:extLst>
      <p:ext uri="{BB962C8B-B14F-4D97-AF65-F5344CB8AC3E}">
        <p14:creationId xmlns:p14="http://schemas.microsoft.com/office/powerpoint/2010/main" val="1678287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rotWithShape="1">
          <a:blip r:embed="rId5"/>
          <a:srcRect l="11020" t="23718" r="1797"/>
          <a:stretch/>
        </p:blipFill>
        <p:spPr>
          <a:xfrm>
            <a:off x="1215826" y="994256"/>
            <a:ext cx="6070498" cy="1799315"/>
          </a:xfrm>
          <a:prstGeom prst="rect">
            <a:avLst/>
          </a:prstGeom>
        </p:spPr>
      </p:pic>
      <p:pic>
        <p:nvPicPr>
          <p:cNvPr id="9" name="Image 8"/>
          <p:cNvPicPr>
            <a:picLocks noChangeAspect="1"/>
          </p:cNvPicPr>
          <p:nvPr/>
        </p:nvPicPr>
        <p:blipFill rotWithShape="1">
          <a:blip r:embed="rId6"/>
          <a:srcRect t="29366"/>
          <a:stretch/>
        </p:blipFill>
        <p:spPr>
          <a:xfrm>
            <a:off x="1319091" y="3984858"/>
            <a:ext cx="5822690" cy="2184935"/>
          </a:xfrm>
          <a:prstGeom prst="rect">
            <a:avLst/>
          </a:prstGeom>
        </p:spPr>
      </p:pic>
      <p:sp>
        <p:nvSpPr>
          <p:cNvPr id="15"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Le handicap visuel</a:t>
            </a:r>
            <a:endParaRPr lang="fr-FR" sz="4800" b="1" dirty="0">
              <a:solidFill>
                <a:srgbClr val="FF9802"/>
              </a:solidFill>
            </a:endParaRPr>
          </a:p>
        </p:txBody>
      </p:sp>
      <p:sp>
        <p:nvSpPr>
          <p:cNvPr id="16"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12</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3927" y="289686"/>
            <a:ext cx="5814344" cy="5814344"/>
          </a:xfrm>
          <a:prstGeom prst="rect">
            <a:avLst/>
          </a:prstGeom>
        </p:spPr>
      </p:pic>
      <p:sp>
        <p:nvSpPr>
          <p:cNvPr id="4" name="ZoneTexte 3"/>
          <p:cNvSpPr txBox="1"/>
          <p:nvPr/>
        </p:nvSpPr>
        <p:spPr>
          <a:xfrm>
            <a:off x="1490733" y="3222641"/>
            <a:ext cx="4946675" cy="830997"/>
          </a:xfrm>
          <a:prstGeom prst="rect">
            <a:avLst/>
          </a:prstGeom>
          <a:noFill/>
        </p:spPr>
        <p:txBody>
          <a:bodyPr wrap="none" rtlCol="0">
            <a:spAutoFit/>
          </a:bodyPr>
          <a:lstStyle/>
          <a:p>
            <a:r>
              <a:rPr lang="fr-FR" sz="2400" b="1" dirty="0">
                <a:solidFill>
                  <a:schemeClr val="accent2"/>
                </a:solidFill>
                <a:latin typeface="+mj-lt"/>
                <a:ea typeface="+mj-ea"/>
                <a:cs typeface="+mj-cs"/>
              </a:rPr>
              <a:t>LES CAUSES DE DEFICIENCES VISUELLES</a:t>
            </a:r>
            <a:br>
              <a:rPr lang="fr-FR" sz="2400" b="1" dirty="0">
                <a:solidFill>
                  <a:schemeClr val="accent2"/>
                </a:solidFill>
                <a:latin typeface="+mj-lt"/>
                <a:ea typeface="+mj-ea"/>
                <a:cs typeface="+mj-cs"/>
              </a:rPr>
            </a:br>
            <a:r>
              <a:rPr lang="fr-FR" sz="2400" b="1" dirty="0">
                <a:solidFill>
                  <a:schemeClr val="accent2"/>
                </a:solidFill>
                <a:latin typeface="+mj-lt"/>
                <a:ea typeface="+mj-ea"/>
                <a:cs typeface="+mj-cs"/>
              </a:rPr>
              <a:t>LES </a:t>
            </a:r>
            <a:r>
              <a:rPr lang="fr-FR" sz="2400" b="1" dirty="0" smtClean="0">
                <a:solidFill>
                  <a:schemeClr val="accent2"/>
                </a:solidFill>
                <a:latin typeface="+mj-lt"/>
                <a:ea typeface="+mj-ea"/>
                <a:cs typeface="+mj-cs"/>
              </a:rPr>
              <a:t>PLUS </a:t>
            </a:r>
            <a:r>
              <a:rPr lang="fr-FR" sz="2400" b="1" dirty="0">
                <a:solidFill>
                  <a:schemeClr val="accent2"/>
                </a:solidFill>
                <a:latin typeface="+mj-lt"/>
                <a:ea typeface="+mj-ea"/>
                <a:cs typeface="+mj-cs"/>
              </a:rPr>
              <a:t>FREQUENTES SONT :</a:t>
            </a:r>
          </a:p>
        </p:txBody>
      </p:sp>
      <p:pic>
        <p:nvPicPr>
          <p:cNvPr id="5" name="Image 4"/>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437408" y="121220"/>
            <a:ext cx="701597" cy="665923"/>
          </a:xfrm>
          <a:prstGeom prst="rect">
            <a:avLst/>
          </a:prstGeom>
        </p:spPr>
      </p:pic>
    </p:spTree>
    <p:extLst>
      <p:ext uri="{BB962C8B-B14F-4D97-AF65-F5344CB8AC3E}">
        <p14:creationId xmlns:p14="http://schemas.microsoft.com/office/powerpoint/2010/main" val="1773679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re 4">
            <a:extLst>
              <a:ext uri="{FF2B5EF4-FFF2-40B4-BE49-F238E27FC236}">
                <a16:creationId xmlns:a16="http://schemas.microsoft.com/office/drawing/2014/main" id="{22557A62-83F4-4586-B9E4-C1BF89ECC741}"/>
              </a:ext>
            </a:extLst>
          </p:cNvPr>
          <p:cNvSpPr txBox="1">
            <a:spLocks/>
          </p:cNvSpPr>
          <p:nvPr/>
        </p:nvSpPr>
        <p:spPr>
          <a:xfrm>
            <a:off x="1605173" y="488982"/>
            <a:ext cx="10501736"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Que sont les maladies chroniques évolutives (MCE) ?</a:t>
            </a:r>
            <a:endParaRPr lang="fr-FR" sz="4800" b="1" dirty="0">
              <a:solidFill>
                <a:srgbClr val="FF9802"/>
              </a:solidFill>
            </a:endParaRPr>
          </a:p>
        </p:txBody>
      </p:sp>
      <p:sp>
        <p:nvSpPr>
          <p:cNvPr id="2" name="ZoneTexte 1"/>
          <p:cNvSpPr txBox="1"/>
          <p:nvPr/>
        </p:nvSpPr>
        <p:spPr>
          <a:xfrm>
            <a:off x="1319091" y="1313744"/>
            <a:ext cx="5645557" cy="2616101"/>
          </a:xfrm>
          <a:prstGeom prst="rect">
            <a:avLst/>
          </a:prstGeom>
          <a:noFill/>
        </p:spPr>
        <p:txBody>
          <a:bodyPr wrap="square" rtlCol="0">
            <a:spAutoFit/>
          </a:bodyPr>
          <a:lstStyle/>
          <a:p>
            <a:pPr algn="just"/>
            <a:r>
              <a:rPr lang="fr-FR" sz="1400" b="1" i="1" dirty="0" smtClean="0"/>
              <a:t>« Une maladie chronique est une maladie de longue durée, évolutive, souvent associée à une Invalidité et à la menace de complications graves » </a:t>
            </a:r>
            <a:r>
              <a:rPr lang="fr-FR" sz="1400" dirty="0" smtClean="0"/>
              <a:t>- Source : OMS</a:t>
            </a:r>
          </a:p>
          <a:p>
            <a:endParaRPr lang="fr-FR" sz="1400" dirty="0"/>
          </a:p>
          <a:p>
            <a:r>
              <a:rPr lang="fr-FR" sz="1400" dirty="0" smtClean="0"/>
              <a:t>En d’autres termes, une maladie chronique évolutive est une maladie qui :</a:t>
            </a:r>
          </a:p>
          <a:p>
            <a:pPr marL="285750" indent="-285750">
              <a:spcBef>
                <a:spcPts val="300"/>
              </a:spcBef>
              <a:buFont typeface="Arial" panose="020B0604020202020204" pitchFamily="34" charset="0"/>
              <a:buChar char="•"/>
            </a:pPr>
            <a:r>
              <a:rPr lang="fr-FR" sz="1400" dirty="0" smtClean="0"/>
              <a:t>Dure et évolue sur une période de plusieurs mois minimum, durant lesquels alternent des périodes de poussée et de rémission,</a:t>
            </a:r>
          </a:p>
          <a:p>
            <a:pPr marL="285750" indent="-285750">
              <a:spcBef>
                <a:spcPts val="300"/>
              </a:spcBef>
              <a:buFont typeface="Arial" panose="020B0604020202020204" pitchFamily="34" charset="0"/>
              <a:buChar char="•"/>
            </a:pPr>
            <a:r>
              <a:rPr lang="fr-FR" sz="1400" dirty="0" smtClean="0"/>
              <a:t>Nécessite une prise en charge et un traitement sur la durée,</a:t>
            </a:r>
          </a:p>
          <a:p>
            <a:pPr marL="285750" indent="-285750">
              <a:spcBef>
                <a:spcPts val="300"/>
              </a:spcBef>
              <a:buFont typeface="Arial" panose="020B0604020202020204" pitchFamily="34" charset="0"/>
              <a:buChar char="•"/>
            </a:pPr>
            <a:r>
              <a:rPr lang="fr-FR" sz="1400" dirty="0" smtClean="0"/>
              <a:t>A un retentissement majeur sur la vie quotidienne et notamment professionnelle,</a:t>
            </a:r>
          </a:p>
          <a:p>
            <a:pPr marL="285750" indent="-285750">
              <a:spcBef>
                <a:spcPts val="300"/>
              </a:spcBef>
              <a:buFont typeface="Arial" panose="020B0604020202020204" pitchFamily="34" charset="0"/>
              <a:buChar char="•"/>
            </a:pPr>
            <a:r>
              <a:rPr lang="fr-FR" sz="1400" dirty="0" smtClean="0"/>
              <a:t>A une cause organique, psychologique ou cognitive.</a:t>
            </a:r>
            <a:endParaRPr lang="fr-FR" sz="1400" dirty="0"/>
          </a:p>
        </p:txBody>
      </p:sp>
      <p:graphicFrame>
        <p:nvGraphicFramePr>
          <p:cNvPr id="4" name="Tableau 3"/>
          <p:cNvGraphicFramePr>
            <a:graphicFrameLocks noGrp="1"/>
          </p:cNvGraphicFramePr>
          <p:nvPr>
            <p:extLst>
              <p:ext uri="{D42A27DB-BD31-4B8C-83A1-F6EECF244321}">
                <p14:modId xmlns:p14="http://schemas.microsoft.com/office/powerpoint/2010/main" val="1936780180"/>
              </p:ext>
            </p:extLst>
          </p:nvPr>
        </p:nvGraphicFramePr>
        <p:xfrm>
          <a:off x="1319091" y="4087697"/>
          <a:ext cx="5716976" cy="2103120"/>
        </p:xfrm>
        <a:graphic>
          <a:graphicData uri="http://schemas.openxmlformats.org/drawingml/2006/table">
            <a:tbl>
              <a:tblPr firstRow="1" bandRow="1">
                <a:tableStyleId>{5C22544A-7EE6-4342-B048-85BDC9FD1C3A}</a:tableStyleId>
              </a:tblPr>
              <a:tblGrid>
                <a:gridCol w="2858488">
                  <a:extLst>
                    <a:ext uri="{9D8B030D-6E8A-4147-A177-3AD203B41FA5}">
                      <a16:colId xmlns:a16="http://schemas.microsoft.com/office/drawing/2014/main" val="1330028862"/>
                    </a:ext>
                  </a:extLst>
                </a:gridCol>
                <a:gridCol w="2858488">
                  <a:extLst>
                    <a:ext uri="{9D8B030D-6E8A-4147-A177-3AD203B41FA5}">
                      <a16:colId xmlns:a16="http://schemas.microsoft.com/office/drawing/2014/main" val="3326889735"/>
                    </a:ext>
                  </a:extLst>
                </a:gridCol>
              </a:tblGrid>
              <a:tr h="370840">
                <a:tc gridSpan="2">
                  <a:txBody>
                    <a:bodyPr/>
                    <a:lstStyle/>
                    <a:p>
                      <a:pPr algn="ctr"/>
                      <a:r>
                        <a:rPr lang="fr-FR" sz="1400" dirty="0" smtClean="0"/>
                        <a:t>Parmi les Maladies Chroniques Evolutives, les plus connues</a:t>
                      </a:r>
                      <a:br>
                        <a:rPr lang="fr-FR" sz="1400" dirty="0" smtClean="0"/>
                      </a:br>
                      <a:r>
                        <a:rPr lang="fr-FR" sz="1400" dirty="0" smtClean="0"/>
                        <a:t>et les plus fréquentes sont :</a:t>
                      </a:r>
                      <a:endParaRPr lang="fr-FR" sz="1400" dirty="0"/>
                    </a:p>
                  </a:txBody>
                  <a:tcPr>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fr-FR" dirty="0"/>
                    </a:p>
                  </a:txBody>
                  <a:tcPr/>
                </a:tc>
                <a:extLst>
                  <a:ext uri="{0D108BD9-81ED-4DB2-BD59-A6C34878D82A}">
                    <a16:rowId xmlns:a16="http://schemas.microsoft.com/office/drawing/2014/main" val="3683723949"/>
                  </a:ext>
                </a:extLst>
              </a:tr>
              <a:tr h="370840">
                <a:tc>
                  <a:txBody>
                    <a:bodyPr/>
                    <a:lstStyle/>
                    <a:p>
                      <a:pPr algn="ctr"/>
                      <a:r>
                        <a:rPr lang="fr-FR" sz="1400" dirty="0" smtClean="0"/>
                        <a:t>Diabète</a:t>
                      </a:r>
                    </a:p>
                    <a:p>
                      <a:pPr algn="ctr"/>
                      <a:r>
                        <a:rPr lang="fr-FR" sz="1400" dirty="0" smtClean="0"/>
                        <a:t>Cancer</a:t>
                      </a:r>
                    </a:p>
                    <a:p>
                      <a:pPr algn="ctr"/>
                      <a:r>
                        <a:rPr lang="fr-FR" sz="1400" dirty="0" smtClean="0"/>
                        <a:t>Sida</a:t>
                      </a:r>
                    </a:p>
                    <a:p>
                      <a:pPr algn="ctr"/>
                      <a:r>
                        <a:rPr lang="fr-FR" sz="1400" dirty="0" smtClean="0"/>
                        <a:t>Allergies</a:t>
                      </a:r>
                    </a:p>
                    <a:p>
                      <a:pPr algn="ctr"/>
                      <a:r>
                        <a:rPr lang="fr-FR" sz="1400" dirty="0" smtClean="0"/>
                        <a:t>Asthme</a:t>
                      </a:r>
                    </a:p>
                    <a:p>
                      <a:pPr algn="ctr"/>
                      <a:r>
                        <a:rPr lang="fr-FR" sz="1400" dirty="0" smtClean="0"/>
                        <a:t>Bronchite</a:t>
                      </a:r>
                      <a:r>
                        <a:rPr lang="fr-FR" sz="1400" baseline="0" dirty="0" smtClean="0"/>
                        <a:t> chronique</a:t>
                      </a:r>
                    </a:p>
                    <a:p>
                      <a:pPr algn="ctr"/>
                      <a:r>
                        <a:rPr lang="fr-FR" sz="1400" baseline="0" dirty="0" smtClean="0"/>
                        <a:t>Hépatite C</a:t>
                      </a:r>
                      <a:endParaRPr lang="fr-FR" sz="14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smtClean="0"/>
                        <a:t>Mucoviscidose</a:t>
                      </a:r>
                    </a:p>
                    <a:p>
                      <a:pPr algn="ctr"/>
                      <a:r>
                        <a:rPr lang="fr-FR" sz="1400" dirty="0" smtClean="0"/>
                        <a:t>Sclérose</a:t>
                      </a:r>
                      <a:r>
                        <a:rPr lang="fr-FR" sz="1400" baseline="0" dirty="0" smtClean="0"/>
                        <a:t> en plaque</a:t>
                      </a:r>
                    </a:p>
                    <a:p>
                      <a:pPr algn="ctr"/>
                      <a:r>
                        <a:rPr lang="fr-FR" sz="1400" baseline="0" dirty="0" smtClean="0"/>
                        <a:t>Polyarthrite rhumatoïde grave</a:t>
                      </a:r>
                    </a:p>
                    <a:p>
                      <a:pPr algn="ctr"/>
                      <a:r>
                        <a:rPr lang="fr-FR" sz="1400" baseline="0" dirty="0" smtClean="0"/>
                        <a:t>Fibromyalgie</a:t>
                      </a:r>
                    </a:p>
                    <a:p>
                      <a:pPr algn="ctr"/>
                      <a:r>
                        <a:rPr lang="fr-FR" sz="1400" baseline="0" dirty="0" smtClean="0"/>
                        <a:t>Maladie de </a:t>
                      </a:r>
                      <a:r>
                        <a:rPr lang="fr-FR" sz="1400" baseline="0" dirty="0" err="1" smtClean="0"/>
                        <a:t>Crohn</a:t>
                      </a:r>
                      <a:endParaRPr lang="fr-FR" sz="1400" baseline="0" dirty="0" smtClean="0"/>
                    </a:p>
                    <a:p>
                      <a:pPr algn="ctr"/>
                      <a:r>
                        <a:rPr lang="fr-FR" sz="1400" baseline="0" dirty="0" smtClean="0"/>
                        <a:t>Affection cardiovasculaire</a:t>
                      </a:r>
                    </a:p>
                    <a:p>
                      <a:pPr algn="ctr"/>
                      <a:r>
                        <a:rPr lang="fr-FR" sz="1400" baseline="0" dirty="0" smtClean="0"/>
                        <a:t>Insuffisance rénale…</a:t>
                      </a:r>
                      <a:endParaRPr lang="fr-FR"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8981536"/>
                  </a:ext>
                </a:extLst>
              </a:tr>
            </a:tbl>
          </a:graphicData>
        </a:graphic>
      </p:graphicFrame>
      <p:sp>
        <p:nvSpPr>
          <p:cNvPr id="16"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13</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342" y="996256"/>
            <a:ext cx="5106202" cy="5106202"/>
          </a:xfrm>
          <a:prstGeom prst="rect">
            <a:avLst/>
          </a:prstGeom>
        </p:spPr>
      </p:pic>
    </p:spTree>
    <p:extLst>
      <p:ext uri="{BB962C8B-B14F-4D97-AF65-F5344CB8AC3E}">
        <p14:creationId xmlns:p14="http://schemas.microsoft.com/office/powerpoint/2010/main" val="1202942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483517" y="88630"/>
            <a:ext cx="10403683" cy="769441"/>
          </a:xfrm>
          <a:prstGeom prst="rect">
            <a:avLst/>
          </a:prstGeom>
          <a:noFill/>
        </p:spPr>
        <p:txBody>
          <a:bodyPr wrap="square" rtlCol="0">
            <a:spAutoFit/>
          </a:bodyPr>
          <a:lstStyle/>
          <a:p>
            <a:r>
              <a:rPr lang="fr-FR" sz="4400" b="1" dirty="0">
                <a:solidFill>
                  <a:srgbClr val="FF9802"/>
                </a:solidFill>
                <a:latin typeface="+mj-lt"/>
                <a:ea typeface="+mj-ea"/>
                <a:cs typeface="+mj-cs"/>
              </a:rPr>
              <a:t>Le Handicap Psychique et le handicap mental</a:t>
            </a:r>
          </a:p>
        </p:txBody>
      </p:sp>
      <p:sp>
        <p:nvSpPr>
          <p:cNvPr id="4" name="ZoneTexte 3"/>
          <p:cNvSpPr txBox="1"/>
          <p:nvPr/>
        </p:nvSpPr>
        <p:spPr>
          <a:xfrm>
            <a:off x="1491448" y="1120669"/>
            <a:ext cx="4675888" cy="2554545"/>
          </a:xfrm>
          <a:prstGeom prst="rect">
            <a:avLst/>
          </a:prstGeom>
          <a:noFill/>
        </p:spPr>
        <p:txBody>
          <a:bodyPr wrap="square" rtlCol="0">
            <a:spAutoFit/>
          </a:bodyPr>
          <a:lstStyle/>
          <a:p>
            <a:r>
              <a:rPr lang="fr-FR" sz="1600" dirty="0"/>
              <a:t>Le </a:t>
            </a:r>
            <a:r>
              <a:rPr lang="fr-FR" sz="1600" u="sng" dirty="0"/>
              <a:t>handicap psychique</a:t>
            </a:r>
            <a:r>
              <a:rPr lang="fr-FR" sz="1600" dirty="0"/>
              <a:t> se définit par un malaise qui se traduit par une souffrance psychologique ou psychiatrique.</a:t>
            </a:r>
          </a:p>
          <a:p>
            <a:endParaRPr lang="fr-FR" sz="1600" dirty="0"/>
          </a:p>
          <a:p>
            <a:r>
              <a:rPr lang="fr-FR" sz="1600" u="sng" dirty="0" smtClean="0"/>
              <a:t>Exemples</a:t>
            </a:r>
            <a:endParaRPr lang="fr-FR" sz="1600" dirty="0"/>
          </a:p>
          <a:p>
            <a:pPr marL="285750" indent="-285750">
              <a:buFontTx/>
              <a:buChar char="-"/>
            </a:pPr>
            <a:r>
              <a:rPr lang="fr-FR" sz="1600" dirty="0"/>
              <a:t>Dépression</a:t>
            </a:r>
          </a:p>
          <a:p>
            <a:pPr marL="285750" indent="-285750">
              <a:buFontTx/>
              <a:buChar char="-"/>
            </a:pPr>
            <a:r>
              <a:rPr lang="fr-FR" sz="1600" dirty="0"/>
              <a:t>Troubles psychotiques</a:t>
            </a:r>
          </a:p>
          <a:p>
            <a:pPr marL="285750" indent="-285750">
              <a:buFontTx/>
              <a:buChar char="-"/>
            </a:pPr>
            <a:r>
              <a:rPr lang="fr-FR" sz="1600" dirty="0"/>
              <a:t>Troubles de l’humeur</a:t>
            </a:r>
          </a:p>
          <a:p>
            <a:pPr marL="285750" indent="-285750">
              <a:buFontTx/>
              <a:buChar char="-"/>
            </a:pPr>
            <a:r>
              <a:rPr lang="fr-FR" sz="1600" dirty="0"/>
              <a:t>Troubles anxieux</a:t>
            </a:r>
          </a:p>
          <a:p>
            <a:pPr marL="285750" indent="-285750">
              <a:buFontTx/>
              <a:buChar char="-"/>
            </a:pPr>
            <a:r>
              <a:rPr lang="fr-FR" sz="1600" dirty="0"/>
              <a:t>Troubles de la personnalité</a:t>
            </a:r>
          </a:p>
        </p:txBody>
      </p:sp>
      <p:sp>
        <p:nvSpPr>
          <p:cNvPr id="5" name="ZoneTexte 4"/>
          <p:cNvSpPr txBox="1"/>
          <p:nvPr/>
        </p:nvSpPr>
        <p:spPr>
          <a:xfrm>
            <a:off x="7143147" y="1435946"/>
            <a:ext cx="4637048" cy="3293209"/>
          </a:xfrm>
          <a:prstGeom prst="rect">
            <a:avLst/>
          </a:prstGeom>
          <a:noFill/>
        </p:spPr>
        <p:txBody>
          <a:bodyPr wrap="square" rtlCol="0">
            <a:spAutoFit/>
          </a:bodyPr>
          <a:lstStyle/>
          <a:p>
            <a:r>
              <a:rPr lang="fr-FR" sz="1600" dirty="0"/>
              <a:t>Le </a:t>
            </a:r>
            <a:r>
              <a:rPr lang="fr-FR" sz="1600" u="sng" dirty="0"/>
              <a:t>handicap mental </a:t>
            </a:r>
            <a:r>
              <a:rPr lang="fr-FR" sz="1600" dirty="0"/>
              <a:t>est souvent présent de naissance.</a:t>
            </a:r>
          </a:p>
          <a:p>
            <a:endParaRPr lang="fr-FR" sz="1600" dirty="0"/>
          </a:p>
          <a:p>
            <a:r>
              <a:rPr lang="fr-FR" sz="1600" dirty="0"/>
              <a:t>Il peut être génétique et touche les capacités intellectuelles (QI</a:t>
            </a:r>
            <a:r>
              <a:rPr lang="fr-FR" sz="1600" dirty="0" smtClean="0"/>
              <a:t>).</a:t>
            </a:r>
            <a:endParaRPr lang="fr-FR" sz="1600" dirty="0"/>
          </a:p>
          <a:p>
            <a:endParaRPr lang="fr-FR" sz="1600" dirty="0"/>
          </a:p>
          <a:p>
            <a:endParaRPr lang="fr-FR" sz="1600" dirty="0"/>
          </a:p>
          <a:p>
            <a:r>
              <a:rPr lang="fr-FR" sz="1600" u="sng" dirty="0" smtClean="0"/>
              <a:t>Exemples</a:t>
            </a:r>
            <a:endParaRPr lang="fr-FR" sz="1600" dirty="0"/>
          </a:p>
          <a:p>
            <a:pPr marL="285750" indent="-285750">
              <a:buFontTx/>
              <a:buChar char="-"/>
            </a:pPr>
            <a:r>
              <a:rPr lang="fr-FR" sz="1600" dirty="0"/>
              <a:t>Trisomies</a:t>
            </a:r>
          </a:p>
          <a:p>
            <a:pPr marL="285750" indent="-285750">
              <a:buFontTx/>
              <a:buChar char="-"/>
            </a:pPr>
            <a:r>
              <a:rPr lang="fr-FR" sz="1600" dirty="0" err="1"/>
              <a:t>Syndrôme</a:t>
            </a:r>
            <a:r>
              <a:rPr lang="fr-FR" sz="1600" dirty="0"/>
              <a:t> X fragile</a:t>
            </a:r>
          </a:p>
          <a:p>
            <a:pPr marL="285750" indent="-285750">
              <a:buFontTx/>
              <a:buChar char="-"/>
            </a:pPr>
            <a:r>
              <a:rPr lang="fr-FR" sz="1600" dirty="0" err="1"/>
              <a:t>Encéphalies</a:t>
            </a:r>
            <a:endParaRPr lang="fr-FR" sz="1600" dirty="0"/>
          </a:p>
          <a:p>
            <a:pPr marL="285750" indent="-285750">
              <a:buFontTx/>
              <a:buChar char="-"/>
            </a:pPr>
            <a:r>
              <a:rPr lang="fr-FR" sz="1600" dirty="0"/>
              <a:t>Polyhandicap</a:t>
            </a:r>
          </a:p>
          <a:p>
            <a:pPr marL="285750" indent="-285750">
              <a:buFontTx/>
              <a:buChar char="-"/>
            </a:pPr>
            <a:r>
              <a:rPr lang="fr-FR" sz="1600" dirty="0"/>
              <a:t>Spectre autistique</a:t>
            </a:r>
          </a:p>
          <a:p>
            <a:pPr marL="285750" indent="-285750">
              <a:buFontTx/>
              <a:buChar char="-"/>
            </a:pPr>
            <a:r>
              <a:rPr lang="fr-FR" sz="1600" dirty="0"/>
              <a:t>…</a:t>
            </a:r>
          </a:p>
        </p:txBody>
      </p:sp>
      <p:sp>
        <p:nvSpPr>
          <p:cNvPr id="6" name="ZoneTexte 5"/>
          <p:cNvSpPr txBox="1"/>
          <p:nvPr/>
        </p:nvSpPr>
        <p:spPr>
          <a:xfrm>
            <a:off x="6680642" y="5688027"/>
            <a:ext cx="5293185" cy="584775"/>
          </a:xfrm>
          <a:prstGeom prst="rect">
            <a:avLst/>
          </a:prstGeom>
          <a:solidFill>
            <a:srgbClr val="FFFF00"/>
          </a:solidFill>
        </p:spPr>
        <p:txBody>
          <a:bodyPr wrap="square" rtlCol="0">
            <a:spAutoFit/>
          </a:bodyPr>
          <a:lstStyle/>
          <a:p>
            <a:pPr algn="ctr"/>
            <a:r>
              <a:rPr lang="fr-FR" sz="1600" b="1" i="1" dirty="0">
                <a:solidFill>
                  <a:srgbClr val="003366"/>
                </a:solidFill>
              </a:rPr>
              <a:t>Lien capsule ACIST handicap psychique et </a:t>
            </a:r>
            <a:r>
              <a:rPr lang="fr-FR" sz="1600" b="1" i="1" dirty="0" smtClean="0">
                <a:solidFill>
                  <a:srgbClr val="003366"/>
                </a:solidFill>
              </a:rPr>
              <a:t>mental (Déc 2021)</a:t>
            </a:r>
            <a:br>
              <a:rPr lang="fr-FR" sz="1600" b="1" i="1" dirty="0" smtClean="0">
                <a:solidFill>
                  <a:srgbClr val="003366"/>
                </a:solidFill>
              </a:rPr>
            </a:br>
            <a:r>
              <a:rPr lang="fr-FR" sz="1600" b="1" i="1" dirty="0" smtClean="0">
                <a:solidFill>
                  <a:srgbClr val="003366"/>
                </a:solidFill>
                <a:sym typeface="Wingdings" panose="05000000000000000000" pitchFamily="2" charset="2"/>
              </a:rPr>
              <a:t> </a:t>
            </a:r>
            <a:r>
              <a:rPr lang="fr-FR" sz="1600" b="1" i="1" dirty="0">
                <a:solidFill>
                  <a:srgbClr val="003366"/>
                </a:solidFill>
              </a:rPr>
              <a:t>faire </a:t>
            </a:r>
            <a:r>
              <a:rPr lang="fr-FR" sz="1600" b="1" i="1" dirty="0" smtClean="0">
                <a:solidFill>
                  <a:srgbClr val="003366"/>
                </a:solidFill>
              </a:rPr>
              <a:t>lien</a:t>
            </a:r>
            <a:endParaRPr lang="fr-FR" sz="1600" b="1" i="1" dirty="0">
              <a:solidFill>
                <a:srgbClr val="003366"/>
              </a:solidFill>
            </a:endParaRPr>
          </a:p>
        </p:txBody>
      </p:sp>
      <p:cxnSp>
        <p:nvCxnSpPr>
          <p:cNvPr id="9" name="Connecteur droit 8">
            <a:extLst>
              <a:ext uri="{FF2B5EF4-FFF2-40B4-BE49-F238E27FC236}">
                <a16:creationId xmlns:a16="http://schemas.microsoft.com/office/drawing/2014/main" id="{C08DB0A1-37C8-48EE-97DF-1ED63C68BB77}"/>
              </a:ext>
            </a:extLst>
          </p:cNvPr>
          <p:cNvCxnSpPr/>
          <p:nvPr/>
        </p:nvCxnSpPr>
        <p:spPr>
          <a:xfrm>
            <a:off x="6613236" y="1246909"/>
            <a:ext cx="0" cy="4128655"/>
          </a:xfrm>
          <a:prstGeom prst="line">
            <a:avLst/>
          </a:prstGeom>
        </p:spPr>
        <p:style>
          <a:lnRef idx="1">
            <a:schemeClr val="dk1"/>
          </a:lnRef>
          <a:fillRef idx="0">
            <a:schemeClr val="dk1"/>
          </a:fillRef>
          <a:effectRef idx="0">
            <a:schemeClr val="dk1"/>
          </a:effectRef>
          <a:fontRef idx="minor">
            <a:schemeClr val="tx1"/>
          </a:fontRef>
        </p:style>
      </p:cxnSp>
      <p:sp>
        <p:nvSpPr>
          <p:cNvPr id="15"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14</a:t>
            </a:fld>
            <a:endParaRPr lang="fr-FR" dirty="0">
              <a:solidFill>
                <a:schemeClr val="tx1"/>
              </a:solidFill>
            </a:endParaRPr>
          </a:p>
        </p:txBody>
      </p:sp>
      <p:sp>
        <p:nvSpPr>
          <p:cNvPr id="16"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1448" y="2906930"/>
            <a:ext cx="4461309" cy="4461309"/>
          </a:xfrm>
          <a:prstGeom prst="rect">
            <a:avLst/>
          </a:prstGeom>
        </p:spPr>
      </p:pic>
    </p:spTree>
    <p:extLst>
      <p:ext uri="{BB962C8B-B14F-4D97-AF65-F5344CB8AC3E}">
        <p14:creationId xmlns:p14="http://schemas.microsoft.com/office/powerpoint/2010/main" val="1071772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491448" y="148058"/>
            <a:ext cx="10367683" cy="1661993"/>
          </a:xfrm>
          <a:prstGeom prst="rect">
            <a:avLst/>
          </a:prstGeom>
        </p:spPr>
        <p:txBody>
          <a:bodyPr wrap="square">
            <a:spAutoFit/>
          </a:bodyPr>
          <a:lstStyle/>
          <a:p>
            <a:r>
              <a:rPr lang="fr-FR" sz="4800" b="1" dirty="0">
                <a:solidFill>
                  <a:srgbClr val="FF9802"/>
                </a:solidFill>
                <a:latin typeface="+mj-lt"/>
                <a:ea typeface="+mj-ea"/>
                <a:cs typeface="+mj-cs"/>
              </a:rPr>
              <a:t>Le  handicap cognitif</a:t>
            </a:r>
          </a:p>
          <a:p>
            <a:r>
              <a:rPr lang="fr-FR" dirty="0">
                <a:solidFill>
                  <a:srgbClr val="000000"/>
                </a:solidFill>
                <a:latin typeface="Instant3"/>
              </a:rPr>
              <a:t>Il se traduit par des difficultés de mobilisation des fonctions cognitives permettant d’acquérir et de traiter des informations (la lecture, la mémoire, la parole, la prise de décision</a:t>
            </a:r>
            <a:r>
              <a:rPr lang="fr-FR" dirty="0" smtClean="0">
                <a:solidFill>
                  <a:srgbClr val="000000"/>
                </a:solidFill>
                <a:latin typeface="Instant3"/>
              </a:rPr>
              <a:t>…).</a:t>
            </a:r>
            <a:br>
              <a:rPr lang="fr-FR" dirty="0" smtClean="0">
                <a:solidFill>
                  <a:srgbClr val="000000"/>
                </a:solidFill>
                <a:latin typeface="Instant3"/>
              </a:rPr>
            </a:br>
            <a:r>
              <a:rPr lang="fr-FR" i="1" u="sng" dirty="0" smtClean="0">
                <a:solidFill>
                  <a:srgbClr val="000000"/>
                </a:solidFill>
                <a:latin typeface="Instant3"/>
              </a:rPr>
              <a:t>Exemples</a:t>
            </a:r>
            <a:r>
              <a:rPr lang="fr-FR" dirty="0" smtClean="0">
                <a:solidFill>
                  <a:srgbClr val="000000"/>
                </a:solidFill>
                <a:latin typeface="Instant3"/>
              </a:rPr>
              <a:t> </a:t>
            </a:r>
            <a:r>
              <a:rPr lang="fr-FR" dirty="0">
                <a:solidFill>
                  <a:srgbClr val="000000"/>
                </a:solidFill>
                <a:latin typeface="Instant3"/>
              </a:rPr>
              <a:t>: troubles du déficit de l’attention, hyperactivité, troubles DYS…</a:t>
            </a:r>
          </a:p>
        </p:txBody>
      </p:sp>
      <p:sp>
        <p:nvSpPr>
          <p:cNvPr id="16"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15</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t="15829" b="22417"/>
          <a:stretch/>
        </p:blipFill>
        <p:spPr>
          <a:xfrm>
            <a:off x="2773225" y="2204184"/>
            <a:ext cx="6858000" cy="4235117"/>
          </a:xfrm>
          <a:prstGeom prst="rect">
            <a:avLst/>
          </a:prstGeom>
        </p:spPr>
      </p:pic>
    </p:spTree>
    <p:extLst>
      <p:ext uri="{BB962C8B-B14F-4D97-AF65-F5344CB8AC3E}">
        <p14:creationId xmlns:p14="http://schemas.microsoft.com/office/powerpoint/2010/main" val="1038906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Handicap visible et invisible</a:t>
            </a:r>
          </a:p>
        </p:txBody>
      </p:sp>
      <p:sp>
        <p:nvSpPr>
          <p:cNvPr id="17" name="Rectangle 16"/>
          <p:cNvSpPr/>
          <p:nvPr/>
        </p:nvSpPr>
        <p:spPr>
          <a:xfrm>
            <a:off x="8086714" y="1523775"/>
            <a:ext cx="3143286" cy="1619184"/>
          </a:xfrm>
          <a:prstGeom prst="rect">
            <a:avLst/>
          </a:prstGeom>
          <a:noFill/>
          <a:ln w="28575">
            <a:solidFill>
              <a:srgbClr val="C0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fr-FR" sz="2400" dirty="0">
                <a:solidFill>
                  <a:srgbClr val="C00000"/>
                </a:solidFill>
              </a:rPr>
              <a:t>Ne jugez </a:t>
            </a:r>
            <a:r>
              <a:rPr lang="fr-FR" sz="2400" dirty="0" smtClean="0">
                <a:solidFill>
                  <a:srgbClr val="C00000"/>
                </a:solidFill>
              </a:rPr>
              <a:t>pas,</a:t>
            </a:r>
            <a:br>
              <a:rPr lang="fr-FR" sz="2400" dirty="0" smtClean="0">
                <a:solidFill>
                  <a:srgbClr val="C00000"/>
                </a:solidFill>
              </a:rPr>
            </a:br>
            <a:r>
              <a:rPr lang="fr-FR" sz="2400" dirty="0" smtClean="0">
                <a:solidFill>
                  <a:srgbClr val="C00000"/>
                </a:solidFill>
              </a:rPr>
              <a:t>vous </a:t>
            </a:r>
            <a:r>
              <a:rPr lang="fr-FR" sz="2400" dirty="0">
                <a:solidFill>
                  <a:srgbClr val="C00000"/>
                </a:solidFill>
              </a:rPr>
              <a:t>ne savez </a:t>
            </a:r>
            <a:r>
              <a:rPr lang="fr-FR" sz="2400" dirty="0" smtClean="0">
                <a:solidFill>
                  <a:srgbClr val="C00000"/>
                </a:solidFill>
              </a:rPr>
              <a:t>pas</a:t>
            </a:r>
            <a:br>
              <a:rPr lang="fr-FR" sz="2400" dirty="0" smtClean="0">
                <a:solidFill>
                  <a:srgbClr val="C00000"/>
                </a:solidFill>
              </a:rPr>
            </a:br>
            <a:r>
              <a:rPr lang="fr-FR" sz="2400" dirty="0" smtClean="0">
                <a:solidFill>
                  <a:srgbClr val="C00000"/>
                </a:solidFill>
              </a:rPr>
              <a:t>ce </a:t>
            </a:r>
            <a:r>
              <a:rPr lang="fr-FR" sz="2400" dirty="0">
                <a:solidFill>
                  <a:srgbClr val="C00000"/>
                </a:solidFill>
              </a:rPr>
              <a:t>que peut </a:t>
            </a:r>
            <a:r>
              <a:rPr lang="fr-FR" sz="2400" dirty="0" smtClean="0">
                <a:solidFill>
                  <a:srgbClr val="C00000"/>
                </a:solidFill>
              </a:rPr>
              <a:t>vivre</a:t>
            </a:r>
            <a:br>
              <a:rPr lang="fr-FR" sz="2400" dirty="0" smtClean="0">
                <a:solidFill>
                  <a:srgbClr val="C00000"/>
                </a:solidFill>
              </a:rPr>
            </a:br>
            <a:r>
              <a:rPr lang="fr-FR" sz="2400" dirty="0" smtClean="0">
                <a:solidFill>
                  <a:srgbClr val="C00000"/>
                </a:solidFill>
              </a:rPr>
              <a:t>votre </a:t>
            </a:r>
            <a:r>
              <a:rPr lang="fr-FR" sz="2400" dirty="0">
                <a:solidFill>
                  <a:srgbClr val="C00000"/>
                </a:solidFill>
              </a:rPr>
              <a:t>collègue..</a:t>
            </a:r>
          </a:p>
        </p:txBody>
      </p:sp>
      <p:sp>
        <p:nvSpPr>
          <p:cNvPr id="2" name="ZoneTexte 1"/>
          <p:cNvSpPr txBox="1"/>
          <p:nvPr/>
        </p:nvSpPr>
        <p:spPr>
          <a:xfrm>
            <a:off x="7519481" y="4640094"/>
            <a:ext cx="4252216" cy="584775"/>
          </a:xfrm>
          <a:prstGeom prst="rect">
            <a:avLst/>
          </a:prstGeom>
          <a:solidFill>
            <a:srgbClr val="FFFF00"/>
          </a:solidFill>
        </p:spPr>
        <p:txBody>
          <a:bodyPr wrap="square" rtlCol="0">
            <a:spAutoFit/>
          </a:bodyPr>
          <a:lstStyle/>
          <a:p>
            <a:pPr algn="ctr"/>
            <a:r>
              <a:rPr lang="fr-FR" sz="1600" b="1" i="1" dirty="0">
                <a:solidFill>
                  <a:srgbClr val="003366"/>
                </a:solidFill>
              </a:rPr>
              <a:t>Capsule handicap visible et </a:t>
            </a:r>
            <a:r>
              <a:rPr lang="fr-FR" sz="1600" b="1" i="1" dirty="0" smtClean="0">
                <a:solidFill>
                  <a:srgbClr val="003366"/>
                </a:solidFill>
              </a:rPr>
              <a:t>invisible (juin 2023)</a:t>
            </a:r>
            <a:br>
              <a:rPr lang="fr-FR" sz="1600" b="1" i="1" dirty="0" smtClean="0">
                <a:solidFill>
                  <a:srgbClr val="003366"/>
                </a:solidFill>
              </a:rPr>
            </a:br>
            <a:r>
              <a:rPr lang="fr-FR" sz="1600" b="1" i="1" dirty="0" smtClean="0">
                <a:solidFill>
                  <a:srgbClr val="003366"/>
                </a:solidFill>
                <a:sym typeface="Wingdings" panose="05000000000000000000" pitchFamily="2" charset="2"/>
              </a:rPr>
              <a:t> </a:t>
            </a:r>
            <a:r>
              <a:rPr lang="fr-FR" sz="1600" b="1" i="1" dirty="0" smtClean="0">
                <a:solidFill>
                  <a:srgbClr val="003366"/>
                </a:solidFill>
              </a:rPr>
              <a:t>faire lien</a:t>
            </a:r>
            <a:endParaRPr lang="fr-FR" sz="1600" b="1" i="1" dirty="0">
              <a:solidFill>
                <a:srgbClr val="003366"/>
              </a:solidFill>
            </a:endParaRPr>
          </a:p>
        </p:txBody>
      </p:sp>
      <p:sp>
        <p:nvSpPr>
          <p:cNvPr id="15"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16</a:t>
            </a:fld>
            <a:endParaRPr lang="fr-FR" dirty="0">
              <a:solidFill>
                <a:schemeClr val="tx1"/>
              </a:solidFill>
            </a:endParaRPr>
          </a:p>
        </p:txBody>
      </p:sp>
      <p:sp>
        <p:nvSpPr>
          <p:cNvPr id="18"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34245"/>
          <a:stretch/>
        </p:blipFill>
        <p:spPr>
          <a:xfrm>
            <a:off x="3513967" y="769808"/>
            <a:ext cx="3846249" cy="5849397"/>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64714"/>
          <a:stretch/>
        </p:blipFill>
        <p:spPr>
          <a:xfrm>
            <a:off x="1465166" y="974271"/>
            <a:ext cx="1799461" cy="5099726"/>
          </a:xfrm>
          <a:prstGeom prst="rect">
            <a:avLst/>
          </a:prstGeom>
        </p:spPr>
      </p:pic>
    </p:spTree>
    <p:extLst>
      <p:ext uri="{BB962C8B-B14F-4D97-AF65-F5344CB8AC3E}">
        <p14:creationId xmlns:p14="http://schemas.microsoft.com/office/powerpoint/2010/main" val="3079798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Le handicap au travail</a:t>
            </a:r>
          </a:p>
        </p:txBody>
      </p:sp>
      <p:pic>
        <p:nvPicPr>
          <p:cNvPr id="11" name="Image 10"/>
          <p:cNvPicPr>
            <a:picLocks noChangeAspect="1"/>
          </p:cNvPicPr>
          <p:nvPr/>
        </p:nvPicPr>
        <p:blipFill>
          <a:blip r:embed="rId4"/>
          <a:stretch>
            <a:fillRect/>
          </a:stretch>
        </p:blipFill>
        <p:spPr>
          <a:xfrm>
            <a:off x="3822054" y="1009391"/>
            <a:ext cx="4817276" cy="2222463"/>
          </a:xfrm>
          <a:prstGeom prst="rect">
            <a:avLst/>
          </a:prstGeom>
        </p:spPr>
      </p:pic>
      <p:pic>
        <p:nvPicPr>
          <p:cNvPr id="17" name="Image 16"/>
          <p:cNvPicPr>
            <a:picLocks noChangeAspect="1"/>
          </p:cNvPicPr>
          <p:nvPr/>
        </p:nvPicPr>
        <p:blipFill>
          <a:blip r:embed="rId5"/>
          <a:stretch>
            <a:fillRect/>
          </a:stretch>
        </p:blipFill>
        <p:spPr>
          <a:xfrm>
            <a:off x="4243494" y="3652008"/>
            <a:ext cx="4894666" cy="2236351"/>
          </a:xfrm>
          <a:prstGeom prst="rect">
            <a:avLst/>
          </a:prstGeom>
        </p:spPr>
      </p:pic>
      <p:pic>
        <p:nvPicPr>
          <p:cNvPr id="18" name="Image 17"/>
          <p:cNvPicPr>
            <a:picLocks noChangeAspect="1"/>
          </p:cNvPicPr>
          <p:nvPr/>
        </p:nvPicPr>
        <p:blipFill>
          <a:blip r:embed="rId6"/>
          <a:stretch>
            <a:fillRect/>
          </a:stretch>
        </p:blipFill>
        <p:spPr>
          <a:xfrm>
            <a:off x="390488" y="1217382"/>
            <a:ext cx="3853006" cy="3109229"/>
          </a:xfrm>
          <a:prstGeom prst="rect">
            <a:avLst/>
          </a:prstGeom>
        </p:spPr>
      </p:pic>
      <p:pic>
        <p:nvPicPr>
          <p:cNvPr id="19" name="Image 18"/>
          <p:cNvPicPr>
            <a:picLocks noChangeAspect="1"/>
          </p:cNvPicPr>
          <p:nvPr/>
        </p:nvPicPr>
        <p:blipFill>
          <a:blip r:embed="rId7"/>
          <a:stretch>
            <a:fillRect/>
          </a:stretch>
        </p:blipFill>
        <p:spPr>
          <a:xfrm>
            <a:off x="8320896" y="1731813"/>
            <a:ext cx="3322608" cy="4102964"/>
          </a:xfrm>
          <a:prstGeom prst="rect">
            <a:avLst/>
          </a:prstGeom>
        </p:spPr>
      </p:pic>
      <p:sp>
        <p:nvSpPr>
          <p:cNvPr id="15"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17</a:t>
            </a:fld>
            <a:endParaRPr lang="fr-FR" dirty="0">
              <a:solidFill>
                <a:schemeClr val="tx1"/>
              </a:solidFill>
            </a:endParaRPr>
          </a:p>
        </p:txBody>
      </p:sp>
      <p:sp>
        <p:nvSpPr>
          <p:cNvPr id="20"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2" name="ZoneTexte 1"/>
          <p:cNvSpPr txBox="1"/>
          <p:nvPr/>
        </p:nvSpPr>
        <p:spPr>
          <a:xfrm>
            <a:off x="3590223" y="4669998"/>
            <a:ext cx="2938939" cy="523220"/>
          </a:xfrm>
          <a:prstGeom prst="rect">
            <a:avLst/>
          </a:prstGeom>
          <a:solidFill>
            <a:schemeClr val="bg1"/>
          </a:solidFill>
        </p:spPr>
        <p:txBody>
          <a:bodyPr wrap="square" rtlCol="0">
            <a:spAutoFit/>
          </a:bodyPr>
          <a:lstStyle/>
          <a:p>
            <a:pPr algn="r"/>
            <a:r>
              <a:rPr lang="fr-FR" sz="1400" dirty="0" smtClean="0">
                <a:latin typeface="Arial" panose="020B0604020202020204" pitchFamily="34" charset="0"/>
                <a:cs typeface="Arial" panose="020B0604020202020204" pitchFamily="34" charset="0"/>
              </a:rPr>
              <a:t>Un magasinier asthmatique travaillant dans un local confiné.</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871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La RQTH</a:t>
            </a:r>
          </a:p>
        </p:txBody>
      </p:sp>
      <p:sp>
        <p:nvSpPr>
          <p:cNvPr id="11"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18</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2" name="Rectangle à coins arrondis 1"/>
          <p:cNvSpPr/>
          <p:nvPr/>
        </p:nvSpPr>
        <p:spPr>
          <a:xfrm>
            <a:off x="1953929" y="1324358"/>
            <a:ext cx="3638350" cy="1800223"/>
          </a:xfrm>
          <a:prstGeom prst="wedgeRoundRectCallou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6683040" y="896645"/>
            <a:ext cx="4042611" cy="2107932"/>
          </a:xfrm>
          <a:prstGeom prst="wedgeRoundRectCallout">
            <a:avLst>
              <a:gd name="adj1" fmla="val 24881"/>
              <a:gd name="adj2" fmla="val 67523"/>
              <a:gd name="adj3" fmla="val 16667"/>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178868" y="1502534"/>
            <a:ext cx="3413410" cy="1538883"/>
          </a:xfrm>
          <a:prstGeom prst="rect">
            <a:avLst/>
          </a:prstGeom>
          <a:noFill/>
        </p:spPr>
        <p:txBody>
          <a:bodyPr wrap="square" rtlCol="0">
            <a:spAutoFit/>
          </a:bodyPr>
          <a:lstStyle/>
          <a:p>
            <a:pPr algn="just">
              <a:spcBef>
                <a:spcPts val="600"/>
              </a:spcBef>
            </a:pPr>
            <a:r>
              <a:rPr lang="fr-FR" sz="2000" b="1" dirty="0" smtClean="0">
                <a:solidFill>
                  <a:srgbClr val="C00000"/>
                </a:solidFill>
              </a:rPr>
              <a:t>La RQTH - c’est quoi ?</a:t>
            </a:r>
          </a:p>
          <a:p>
            <a:pPr algn="just">
              <a:spcBef>
                <a:spcPts val="600"/>
              </a:spcBef>
            </a:pPr>
            <a:r>
              <a:rPr lang="fr-FR" sz="1600" dirty="0" smtClean="0"/>
              <a:t>La </a:t>
            </a:r>
            <a:r>
              <a:rPr lang="fr-FR" sz="1600" b="1" dirty="0" smtClean="0"/>
              <a:t>R</a:t>
            </a:r>
            <a:r>
              <a:rPr lang="fr-FR" sz="1600" dirty="0" smtClean="0"/>
              <a:t>econnaissance de la </a:t>
            </a:r>
            <a:r>
              <a:rPr lang="fr-FR" sz="1600" b="1" dirty="0" smtClean="0"/>
              <a:t>Q</a:t>
            </a:r>
            <a:r>
              <a:rPr lang="fr-FR" sz="1600" dirty="0" smtClean="0"/>
              <a:t>ualité de </a:t>
            </a:r>
            <a:r>
              <a:rPr lang="fr-FR" sz="1600" b="1" dirty="0" smtClean="0"/>
              <a:t>T</a:t>
            </a:r>
            <a:r>
              <a:rPr lang="fr-FR" sz="1600" dirty="0" smtClean="0"/>
              <a:t>ravailleur </a:t>
            </a:r>
            <a:r>
              <a:rPr lang="fr-FR" sz="1600" b="1" dirty="0" smtClean="0"/>
              <a:t>H</a:t>
            </a:r>
            <a:r>
              <a:rPr lang="fr-FR" sz="1600" dirty="0" smtClean="0"/>
              <a:t>andicapé est attribuée</a:t>
            </a:r>
          </a:p>
          <a:p>
            <a:pPr algn="just">
              <a:spcBef>
                <a:spcPts val="600"/>
              </a:spcBef>
            </a:pPr>
            <a:r>
              <a:rPr lang="fr-FR" sz="1600" dirty="0" smtClean="0"/>
              <a:t>par la </a:t>
            </a:r>
            <a:r>
              <a:rPr lang="fr-FR" sz="1600" b="1" dirty="0" smtClean="0"/>
              <a:t>M</a:t>
            </a:r>
            <a:r>
              <a:rPr lang="fr-FR" sz="1600" dirty="0" smtClean="0"/>
              <a:t>aison </a:t>
            </a:r>
            <a:r>
              <a:rPr lang="fr-FR" sz="1600" b="1" dirty="0" smtClean="0"/>
              <a:t>D</a:t>
            </a:r>
            <a:r>
              <a:rPr lang="fr-FR" sz="1600" dirty="0" smtClean="0"/>
              <a:t>épartementale des </a:t>
            </a:r>
            <a:r>
              <a:rPr lang="fr-FR" sz="1600" b="1" dirty="0" smtClean="0"/>
              <a:t>P</a:t>
            </a:r>
            <a:r>
              <a:rPr lang="fr-FR" sz="1600" dirty="0" smtClean="0"/>
              <a:t>ersonnes </a:t>
            </a:r>
            <a:r>
              <a:rPr lang="fr-FR" sz="1600" b="1" dirty="0" smtClean="0"/>
              <a:t>H</a:t>
            </a:r>
            <a:r>
              <a:rPr lang="fr-FR" sz="1600" dirty="0" smtClean="0"/>
              <a:t>andicapées (MDPH)</a:t>
            </a:r>
            <a:endParaRPr lang="fr-FR" sz="1600" dirty="0"/>
          </a:p>
        </p:txBody>
      </p:sp>
      <p:sp>
        <p:nvSpPr>
          <p:cNvPr id="19" name="ZoneTexte 18"/>
          <p:cNvSpPr txBox="1"/>
          <p:nvPr/>
        </p:nvSpPr>
        <p:spPr>
          <a:xfrm>
            <a:off x="6798442" y="991109"/>
            <a:ext cx="3811805" cy="1954381"/>
          </a:xfrm>
          <a:prstGeom prst="rect">
            <a:avLst/>
          </a:prstGeom>
          <a:noFill/>
        </p:spPr>
        <p:txBody>
          <a:bodyPr wrap="square" rtlCol="0">
            <a:spAutoFit/>
          </a:bodyPr>
          <a:lstStyle/>
          <a:p>
            <a:pPr algn="just">
              <a:spcBef>
                <a:spcPts val="600"/>
              </a:spcBef>
            </a:pPr>
            <a:r>
              <a:rPr lang="fr-FR" sz="2000" b="1" dirty="0" smtClean="0">
                <a:solidFill>
                  <a:srgbClr val="C00000"/>
                </a:solidFill>
              </a:rPr>
              <a:t>Une RQTH - pour qui ?</a:t>
            </a:r>
          </a:p>
          <a:p>
            <a:pPr algn="just">
              <a:spcBef>
                <a:spcPts val="600"/>
              </a:spcBef>
            </a:pPr>
            <a:r>
              <a:rPr lang="fr-FR" sz="1600" dirty="0" smtClean="0"/>
              <a:t>Tout salarié souffrant de problème de santé (physique, sensoriel, mental, psychique…) ou d’une maladie chronique (diabète, asthme, sclérose en plaque…) ayant des répercussions sur les possibilités d’occuper son poste.</a:t>
            </a:r>
            <a:endParaRPr lang="fr-FR" sz="1600" dirty="0"/>
          </a:p>
        </p:txBody>
      </p:sp>
      <p:sp>
        <p:nvSpPr>
          <p:cNvPr id="20" name="ZoneTexte 19"/>
          <p:cNvSpPr txBox="1"/>
          <p:nvPr/>
        </p:nvSpPr>
        <p:spPr>
          <a:xfrm>
            <a:off x="2851903" y="3560149"/>
            <a:ext cx="7456772" cy="2908489"/>
          </a:xfrm>
          <a:prstGeom prst="rect">
            <a:avLst/>
          </a:prstGeom>
          <a:solidFill>
            <a:schemeClr val="bg1"/>
          </a:solidFill>
        </p:spPr>
        <p:txBody>
          <a:bodyPr wrap="square" rtlCol="0">
            <a:spAutoFit/>
          </a:bodyPr>
          <a:lstStyle/>
          <a:p>
            <a:pPr>
              <a:spcBef>
                <a:spcPts val="600"/>
              </a:spcBef>
            </a:pPr>
            <a:r>
              <a:rPr lang="fr-FR" sz="2000" b="1" dirty="0" smtClean="0">
                <a:solidFill>
                  <a:srgbClr val="C00000"/>
                </a:solidFill>
              </a:rPr>
              <a:t>Une RQTH, pourquoi ?</a:t>
            </a:r>
          </a:p>
          <a:p>
            <a:pPr>
              <a:spcBef>
                <a:spcPts val="600"/>
              </a:spcBef>
            </a:pPr>
            <a:r>
              <a:rPr lang="fr-FR" sz="1600" dirty="0" smtClean="0"/>
              <a:t>Elle permet de mobiliser, si nécessaire, des mesures pour favoriser le maintien dans l’emploi et prévenir la désinsertion professionnelle</a:t>
            </a:r>
          </a:p>
          <a:p>
            <a:pPr>
              <a:spcBef>
                <a:spcPts val="600"/>
              </a:spcBef>
            </a:pPr>
            <a:r>
              <a:rPr lang="fr-FR" sz="1600" b="1" u="sng" dirty="0" smtClean="0"/>
              <a:t>Pour le salarié</a:t>
            </a:r>
          </a:p>
          <a:p>
            <a:pPr marL="285750" indent="-285750">
              <a:spcBef>
                <a:spcPts val="600"/>
              </a:spcBef>
              <a:buFont typeface="Wingdings" panose="05000000000000000000" pitchFamily="2" charset="2"/>
              <a:buChar char="ü"/>
            </a:pPr>
            <a:r>
              <a:rPr lang="fr-FR" sz="1600" dirty="0" smtClean="0"/>
              <a:t>Adaptation de sa situation de travail</a:t>
            </a:r>
          </a:p>
          <a:p>
            <a:pPr marL="285750" indent="-285750">
              <a:spcBef>
                <a:spcPts val="600"/>
              </a:spcBef>
              <a:buFont typeface="Wingdings" panose="05000000000000000000" pitchFamily="2" charset="2"/>
              <a:buChar char="ü"/>
            </a:pPr>
            <a:r>
              <a:rPr lang="fr-FR" sz="1600" dirty="0" smtClean="0"/>
              <a:t>Aide au reclassement ou a une réorientation professionnelle</a:t>
            </a:r>
          </a:p>
          <a:p>
            <a:pPr>
              <a:spcBef>
                <a:spcPts val="600"/>
              </a:spcBef>
            </a:pPr>
            <a:r>
              <a:rPr lang="fr-FR" sz="1600" b="1" u="sng" dirty="0" smtClean="0"/>
              <a:t>Pour l’employeur</a:t>
            </a:r>
          </a:p>
          <a:p>
            <a:pPr marL="285750" indent="-285750">
              <a:spcBef>
                <a:spcPts val="600"/>
              </a:spcBef>
              <a:buFont typeface="Wingdings" panose="05000000000000000000" pitchFamily="2" charset="2"/>
              <a:buChar char="ü"/>
            </a:pPr>
            <a:r>
              <a:rPr lang="fr-FR" sz="1600" dirty="0" smtClean="0"/>
              <a:t>Répondre à son obligation d’emploi</a:t>
            </a:r>
          </a:p>
          <a:p>
            <a:pPr marL="285750" indent="-285750">
              <a:spcBef>
                <a:spcPts val="600"/>
              </a:spcBef>
              <a:buFont typeface="Wingdings" panose="05000000000000000000" pitchFamily="2" charset="2"/>
              <a:buChar char="ü"/>
            </a:pPr>
            <a:r>
              <a:rPr lang="fr-FR" sz="1600" dirty="0" smtClean="0"/>
              <a:t>Bénéficier d’aides, prestations et services pour faciliter le maintien du salarié</a:t>
            </a:r>
            <a:endParaRPr lang="fr-FR" sz="1600" dirty="0"/>
          </a:p>
        </p:txBody>
      </p:sp>
      <p:sp>
        <p:nvSpPr>
          <p:cNvPr id="12" name="Rectangle à coins arrondis 11"/>
          <p:cNvSpPr/>
          <p:nvPr/>
        </p:nvSpPr>
        <p:spPr>
          <a:xfrm rot="10800000">
            <a:off x="2734393" y="3516906"/>
            <a:ext cx="7195512" cy="2898051"/>
          </a:xfrm>
          <a:prstGeom prst="wedgeRoundRectCallou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a:stretch>
            <a:fillRect/>
          </a:stretch>
        </p:blipFill>
        <p:spPr>
          <a:xfrm>
            <a:off x="10037925" y="6087112"/>
            <a:ext cx="975329" cy="285184"/>
          </a:xfrm>
          <a:prstGeom prst="rect">
            <a:avLst/>
          </a:prstGeom>
        </p:spPr>
      </p:pic>
      <p:sp>
        <p:nvSpPr>
          <p:cNvPr id="21" name="Titre 4"/>
          <p:cNvSpPr txBox="1">
            <a:spLocks/>
          </p:cNvSpPr>
          <p:nvPr/>
        </p:nvSpPr>
        <p:spPr>
          <a:xfrm>
            <a:off x="1597929" y="735461"/>
            <a:ext cx="3370527" cy="511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solidFill>
                  <a:schemeClr val="accent2"/>
                </a:solidFill>
              </a:rPr>
              <a:t>Pour résumer</a:t>
            </a:r>
            <a:endParaRPr lang="fr-FR" sz="2400" b="1" dirty="0">
              <a:solidFill>
                <a:schemeClr val="accent2"/>
              </a:solidFill>
            </a:endParaRPr>
          </a:p>
        </p:txBody>
      </p:sp>
    </p:spTree>
    <p:extLst>
      <p:ext uri="{BB962C8B-B14F-4D97-AF65-F5344CB8AC3E}">
        <p14:creationId xmlns:p14="http://schemas.microsoft.com/office/powerpoint/2010/main" val="3748808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8" y="187840"/>
            <a:ext cx="9851073"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Être accompagné par des experts">
            <a:extLst>
              <a:ext uri="{FF2B5EF4-FFF2-40B4-BE49-F238E27FC236}">
                <a16:creationId xmlns:a16="http://schemas.microsoft.com/office/drawing/2014/main" id="{3F1190C7-DB62-4E02-AB05-38205E257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961" y="2384633"/>
            <a:ext cx="3280015" cy="433482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7C15966-3754-435C-BFC0-AEADB1AF2680}"/>
              </a:ext>
            </a:extLst>
          </p:cNvPr>
          <p:cNvPicPr>
            <a:picLocks noChangeAspect="1"/>
          </p:cNvPicPr>
          <p:nvPr/>
        </p:nvPicPr>
        <p:blipFill>
          <a:blip r:embed="rId5"/>
          <a:stretch>
            <a:fillRect/>
          </a:stretch>
        </p:blipFill>
        <p:spPr>
          <a:xfrm>
            <a:off x="7450896" y="798063"/>
            <a:ext cx="3162291" cy="4503102"/>
          </a:xfrm>
          <a:prstGeom prst="rect">
            <a:avLst/>
          </a:prstGeom>
        </p:spPr>
      </p:pic>
      <p:sp>
        <p:nvSpPr>
          <p:cNvPr id="8" name="ZoneTexte 7">
            <a:extLst>
              <a:ext uri="{FF2B5EF4-FFF2-40B4-BE49-F238E27FC236}">
                <a16:creationId xmlns:a16="http://schemas.microsoft.com/office/drawing/2014/main" id="{C799DAD4-F9BE-4240-9AD1-9C9C39030698}"/>
              </a:ext>
            </a:extLst>
          </p:cNvPr>
          <p:cNvSpPr txBox="1"/>
          <p:nvPr/>
        </p:nvSpPr>
        <p:spPr>
          <a:xfrm rot="21375956">
            <a:off x="1653010" y="721953"/>
            <a:ext cx="3486908" cy="1477328"/>
          </a:xfrm>
          <a:prstGeom prst="rect">
            <a:avLst/>
          </a:prstGeom>
          <a:noFill/>
          <a:ln w="9525">
            <a:solidFill>
              <a:schemeClr val="tx1"/>
            </a:solidFill>
          </a:ln>
        </p:spPr>
        <p:txBody>
          <a:bodyPr wrap="square" rtlCol="0">
            <a:spAutoFit/>
          </a:bodyPr>
          <a:lstStyle/>
          <a:p>
            <a:pPr algn="just"/>
            <a:r>
              <a:rPr lang="fr-FR" dirty="0"/>
              <a:t>Formulaire à remplir </a:t>
            </a:r>
            <a:r>
              <a:rPr lang="fr-FR" b="1" dirty="0">
                <a:solidFill>
                  <a:srgbClr val="C00000"/>
                </a:solidFill>
              </a:rPr>
              <a:t>par la personne handicapée </a:t>
            </a:r>
            <a:r>
              <a:rPr lang="fr-FR" dirty="0"/>
              <a:t>(</a:t>
            </a:r>
            <a:r>
              <a:rPr lang="fr-FR" dirty="0" smtClean="0"/>
              <a:t>l’Assistante de Service Sociale </a:t>
            </a:r>
            <a:r>
              <a:rPr lang="fr-FR" dirty="0"/>
              <a:t>du travail peut vous accompagner dans la rédaction)</a:t>
            </a:r>
          </a:p>
        </p:txBody>
      </p:sp>
      <p:sp>
        <p:nvSpPr>
          <p:cNvPr id="15" name="Flèche : droite 14">
            <a:extLst>
              <a:ext uri="{FF2B5EF4-FFF2-40B4-BE49-F238E27FC236}">
                <a16:creationId xmlns:a16="http://schemas.microsoft.com/office/drawing/2014/main" id="{E38BCCB4-0215-40A4-93CB-5D89F65B5BFF}"/>
              </a:ext>
            </a:extLst>
          </p:cNvPr>
          <p:cNvSpPr/>
          <p:nvPr/>
        </p:nvSpPr>
        <p:spPr>
          <a:xfrm rot="16200000">
            <a:off x="8820287" y="5073629"/>
            <a:ext cx="405034" cy="475926"/>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a:ln w="22225">
                <a:solidFill>
                  <a:schemeClr val="accent2"/>
                </a:solidFill>
                <a:prstDash val="solid"/>
              </a:ln>
              <a:solidFill>
                <a:schemeClr val="accent2">
                  <a:lumMod val="40000"/>
                  <a:lumOff val="60000"/>
                </a:schemeClr>
              </a:solidFill>
            </a:endParaRPr>
          </a:p>
        </p:txBody>
      </p:sp>
      <p:sp>
        <p:nvSpPr>
          <p:cNvPr id="18" name="ZoneTexte 17">
            <a:extLst>
              <a:ext uri="{FF2B5EF4-FFF2-40B4-BE49-F238E27FC236}">
                <a16:creationId xmlns:a16="http://schemas.microsoft.com/office/drawing/2014/main" id="{08384697-61ED-4AE7-AEEB-728DBFFCF721}"/>
              </a:ext>
            </a:extLst>
          </p:cNvPr>
          <p:cNvSpPr txBox="1"/>
          <p:nvPr/>
        </p:nvSpPr>
        <p:spPr>
          <a:xfrm>
            <a:off x="7288773" y="5507631"/>
            <a:ext cx="3431117" cy="923330"/>
          </a:xfrm>
          <a:prstGeom prst="rect">
            <a:avLst/>
          </a:prstGeom>
          <a:noFill/>
          <a:ln w="9525">
            <a:solidFill>
              <a:schemeClr val="tx1"/>
            </a:solidFill>
          </a:ln>
        </p:spPr>
        <p:txBody>
          <a:bodyPr wrap="square" rtlCol="0">
            <a:spAutoFit/>
          </a:bodyPr>
          <a:lstStyle/>
          <a:p>
            <a:pPr algn="ctr"/>
            <a:r>
              <a:rPr lang="fr-FR" dirty="0"/>
              <a:t>Certificat médical à faire remplir par </a:t>
            </a:r>
            <a:r>
              <a:rPr lang="fr-FR" b="1" dirty="0">
                <a:solidFill>
                  <a:srgbClr val="C00000"/>
                </a:solidFill>
              </a:rPr>
              <a:t>le </a:t>
            </a:r>
            <a:r>
              <a:rPr lang="fr-FR" b="1" dirty="0" smtClean="0">
                <a:solidFill>
                  <a:srgbClr val="C00000"/>
                </a:solidFill>
              </a:rPr>
              <a:t>Médecin </a:t>
            </a:r>
            <a:r>
              <a:rPr lang="fr-FR" b="1" dirty="0">
                <a:solidFill>
                  <a:srgbClr val="C00000"/>
                </a:solidFill>
              </a:rPr>
              <a:t>traitant </a:t>
            </a:r>
            <a:r>
              <a:rPr lang="fr-FR" dirty="0"/>
              <a:t>(indique les difficultés de santé)</a:t>
            </a:r>
          </a:p>
        </p:txBody>
      </p:sp>
      <p:sp>
        <p:nvSpPr>
          <p:cNvPr id="16"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19</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6" name="Flèche : droite 5">
            <a:extLst>
              <a:ext uri="{FF2B5EF4-FFF2-40B4-BE49-F238E27FC236}">
                <a16:creationId xmlns:a16="http://schemas.microsoft.com/office/drawing/2014/main" id="{52FBEAA9-E781-4599-907F-37F40E703FDA}"/>
              </a:ext>
            </a:extLst>
          </p:cNvPr>
          <p:cNvSpPr/>
          <p:nvPr/>
        </p:nvSpPr>
        <p:spPr>
          <a:xfrm rot="5233759">
            <a:off x="3257375" y="2140022"/>
            <a:ext cx="523783" cy="475926"/>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3315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8"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2</a:t>
            </a:fld>
            <a:endParaRPr lang="fr-FR" dirty="0">
              <a:solidFill>
                <a:schemeClr val="tx1"/>
              </a:solidFill>
            </a:endParaRPr>
          </a:p>
        </p:txBody>
      </p:sp>
      <p:sp>
        <p:nvSpPr>
          <p:cNvPr id="9"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3" name="Rectangle 2"/>
          <p:cNvSpPr/>
          <p:nvPr/>
        </p:nvSpPr>
        <p:spPr>
          <a:xfrm>
            <a:off x="3048000" y="2136339"/>
            <a:ext cx="6096000" cy="2585323"/>
          </a:xfrm>
          <a:prstGeom prst="rect">
            <a:avLst/>
          </a:prstGeom>
        </p:spPr>
        <p:txBody>
          <a:bodyPr>
            <a:spAutoFit/>
          </a:bodyPr>
          <a:lstStyle/>
          <a:p>
            <a:r>
              <a:rPr lang="fr-FR" dirty="0"/>
              <a:t>Réunion physique en groupe (max 10) de 45minutes à 1 heure.</a:t>
            </a:r>
          </a:p>
          <a:p>
            <a:endParaRPr lang="fr-FR" dirty="0"/>
          </a:p>
          <a:p>
            <a:r>
              <a:rPr lang="fr-FR" dirty="0"/>
              <a:t>Visio possible à adapter.</a:t>
            </a:r>
          </a:p>
          <a:p>
            <a:endParaRPr lang="fr-FR" dirty="0"/>
          </a:p>
          <a:p>
            <a:r>
              <a:rPr lang="fr-FR" dirty="0"/>
              <a:t>Salle + vidéoprojecteur</a:t>
            </a:r>
            <a:br>
              <a:rPr lang="fr-FR" dirty="0"/>
            </a:br>
            <a:r>
              <a:rPr lang="fr-FR" dirty="0"/>
              <a:t>+ jeux </a:t>
            </a:r>
            <a:r>
              <a:rPr lang="fr-FR" dirty="0" err="1"/>
              <a:t>handipoursuit</a:t>
            </a:r>
            <a:r>
              <a:rPr lang="fr-FR" dirty="0"/>
              <a:t> avec cartes sélectionnées en fin ou début de séance. </a:t>
            </a:r>
          </a:p>
          <a:p>
            <a:endParaRPr lang="fr-FR" dirty="0"/>
          </a:p>
          <a:p>
            <a:r>
              <a:rPr lang="fr-FR" dirty="0"/>
              <a:t>Remise du flyer RQTH avec nos coordonnées.</a:t>
            </a:r>
          </a:p>
        </p:txBody>
      </p:sp>
      <p:sp>
        <p:nvSpPr>
          <p:cNvPr id="10" name="Titre 4">
            <a:extLst>
              <a:ext uri="{FF2B5EF4-FFF2-40B4-BE49-F238E27FC236}">
                <a16:creationId xmlns:a16="http://schemas.microsoft.com/office/drawing/2014/main" id="{22557A62-83F4-4586-B9E4-C1BF89ECC741}"/>
              </a:ext>
            </a:extLst>
          </p:cNvPr>
          <p:cNvSpPr txBox="1">
            <a:spLocks/>
          </p:cNvSpPr>
          <p:nvPr/>
        </p:nvSpPr>
        <p:spPr>
          <a:xfrm>
            <a:off x="2960589" y="1403041"/>
            <a:ext cx="7925583"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Pense bête pour l’organisation</a:t>
            </a:r>
            <a:endParaRPr lang="fr-FR" sz="4800" b="1" dirty="0">
              <a:solidFill>
                <a:srgbClr val="FF9802"/>
              </a:solidFill>
            </a:endParaRPr>
          </a:p>
        </p:txBody>
      </p:sp>
    </p:spTree>
    <p:extLst>
      <p:ext uri="{BB962C8B-B14F-4D97-AF65-F5344CB8AC3E}">
        <p14:creationId xmlns:p14="http://schemas.microsoft.com/office/powerpoint/2010/main" val="4084479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1676400" y="1303369"/>
            <a:ext cx="10515600" cy="415739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u="sng" dirty="0"/>
          </a:p>
          <a:p>
            <a:pPr marL="358775" indent="-358775">
              <a:buFont typeface="Wingdings" panose="05000000000000000000" pitchFamily="2" charset="2"/>
              <a:buChar char="Ä"/>
              <a:tabLst>
                <a:tab pos="4306888" algn="l"/>
              </a:tabLst>
            </a:pPr>
            <a:r>
              <a:rPr lang="fr-FR" dirty="0"/>
              <a:t>MDPH	</a:t>
            </a:r>
            <a:r>
              <a:rPr lang="fr-FR" dirty="0">
                <a:sym typeface="Wingdings" panose="05000000000000000000" pitchFamily="2" charset="2"/>
              </a:rPr>
              <a:t> </a:t>
            </a:r>
            <a:r>
              <a:rPr lang="fr-FR" dirty="0"/>
              <a:t>CAP Emploi </a:t>
            </a:r>
          </a:p>
          <a:p>
            <a:pPr marL="358775" indent="-358775">
              <a:buFont typeface="Wingdings" panose="05000000000000000000" pitchFamily="2" charset="2"/>
              <a:buChar char="Ä"/>
              <a:tabLst>
                <a:tab pos="4306888" algn="l"/>
              </a:tabLst>
            </a:pPr>
            <a:r>
              <a:rPr lang="fr-FR" dirty="0"/>
              <a:t>AGEFIPH	</a:t>
            </a:r>
            <a:r>
              <a:rPr lang="fr-FR" dirty="0">
                <a:sym typeface="Wingdings" panose="05000000000000000000" pitchFamily="2" charset="2"/>
              </a:rPr>
              <a:t> </a:t>
            </a:r>
            <a:r>
              <a:rPr lang="fr-FR" dirty="0"/>
              <a:t>Mission handicap / accords handicaps </a:t>
            </a:r>
          </a:p>
          <a:p>
            <a:pPr marL="358775" indent="-358775">
              <a:buFont typeface="Wingdings" panose="05000000000000000000" pitchFamily="2" charset="2"/>
              <a:buChar char="Ä"/>
              <a:tabLst>
                <a:tab pos="4306888" algn="l"/>
              </a:tabLst>
            </a:pPr>
            <a:r>
              <a:rPr lang="fr-FR" dirty="0"/>
              <a:t>FIPHFP	</a:t>
            </a:r>
            <a:r>
              <a:rPr lang="fr-FR" dirty="0">
                <a:sym typeface="Wingdings" panose="05000000000000000000" pitchFamily="2" charset="2"/>
              </a:rPr>
              <a:t> </a:t>
            </a:r>
            <a:r>
              <a:rPr lang="fr-FR" dirty="0"/>
              <a:t>Caisse de retraire </a:t>
            </a:r>
          </a:p>
          <a:p>
            <a:pPr marL="358775" indent="-358775">
              <a:buFont typeface="Wingdings" panose="05000000000000000000" pitchFamily="2" charset="2"/>
              <a:buChar char="Ä"/>
              <a:tabLst>
                <a:tab pos="4306888" algn="l"/>
              </a:tabLst>
            </a:pPr>
            <a:r>
              <a:rPr lang="fr-FR" dirty="0"/>
              <a:t>Référents handicap	</a:t>
            </a:r>
            <a:r>
              <a:rPr lang="fr-FR" dirty="0">
                <a:sym typeface="Wingdings" panose="05000000000000000000" pitchFamily="2" charset="2"/>
              </a:rPr>
              <a:t> </a:t>
            </a:r>
            <a:r>
              <a:rPr lang="fr-FR" dirty="0"/>
              <a:t>CPAM</a:t>
            </a:r>
          </a:p>
          <a:p>
            <a:pPr marL="358775" indent="-358775">
              <a:buFont typeface="Wingdings" panose="05000000000000000000" pitchFamily="2" charset="2"/>
              <a:buChar char="Ä"/>
              <a:tabLst>
                <a:tab pos="4306888" algn="l"/>
              </a:tabLst>
            </a:pPr>
            <a:r>
              <a:rPr lang="fr-FR" dirty="0"/>
              <a:t>Médecine du travail	</a:t>
            </a:r>
            <a:r>
              <a:rPr lang="fr-FR" dirty="0">
                <a:sym typeface="Wingdings" panose="05000000000000000000" pitchFamily="2" charset="2"/>
              </a:rPr>
              <a:t> </a:t>
            </a:r>
            <a:r>
              <a:rPr lang="fr-FR" dirty="0"/>
              <a:t>CARSAT</a:t>
            </a:r>
          </a:p>
          <a:p>
            <a:pPr marL="358775" indent="-358775">
              <a:buFont typeface="Wingdings" panose="05000000000000000000" pitchFamily="2" charset="2"/>
              <a:buChar char="Ä"/>
              <a:tabLst>
                <a:tab pos="4306888" algn="l"/>
              </a:tabLst>
            </a:pPr>
            <a:r>
              <a:rPr lang="fr-FR" dirty="0"/>
              <a:t>Infirmière	</a:t>
            </a:r>
            <a:r>
              <a:rPr lang="fr-FR" dirty="0">
                <a:sym typeface="Wingdings" panose="05000000000000000000" pitchFamily="2" charset="2"/>
              </a:rPr>
              <a:t> Caisses de retraite complémentaires</a:t>
            </a:r>
            <a:endParaRPr lang="fr-FR" dirty="0"/>
          </a:p>
          <a:p>
            <a:pPr marL="358775" indent="-358775">
              <a:buFont typeface="Wingdings" panose="05000000000000000000" pitchFamily="2" charset="2"/>
              <a:buChar char="Ä"/>
            </a:pPr>
            <a:r>
              <a:rPr lang="fr-FR" dirty="0"/>
              <a:t>RH</a:t>
            </a:r>
          </a:p>
          <a:p>
            <a:pPr marL="358775" indent="-358775">
              <a:buFont typeface="Wingdings" panose="05000000000000000000" pitchFamily="2" charset="2"/>
              <a:buChar char="Ä"/>
            </a:pPr>
            <a:r>
              <a:rPr lang="fr-FR" dirty="0"/>
              <a:t>…</a:t>
            </a:r>
          </a:p>
        </p:txBody>
      </p:sp>
      <p:sp>
        <p:nvSpPr>
          <p:cNvPr id="16"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Les partenaires</a:t>
            </a:r>
          </a:p>
        </p:txBody>
      </p:sp>
      <p:sp>
        <p:nvSpPr>
          <p:cNvPr id="11"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20</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Tree>
    <p:extLst>
      <p:ext uri="{BB962C8B-B14F-4D97-AF65-F5344CB8AC3E}">
        <p14:creationId xmlns:p14="http://schemas.microsoft.com/office/powerpoint/2010/main" val="2996773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1676400" y="1303369"/>
            <a:ext cx="9693564" cy="3815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u="sng" dirty="0"/>
          </a:p>
          <a:p>
            <a:pPr marL="358775" indent="-358775">
              <a:buFont typeface="Wingdings" panose="05000000000000000000" pitchFamily="2" charset="2"/>
              <a:buChar char="Ä"/>
              <a:tabLst>
                <a:tab pos="4306888" algn="l"/>
              </a:tabLst>
            </a:pPr>
            <a:r>
              <a:rPr lang="fr-FR" dirty="0" smtClean="0"/>
              <a:t> Connaissance </a:t>
            </a:r>
            <a:r>
              <a:rPr lang="fr-FR" dirty="0"/>
              <a:t>de l’entreprise </a:t>
            </a:r>
          </a:p>
          <a:p>
            <a:pPr marL="358775" indent="-358775">
              <a:buFont typeface="Wingdings" panose="05000000000000000000" pitchFamily="2" charset="2"/>
              <a:buChar char="Ä"/>
              <a:tabLst>
                <a:tab pos="4306888" algn="l"/>
              </a:tabLst>
            </a:pPr>
            <a:r>
              <a:rPr lang="fr-FR" dirty="0" smtClean="0"/>
              <a:t> Connaissance </a:t>
            </a:r>
            <a:r>
              <a:rPr lang="fr-FR" dirty="0"/>
              <a:t>du maillage partenaires internes </a:t>
            </a:r>
          </a:p>
          <a:p>
            <a:pPr marL="358775" indent="-358775">
              <a:buFont typeface="Wingdings" panose="05000000000000000000" pitchFamily="2" charset="2"/>
              <a:buChar char="Ä"/>
              <a:tabLst>
                <a:tab pos="4306888" algn="l"/>
              </a:tabLst>
            </a:pPr>
            <a:r>
              <a:rPr lang="fr-FR" dirty="0" smtClean="0"/>
              <a:t> Connaissance </a:t>
            </a:r>
            <a:r>
              <a:rPr lang="fr-FR" dirty="0"/>
              <a:t>des procédures</a:t>
            </a:r>
          </a:p>
          <a:p>
            <a:pPr marL="358775" indent="-358775">
              <a:buFont typeface="Wingdings" panose="05000000000000000000" pitchFamily="2" charset="2"/>
              <a:buChar char="Ä"/>
              <a:tabLst>
                <a:tab pos="4306888" algn="l"/>
              </a:tabLst>
            </a:pPr>
            <a:r>
              <a:rPr lang="fr-FR" dirty="0" smtClean="0"/>
              <a:t> Aide </a:t>
            </a:r>
            <a:r>
              <a:rPr lang="fr-FR" dirty="0"/>
              <a:t>au montage des dossiers + suivi des dossiers</a:t>
            </a:r>
          </a:p>
          <a:p>
            <a:pPr marL="447675" indent="-447675">
              <a:buFont typeface="Wingdings" panose="05000000000000000000" pitchFamily="2" charset="2"/>
              <a:buChar char="Ä"/>
              <a:tabLst>
                <a:tab pos="4306888" algn="l"/>
              </a:tabLst>
            </a:pPr>
            <a:r>
              <a:rPr lang="fr-FR" dirty="0" smtClean="0"/>
              <a:t>Accompagnement </a:t>
            </a:r>
            <a:r>
              <a:rPr lang="fr-FR" dirty="0"/>
              <a:t>possible au-delà du maintien dans l’emploi : </a:t>
            </a:r>
            <a:r>
              <a:rPr lang="fr-FR" dirty="0" smtClean="0"/>
              <a:t> besoin </a:t>
            </a:r>
            <a:r>
              <a:rPr lang="fr-FR" dirty="0"/>
              <a:t>vie privée / handicap</a:t>
            </a:r>
          </a:p>
          <a:p>
            <a:pPr marL="358775" indent="-358775">
              <a:buFont typeface="Wingdings" panose="05000000000000000000" pitchFamily="2" charset="2"/>
              <a:buChar char="Ä"/>
              <a:tabLst>
                <a:tab pos="4306888" algn="l"/>
              </a:tabLst>
            </a:pPr>
            <a:endParaRPr lang="fr-FR" dirty="0"/>
          </a:p>
        </p:txBody>
      </p:sp>
      <p:sp>
        <p:nvSpPr>
          <p:cNvPr id="16" name="Titre 4">
            <a:extLst>
              <a:ext uri="{FF2B5EF4-FFF2-40B4-BE49-F238E27FC236}">
                <a16:creationId xmlns:a16="http://schemas.microsoft.com/office/drawing/2014/main" id="{22557A62-83F4-4586-B9E4-C1BF89ECC741}"/>
              </a:ext>
            </a:extLst>
          </p:cNvPr>
          <p:cNvSpPr txBox="1">
            <a:spLocks/>
          </p:cNvSpPr>
          <p:nvPr/>
        </p:nvSpPr>
        <p:spPr>
          <a:xfrm>
            <a:off x="1491448" y="326558"/>
            <a:ext cx="10701473"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smtClean="0">
                <a:solidFill>
                  <a:srgbClr val="FF9802"/>
                </a:solidFill>
              </a:rPr>
              <a:t>Les atouts </a:t>
            </a:r>
            <a:r>
              <a:rPr lang="fr-FR" sz="4800" b="1" dirty="0">
                <a:solidFill>
                  <a:srgbClr val="FF9802"/>
                </a:solidFill>
              </a:rPr>
              <a:t>de </a:t>
            </a:r>
            <a:r>
              <a:rPr lang="fr-FR" sz="4800" b="1" dirty="0" smtClean="0">
                <a:solidFill>
                  <a:srgbClr val="FF9802"/>
                </a:solidFill>
              </a:rPr>
              <a:t>l’ACIST - </a:t>
            </a:r>
            <a:r>
              <a:rPr lang="fr-FR" b="1" dirty="0" smtClean="0">
                <a:solidFill>
                  <a:srgbClr val="FF9802"/>
                </a:solidFill>
              </a:rPr>
              <a:t>Service Social </a:t>
            </a:r>
            <a:r>
              <a:rPr lang="fr-FR" b="1" dirty="0">
                <a:solidFill>
                  <a:srgbClr val="FF9802"/>
                </a:solidFill>
              </a:rPr>
              <a:t>du </a:t>
            </a:r>
            <a:r>
              <a:rPr lang="fr-FR" b="1" dirty="0" smtClean="0">
                <a:solidFill>
                  <a:srgbClr val="FF9802"/>
                </a:solidFill>
              </a:rPr>
              <a:t>Travail</a:t>
            </a:r>
            <a:endParaRPr lang="fr-FR" b="1" dirty="0">
              <a:solidFill>
                <a:srgbClr val="FF9802"/>
              </a:solidFill>
            </a:endParaRPr>
          </a:p>
        </p:txBody>
      </p:sp>
    </p:spTree>
    <p:extLst>
      <p:ext uri="{BB962C8B-B14F-4D97-AF65-F5344CB8AC3E}">
        <p14:creationId xmlns:p14="http://schemas.microsoft.com/office/powerpoint/2010/main" val="68341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DB9C8-43E7-4203-8D0B-ADA65AC9232F}"/>
              </a:ext>
            </a:extLst>
          </p:cNvPr>
          <p:cNvSpPr/>
          <p:nvPr/>
        </p:nvSpPr>
        <p:spPr>
          <a:xfrm>
            <a:off x="0" y="0"/>
            <a:ext cx="12192000" cy="6858000"/>
          </a:xfrm>
          <a:prstGeom prst="rect">
            <a:avLst/>
          </a:prstGeom>
          <a:solidFill>
            <a:srgbClr val="FF9802"/>
          </a:solidFill>
          <a:ln>
            <a:solidFill>
              <a:srgbClr val="FF98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962FB-4EA7-4DF1-95CD-5B76D3DA310A}"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riangle rectangle 3">
            <a:extLst>
              <a:ext uri="{FF2B5EF4-FFF2-40B4-BE49-F238E27FC236}">
                <a16:creationId xmlns:a16="http://schemas.microsoft.com/office/drawing/2014/main" id="{37AF010F-EB5C-4A20-8277-10EF6E113F8B}"/>
              </a:ext>
            </a:extLst>
          </p:cNvPr>
          <p:cNvSpPr/>
          <p:nvPr/>
        </p:nvSpPr>
        <p:spPr>
          <a:xfrm flipV="1">
            <a:off x="0" y="0"/>
            <a:ext cx="7786540" cy="6858000"/>
          </a:xfrm>
          <a:prstGeom prst="rtTriangle">
            <a:avLst/>
          </a:prstGeom>
          <a:solidFill>
            <a:srgbClr val="B80C18"/>
          </a:solidFill>
          <a:ln>
            <a:solidFill>
              <a:srgbClr val="B80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llipse 4">
            <a:extLst>
              <a:ext uri="{FF2B5EF4-FFF2-40B4-BE49-F238E27FC236}">
                <a16:creationId xmlns:a16="http://schemas.microsoft.com/office/drawing/2014/main" id="{8E2E869D-9069-493A-9040-BDDEE99DEC0C}"/>
              </a:ext>
            </a:extLst>
          </p:cNvPr>
          <p:cNvSpPr/>
          <p:nvPr/>
        </p:nvSpPr>
        <p:spPr>
          <a:xfrm>
            <a:off x="2930786" y="657670"/>
            <a:ext cx="5679814" cy="54935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904" y="331284"/>
            <a:ext cx="1933575" cy="1366838"/>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t>Association de Conseil de d’Interventions Sociales du Travail - Association loi 1901   |</a:t>
            </a:r>
          </a:p>
        </p:txBody>
      </p:sp>
      <p:sp>
        <p:nvSpPr>
          <p:cNvPr id="11" name="Titre 4">
            <a:extLst>
              <a:ext uri="{FF2B5EF4-FFF2-40B4-BE49-F238E27FC236}">
                <a16:creationId xmlns:a16="http://schemas.microsoft.com/office/drawing/2014/main" id="{6B283CC2-7929-4BD0-AA25-122668BD838D}"/>
              </a:ext>
            </a:extLst>
          </p:cNvPr>
          <p:cNvSpPr txBox="1">
            <a:spLocks/>
          </p:cNvSpPr>
          <p:nvPr/>
        </p:nvSpPr>
        <p:spPr>
          <a:xfrm>
            <a:off x="2625875" y="1908722"/>
            <a:ext cx="6289629"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000" b="1" i="0" u="none" strike="noStrike" kern="1200" cap="none" spc="0" normalizeH="0" baseline="0" noProof="0">
                <a:ln>
                  <a:noFill/>
                </a:ln>
                <a:solidFill>
                  <a:srgbClr val="FF9802"/>
                </a:solidFill>
                <a:effectLst/>
                <a:uLnTx/>
                <a:uFillTx/>
                <a:latin typeface="+mn-lt"/>
                <a:ea typeface="+mj-ea"/>
                <a:cs typeface="+mj-cs"/>
              </a:rPr>
              <a:t>SIÈGE NORMANDIE</a:t>
            </a:r>
          </a:p>
        </p:txBody>
      </p:sp>
      <p:sp>
        <p:nvSpPr>
          <p:cNvPr id="12" name="Espace réservé du texte 16">
            <a:extLst>
              <a:ext uri="{FF2B5EF4-FFF2-40B4-BE49-F238E27FC236}">
                <a16:creationId xmlns:a16="http://schemas.microsoft.com/office/drawing/2014/main" id="{A0171C25-DA6C-4E85-B616-3E5CA1570ADA}"/>
              </a:ext>
            </a:extLst>
          </p:cNvPr>
          <p:cNvSpPr txBox="1">
            <a:spLocks/>
          </p:cNvSpPr>
          <p:nvPr/>
        </p:nvSpPr>
        <p:spPr>
          <a:xfrm>
            <a:off x="3519036" y="2872969"/>
            <a:ext cx="4503305" cy="2349754"/>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000" b="1" i="0" u="none" strike="noStrike" kern="1200" cap="none" spc="0" normalizeH="0" baseline="0" noProof="0">
                <a:ln>
                  <a:noFill/>
                </a:ln>
                <a:solidFill>
                  <a:srgbClr val="4D4D4D"/>
                </a:solidFill>
                <a:effectLst/>
                <a:uLnTx/>
                <a:uFillTx/>
                <a:ea typeface="+mn-ea"/>
                <a:cs typeface="+mn-cs"/>
              </a:rPr>
              <a:t>02 76 01 51 51 </a:t>
            </a:r>
            <a:endParaRPr kumimoji="0" lang="fr-FR" sz="3000" b="0" i="0" u="none" strike="noStrike" kern="1200" cap="none" spc="0" normalizeH="0" baseline="0" noProof="0">
              <a:ln>
                <a:noFill/>
              </a:ln>
              <a:solidFill>
                <a:srgbClr val="4D4D4D"/>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500" b="0" i="0" u="none" strike="noStrike" kern="1200" cap="none" spc="0" normalizeH="0" baseline="0" noProof="0">
                <a:ln>
                  <a:noFill/>
                </a:ln>
                <a:solidFill>
                  <a:srgbClr val="4D4D4D"/>
                </a:solidFill>
                <a:effectLst/>
                <a:uLnTx/>
                <a:uFillTx/>
                <a:ea typeface="+mn-ea"/>
                <a:cs typeface="+mn-cs"/>
              </a:rPr>
              <a:t>secretariat@acist.asso.fr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2000" b="0" i="0" u="none" strike="noStrike" kern="1200" cap="none" spc="0" normalizeH="0" baseline="0" noProof="0">
              <a:ln>
                <a:noFill/>
              </a:ln>
              <a:solidFill>
                <a:srgbClr val="4D4D4D"/>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2000" b="0" i="0" u="none" strike="noStrike" kern="1200" cap="none" spc="0" normalizeH="0" baseline="0" noProof="0">
                <a:ln>
                  <a:noFill/>
                </a:ln>
                <a:solidFill>
                  <a:srgbClr val="4D4D4D"/>
                </a:solidFill>
                <a:effectLst/>
                <a:uLnTx/>
                <a:uFillTx/>
                <a:ea typeface="+mn-ea"/>
                <a:cs typeface="+mn-cs"/>
              </a:rPr>
              <a:t>Retrouvez-nous sur : </a:t>
            </a:r>
            <a:r>
              <a:rPr kumimoji="0" lang="fr-FR" sz="2000" b="1" i="0" u="none" strike="noStrike" kern="1200" cap="none" spc="0" normalizeH="0" baseline="0" noProof="0">
                <a:ln>
                  <a:noFill/>
                </a:ln>
                <a:solidFill>
                  <a:srgbClr val="4D4D4D"/>
                </a:solidFill>
                <a:effectLst/>
                <a:uLnTx/>
                <a:uFillTx/>
                <a:ea typeface="+mn-ea"/>
                <a:cs typeface="+mn-cs"/>
              </a:rPr>
              <a:t>www.acist.asso.fr</a:t>
            </a:r>
            <a:endParaRPr kumimoji="0" lang="fr-FR" sz="2000" b="0" i="0" u="none" strike="noStrike" kern="1200" cap="none" spc="0" normalizeH="0" baseline="0" noProof="0">
              <a:ln>
                <a:noFill/>
              </a:ln>
              <a:solidFill>
                <a:srgbClr val="4D4D4D"/>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2000" b="0" i="0" u="none" strike="noStrike" kern="1200" cap="none" spc="0" normalizeH="0" baseline="0" noProof="0">
              <a:ln>
                <a:noFill/>
              </a:ln>
              <a:solidFill>
                <a:srgbClr val="4D4D4D"/>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500" b="0" i="0" u="none" strike="noStrike" kern="1200" cap="none" spc="0" normalizeH="0" baseline="0" noProof="0">
                <a:ln>
                  <a:noFill/>
                </a:ln>
                <a:solidFill>
                  <a:srgbClr val="4D4D4D"/>
                </a:solidFill>
                <a:effectLst/>
                <a:uLnTx/>
                <a:uFillTx/>
                <a:ea typeface="+mn-ea"/>
                <a:cs typeface="+mn-cs"/>
              </a:rPr>
              <a:t>Et sur les réseaux :</a:t>
            </a:r>
          </a:p>
        </p:txBody>
      </p:sp>
      <p:sp>
        <p:nvSpPr>
          <p:cNvPr id="13" name="Espace réservé du texte 16">
            <a:extLst>
              <a:ext uri="{FF2B5EF4-FFF2-40B4-BE49-F238E27FC236}">
                <a16:creationId xmlns:a16="http://schemas.microsoft.com/office/drawing/2014/main" id="{7260C384-3F5B-48CA-8660-B9C290F5C0EA}"/>
              </a:ext>
            </a:extLst>
          </p:cNvPr>
          <p:cNvSpPr txBox="1">
            <a:spLocks/>
          </p:cNvSpPr>
          <p:nvPr/>
        </p:nvSpPr>
        <p:spPr>
          <a:xfrm>
            <a:off x="3519035" y="2271051"/>
            <a:ext cx="4503305" cy="471130"/>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500" b="1" i="0" u="none" strike="noStrike" kern="1200" cap="none" spc="0" normalizeH="0" baseline="0" noProof="0">
                <a:ln>
                  <a:noFill/>
                </a:ln>
                <a:solidFill>
                  <a:srgbClr val="4D4D4D"/>
                </a:solidFill>
                <a:effectLst/>
                <a:uLnTx/>
                <a:uFillTx/>
                <a:ea typeface="+mn-ea"/>
                <a:cs typeface="+mn-cs"/>
              </a:rPr>
              <a:t>155 rue Louis Blériot, 76230 Bois Guillaume</a:t>
            </a:r>
          </a:p>
        </p:txBody>
      </p:sp>
      <p:pic>
        <p:nvPicPr>
          <p:cNvPr id="1026" name="Picture 2" descr="logo-facebook – Poulaillon Traiteur">
            <a:extLst>
              <a:ext uri="{FF2B5EF4-FFF2-40B4-BE49-F238E27FC236}">
                <a16:creationId xmlns:a16="http://schemas.microsoft.com/office/drawing/2014/main" id="{E931D29B-6B2F-4C6D-9516-DFC430A529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687" y="5030730"/>
            <a:ext cx="833759" cy="833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ken | Groupe TI">
            <a:extLst>
              <a:ext uri="{FF2B5EF4-FFF2-40B4-BE49-F238E27FC236}">
                <a16:creationId xmlns:a16="http://schemas.microsoft.com/office/drawing/2014/main" id="{AE9B861F-C2D0-4F7B-9110-EC1050AE0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4943" y="4982189"/>
            <a:ext cx="931019" cy="931019"/>
          </a:xfrm>
          <a:prstGeom prst="rect">
            <a:avLst/>
          </a:prstGeom>
          <a:noFill/>
          <a:extLst>
            <a:ext uri="{909E8E84-426E-40DD-AFC4-6F175D3DCCD1}">
              <a14:hiddenFill xmlns:a14="http://schemas.microsoft.com/office/drawing/2010/main">
                <a:solidFill>
                  <a:srgbClr val="FFFFFF"/>
                </a:solidFill>
              </a14:hiddenFill>
            </a:ext>
          </a:extLst>
        </p:spPr>
      </p:pic>
      <p:sp>
        <p:nvSpPr>
          <p:cNvPr id="14" name="Titre 4">
            <a:extLst>
              <a:ext uri="{FF2B5EF4-FFF2-40B4-BE49-F238E27FC236}">
                <a16:creationId xmlns:a16="http://schemas.microsoft.com/office/drawing/2014/main" id="{6B283CC2-7929-4BD0-AA25-122668BD838D}"/>
              </a:ext>
            </a:extLst>
          </p:cNvPr>
          <p:cNvSpPr txBox="1">
            <a:spLocks/>
          </p:cNvSpPr>
          <p:nvPr/>
        </p:nvSpPr>
        <p:spPr>
          <a:xfrm>
            <a:off x="7476942" y="4725417"/>
            <a:ext cx="4701702" cy="16926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solidFill>
                  <a:srgbClr val="003366"/>
                </a:solidFill>
              </a:rPr>
              <a:t>NOM Prénom</a:t>
            </a:r>
          </a:p>
          <a:p>
            <a:pPr algn="ctr"/>
            <a:r>
              <a:rPr lang="fr-FR" sz="2400" dirty="0">
                <a:solidFill>
                  <a:srgbClr val="003366"/>
                </a:solidFill>
              </a:rPr>
              <a:t>Assistante de Service </a:t>
            </a:r>
            <a:r>
              <a:rPr lang="fr-FR" sz="2400" dirty="0" smtClean="0">
                <a:solidFill>
                  <a:srgbClr val="003366"/>
                </a:solidFill>
              </a:rPr>
              <a:t>Social</a:t>
            </a:r>
            <a:br>
              <a:rPr lang="fr-FR" sz="2400" dirty="0" smtClean="0">
                <a:solidFill>
                  <a:srgbClr val="003366"/>
                </a:solidFill>
              </a:rPr>
            </a:br>
            <a:r>
              <a:rPr lang="fr-FR" sz="2400" dirty="0" smtClean="0">
                <a:solidFill>
                  <a:srgbClr val="003366"/>
                </a:solidFill>
              </a:rPr>
              <a:t>du Travail</a:t>
            </a:r>
            <a:br>
              <a:rPr lang="fr-FR" sz="2400" dirty="0" smtClean="0">
                <a:solidFill>
                  <a:srgbClr val="003366"/>
                </a:solidFill>
              </a:rPr>
            </a:br>
            <a:r>
              <a:rPr lang="fr-FR" sz="2400" dirty="0" smtClean="0">
                <a:solidFill>
                  <a:srgbClr val="003366"/>
                </a:solidFill>
              </a:rPr>
              <a:t>06…</a:t>
            </a:r>
            <a:br>
              <a:rPr lang="fr-FR" sz="2400" dirty="0" smtClean="0">
                <a:solidFill>
                  <a:srgbClr val="003366"/>
                </a:solidFill>
              </a:rPr>
            </a:br>
            <a:r>
              <a:rPr lang="fr-FR" sz="2400" dirty="0" smtClean="0">
                <a:solidFill>
                  <a:srgbClr val="003366"/>
                </a:solidFill>
              </a:rPr>
              <a:t>…@acist.asso.fr</a:t>
            </a:r>
            <a:endParaRPr lang="fr-FR" sz="2400" dirty="0">
              <a:solidFill>
                <a:srgbClr val="003366"/>
              </a:solidFill>
            </a:endParaRPr>
          </a:p>
        </p:txBody>
      </p:sp>
    </p:spTree>
    <p:extLst>
      <p:ext uri="{BB962C8B-B14F-4D97-AF65-F5344CB8AC3E}">
        <p14:creationId xmlns:p14="http://schemas.microsoft.com/office/powerpoint/2010/main" val="163276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2" name="Rectangle 1"/>
          <p:cNvSpPr/>
          <p:nvPr/>
        </p:nvSpPr>
        <p:spPr>
          <a:xfrm>
            <a:off x="2053045" y="1855758"/>
            <a:ext cx="9300755" cy="2585323"/>
          </a:xfrm>
          <a:prstGeom prst="rect">
            <a:avLst/>
          </a:prstGeom>
        </p:spPr>
        <p:txBody>
          <a:bodyPr wrap="square">
            <a:spAutoFit/>
          </a:bodyPr>
          <a:lstStyle/>
          <a:p>
            <a:pPr algn="ctr"/>
            <a:r>
              <a:rPr lang="fr-FR" sz="5400" dirty="0">
                <a:solidFill>
                  <a:schemeClr val="accent2"/>
                </a:solidFill>
              </a:rPr>
              <a:t>Selon vous, quelles personnalités sont  concernées par le Handicap ?</a:t>
            </a:r>
          </a:p>
        </p:txBody>
      </p:sp>
      <p:sp>
        <p:nvSpPr>
          <p:cNvPr id="8"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3</a:t>
            </a:fld>
            <a:endParaRPr lang="fr-FR" dirty="0">
              <a:solidFill>
                <a:schemeClr val="tx1"/>
              </a:solidFill>
            </a:endParaRPr>
          </a:p>
        </p:txBody>
      </p:sp>
      <p:sp>
        <p:nvSpPr>
          <p:cNvPr id="9"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Tree>
    <p:extLst>
      <p:ext uri="{BB962C8B-B14F-4D97-AF65-F5344CB8AC3E}">
        <p14:creationId xmlns:p14="http://schemas.microsoft.com/office/powerpoint/2010/main" val="262767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2943" t="2404"/>
          <a:stretch/>
        </p:blipFill>
        <p:spPr>
          <a:xfrm>
            <a:off x="28575" y="21808"/>
            <a:ext cx="3699137" cy="2439648"/>
          </a:xfrm>
          <a:prstGeom prst="rect">
            <a:avLst/>
          </a:prstGeom>
          <a:ln w="28575">
            <a:solidFill>
              <a:srgbClr val="002060"/>
            </a:solidFill>
          </a:ln>
        </p:spPr>
      </p:pic>
      <p:pic>
        <p:nvPicPr>
          <p:cNvPr id="10" name="Image 9"/>
          <p:cNvPicPr>
            <a:picLocks noChangeAspect="1"/>
          </p:cNvPicPr>
          <p:nvPr/>
        </p:nvPicPr>
        <p:blipFill rotWithShape="1">
          <a:blip r:embed="rId4"/>
          <a:srcRect t="1400"/>
          <a:stretch/>
        </p:blipFill>
        <p:spPr>
          <a:xfrm>
            <a:off x="5614965" y="32368"/>
            <a:ext cx="6115364" cy="2711202"/>
          </a:xfrm>
          <a:prstGeom prst="rect">
            <a:avLst/>
          </a:prstGeom>
          <a:ln w="28575">
            <a:solidFill>
              <a:srgbClr val="002060"/>
            </a:solidFill>
          </a:ln>
        </p:spPr>
      </p:pic>
      <p:pic>
        <p:nvPicPr>
          <p:cNvPr id="11" name="Image 10"/>
          <p:cNvPicPr>
            <a:picLocks noChangeAspect="1"/>
          </p:cNvPicPr>
          <p:nvPr/>
        </p:nvPicPr>
        <p:blipFill>
          <a:blip r:embed="rId5"/>
          <a:stretch>
            <a:fillRect/>
          </a:stretch>
        </p:blipFill>
        <p:spPr>
          <a:xfrm>
            <a:off x="509433" y="2240208"/>
            <a:ext cx="6121715" cy="2787793"/>
          </a:xfrm>
          <a:prstGeom prst="rect">
            <a:avLst/>
          </a:prstGeom>
          <a:ln w="28575">
            <a:solidFill>
              <a:srgbClr val="002060"/>
            </a:solidFill>
          </a:ln>
        </p:spPr>
      </p:pic>
      <p:pic>
        <p:nvPicPr>
          <p:cNvPr id="13" name="Image 12"/>
          <p:cNvPicPr>
            <a:picLocks noChangeAspect="1"/>
          </p:cNvPicPr>
          <p:nvPr/>
        </p:nvPicPr>
        <p:blipFill rotWithShape="1">
          <a:blip r:embed="rId6"/>
          <a:srcRect r="1941"/>
          <a:stretch/>
        </p:blipFill>
        <p:spPr>
          <a:xfrm>
            <a:off x="3755737" y="32709"/>
            <a:ext cx="3997613" cy="2201973"/>
          </a:xfrm>
          <a:prstGeom prst="rect">
            <a:avLst/>
          </a:prstGeom>
          <a:ln w="28575">
            <a:solidFill>
              <a:srgbClr val="002060"/>
            </a:solidFill>
          </a:ln>
        </p:spPr>
      </p:pic>
      <p:pic>
        <p:nvPicPr>
          <p:cNvPr id="14" name="Image 13"/>
          <p:cNvPicPr>
            <a:picLocks noChangeAspect="1"/>
          </p:cNvPicPr>
          <p:nvPr/>
        </p:nvPicPr>
        <p:blipFill rotWithShape="1">
          <a:blip r:embed="rId7"/>
          <a:srcRect t="1831" r="2252"/>
          <a:stretch/>
        </p:blipFill>
        <p:spPr>
          <a:xfrm>
            <a:off x="6408346" y="2162175"/>
            <a:ext cx="3030930" cy="2848983"/>
          </a:xfrm>
          <a:prstGeom prst="rect">
            <a:avLst/>
          </a:prstGeom>
          <a:ln w="28575">
            <a:solidFill>
              <a:srgbClr val="002060"/>
            </a:solidFill>
          </a:ln>
        </p:spPr>
      </p:pic>
      <p:pic>
        <p:nvPicPr>
          <p:cNvPr id="15" name="Image 14"/>
          <p:cNvPicPr>
            <a:picLocks noChangeAspect="1"/>
          </p:cNvPicPr>
          <p:nvPr/>
        </p:nvPicPr>
        <p:blipFill>
          <a:blip r:embed="rId8"/>
          <a:stretch>
            <a:fillRect/>
          </a:stretch>
        </p:blipFill>
        <p:spPr>
          <a:xfrm>
            <a:off x="7706041" y="4799212"/>
            <a:ext cx="3746497" cy="2040599"/>
          </a:xfrm>
          <a:prstGeom prst="rect">
            <a:avLst/>
          </a:prstGeom>
          <a:ln w="28575">
            <a:solidFill>
              <a:srgbClr val="002060"/>
            </a:solidFill>
          </a:ln>
        </p:spPr>
      </p:pic>
      <p:pic>
        <p:nvPicPr>
          <p:cNvPr id="17" name="Image 16"/>
          <p:cNvPicPr>
            <a:picLocks noChangeAspect="1"/>
          </p:cNvPicPr>
          <p:nvPr/>
        </p:nvPicPr>
        <p:blipFill rotWithShape="1">
          <a:blip r:embed="rId9"/>
          <a:srcRect t="2164" r="16922"/>
          <a:stretch/>
        </p:blipFill>
        <p:spPr>
          <a:xfrm>
            <a:off x="10175452" y="31693"/>
            <a:ext cx="1985636" cy="2936751"/>
          </a:xfrm>
          <a:prstGeom prst="rect">
            <a:avLst/>
          </a:prstGeom>
          <a:ln w="28575">
            <a:solidFill>
              <a:srgbClr val="002060"/>
            </a:solidFill>
          </a:ln>
        </p:spPr>
      </p:pic>
      <p:pic>
        <p:nvPicPr>
          <p:cNvPr id="19" name="Image 18"/>
          <p:cNvPicPr>
            <a:picLocks noChangeAspect="1"/>
          </p:cNvPicPr>
          <p:nvPr/>
        </p:nvPicPr>
        <p:blipFill rotWithShape="1">
          <a:blip r:embed="rId10"/>
          <a:srcRect t="6842" b="10659"/>
          <a:stretch/>
        </p:blipFill>
        <p:spPr>
          <a:xfrm>
            <a:off x="10340529" y="4401411"/>
            <a:ext cx="1820559" cy="2438400"/>
          </a:xfrm>
          <a:prstGeom prst="rect">
            <a:avLst/>
          </a:prstGeom>
          <a:ln w="28575">
            <a:solidFill>
              <a:srgbClr val="002060"/>
            </a:solidFill>
          </a:ln>
        </p:spPr>
      </p:pic>
      <p:pic>
        <p:nvPicPr>
          <p:cNvPr id="22" name="Image 21"/>
          <p:cNvPicPr>
            <a:picLocks noChangeAspect="1"/>
          </p:cNvPicPr>
          <p:nvPr/>
        </p:nvPicPr>
        <p:blipFill rotWithShape="1">
          <a:blip r:embed="rId11"/>
          <a:srcRect t="2550"/>
          <a:stretch/>
        </p:blipFill>
        <p:spPr>
          <a:xfrm>
            <a:off x="9849635" y="2956951"/>
            <a:ext cx="2313899" cy="1626078"/>
          </a:xfrm>
          <a:prstGeom prst="rect">
            <a:avLst/>
          </a:prstGeom>
          <a:ln w="28575">
            <a:solidFill>
              <a:srgbClr val="002060"/>
            </a:solidFill>
          </a:ln>
        </p:spPr>
      </p:pic>
      <p:pic>
        <p:nvPicPr>
          <p:cNvPr id="25" name="Image 24"/>
          <p:cNvPicPr>
            <a:picLocks noChangeAspect="1"/>
          </p:cNvPicPr>
          <p:nvPr/>
        </p:nvPicPr>
        <p:blipFill rotWithShape="1">
          <a:blip r:embed="rId12"/>
          <a:srcRect t="2564" b="-1"/>
          <a:stretch/>
        </p:blipFill>
        <p:spPr>
          <a:xfrm>
            <a:off x="6451891" y="4818616"/>
            <a:ext cx="2097855" cy="2010466"/>
          </a:xfrm>
          <a:prstGeom prst="rect">
            <a:avLst/>
          </a:prstGeom>
          <a:ln w="28575">
            <a:solidFill>
              <a:srgbClr val="002060"/>
            </a:solidFill>
          </a:ln>
        </p:spPr>
      </p:pic>
      <p:pic>
        <p:nvPicPr>
          <p:cNvPr id="26" name="Image 25"/>
          <p:cNvPicPr>
            <a:picLocks noChangeAspect="1"/>
          </p:cNvPicPr>
          <p:nvPr/>
        </p:nvPicPr>
        <p:blipFill rotWithShape="1">
          <a:blip r:embed="rId13"/>
          <a:srcRect t="3501" r="5511" b="4609"/>
          <a:stretch/>
        </p:blipFill>
        <p:spPr>
          <a:xfrm>
            <a:off x="2955329" y="29380"/>
            <a:ext cx="2131021" cy="2113746"/>
          </a:xfrm>
          <a:prstGeom prst="rect">
            <a:avLst/>
          </a:prstGeom>
          <a:ln w="28575">
            <a:solidFill>
              <a:srgbClr val="002060"/>
            </a:solidFill>
          </a:ln>
        </p:spPr>
      </p:pic>
      <p:pic>
        <p:nvPicPr>
          <p:cNvPr id="28" name="Image 27"/>
          <p:cNvPicPr>
            <a:picLocks noChangeAspect="1"/>
          </p:cNvPicPr>
          <p:nvPr/>
        </p:nvPicPr>
        <p:blipFill rotWithShape="1">
          <a:blip r:embed="rId14"/>
          <a:srcRect t="1110" b="4680"/>
          <a:stretch/>
        </p:blipFill>
        <p:spPr>
          <a:xfrm>
            <a:off x="9309356" y="1086253"/>
            <a:ext cx="1656829" cy="1838325"/>
          </a:xfrm>
          <a:prstGeom prst="rect">
            <a:avLst/>
          </a:prstGeom>
          <a:ln w="28575">
            <a:solidFill>
              <a:srgbClr val="002060"/>
            </a:solidFill>
          </a:ln>
        </p:spPr>
      </p:pic>
      <p:pic>
        <p:nvPicPr>
          <p:cNvPr id="21" name="Image 20"/>
          <p:cNvPicPr>
            <a:picLocks noChangeAspect="1"/>
          </p:cNvPicPr>
          <p:nvPr/>
        </p:nvPicPr>
        <p:blipFill rotWithShape="1">
          <a:blip r:embed="rId15"/>
          <a:srcRect t="4482" r="6699" b="3123"/>
          <a:stretch/>
        </p:blipFill>
        <p:spPr>
          <a:xfrm>
            <a:off x="8786079" y="2968444"/>
            <a:ext cx="1896399" cy="1819275"/>
          </a:xfrm>
          <a:prstGeom prst="rect">
            <a:avLst/>
          </a:prstGeom>
          <a:ln w="28575">
            <a:solidFill>
              <a:srgbClr val="002060"/>
            </a:solidFill>
          </a:ln>
        </p:spPr>
      </p:pic>
      <p:pic>
        <p:nvPicPr>
          <p:cNvPr id="12" name="Image 11"/>
          <p:cNvPicPr>
            <a:picLocks noChangeAspect="1"/>
          </p:cNvPicPr>
          <p:nvPr/>
        </p:nvPicPr>
        <p:blipFill rotWithShape="1">
          <a:blip r:embed="rId16"/>
          <a:srcRect l="14257" t="2311" r="3262" b="13884"/>
          <a:stretch/>
        </p:blipFill>
        <p:spPr>
          <a:xfrm>
            <a:off x="3364337" y="2162175"/>
            <a:ext cx="2063643" cy="3001531"/>
          </a:xfrm>
          <a:prstGeom prst="rect">
            <a:avLst/>
          </a:prstGeom>
          <a:ln w="28575">
            <a:solidFill>
              <a:srgbClr val="002060"/>
            </a:solidFill>
          </a:ln>
        </p:spPr>
      </p:pic>
      <p:pic>
        <p:nvPicPr>
          <p:cNvPr id="24" name="Image 23"/>
          <p:cNvPicPr>
            <a:picLocks noChangeAspect="1"/>
          </p:cNvPicPr>
          <p:nvPr/>
        </p:nvPicPr>
        <p:blipFill rotWithShape="1">
          <a:blip r:embed="rId17"/>
          <a:srcRect t="4343" r="2397"/>
          <a:stretch/>
        </p:blipFill>
        <p:spPr>
          <a:xfrm>
            <a:off x="4906129" y="2181930"/>
            <a:ext cx="1863491" cy="2174208"/>
          </a:xfrm>
          <a:prstGeom prst="rect">
            <a:avLst/>
          </a:prstGeom>
          <a:ln w="28575">
            <a:solidFill>
              <a:srgbClr val="002060"/>
            </a:solidFill>
          </a:ln>
        </p:spPr>
      </p:pic>
      <p:pic>
        <p:nvPicPr>
          <p:cNvPr id="18" name="Image 17"/>
          <p:cNvPicPr>
            <a:picLocks noChangeAspect="1"/>
          </p:cNvPicPr>
          <p:nvPr/>
        </p:nvPicPr>
        <p:blipFill rotWithShape="1">
          <a:blip r:embed="rId18"/>
          <a:srcRect t="3191"/>
          <a:stretch/>
        </p:blipFill>
        <p:spPr>
          <a:xfrm>
            <a:off x="1942827" y="4822910"/>
            <a:ext cx="2818685" cy="2016901"/>
          </a:xfrm>
          <a:prstGeom prst="rect">
            <a:avLst/>
          </a:prstGeom>
          <a:ln w="28575">
            <a:solidFill>
              <a:srgbClr val="002060"/>
            </a:solidFill>
          </a:ln>
        </p:spPr>
      </p:pic>
      <p:pic>
        <p:nvPicPr>
          <p:cNvPr id="20" name="Image 19"/>
          <p:cNvPicPr>
            <a:picLocks noChangeAspect="1"/>
          </p:cNvPicPr>
          <p:nvPr/>
        </p:nvPicPr>
        <p:blipFill>
          <a:blip r:embed="rId19"/>
          <a:stretch>
            <a:fillRect/>
          </a:stretch>
        </p:blipFill>
        <p:spPr>
          <a:xfrm>
            <a:off x="4471072" y="4352420"/>
            <a:ext cx="1937274" cy="2470726"/>
          </a:xfrm>
          <a:prstGeom prst="rect">
            <a:avLst/>
          </a:prstGeom>
          <a:ln w="28575">
            <a:solidFill>
              <a:srgbClr val="002060"/>
            </a:solidFill>
          </a:ln>
        </p:spPr>
      </p:pic>
      <p:pic>
        <p:nvPicPr>
          <p:cNvPr id="27" name="Image 26"/>
          <p:cNvPicPr>
            <a:picLocks noChangeAspect="1"/>
          </p:cNvPicPr>
          <p:nvPr/>
        </p:nvPicPr>
        <p:blipFill rotWithShape="1">
          <a:blip r:embed="rId20"/>
          <a:srcRect t="2883"/>
          <a:stretch/>
        </p:blipFill>
        <p:spPr>
          <a:xfrm>
            <a:off x="3379083" y="3445989"/>
            <a:ext cx="1167631" cy="1403957"/>
          </a:xfrm>
          <a:prstGeom prst="rect">
            <a:avLst/>
          </a:prstGeom>
          <a:ln w="28575">
            <a:solidFill>
              <a:srgbClr val="002060"/>
            </a:solidFill>
          </a:ln>
        </p:spPr>
      </p:pic>
      <p:pic>
        <p:nvPicPr>
          <p:cNvPr id="2" name="Image 1"/>
          <p:cNvPicPr>
            <a:picLocks noChangeAspect="1"/>
          </p:cNvPicPr>
          <p:nvPr/>
        </p:nvPicPr>
        <p:blipFill rotWithShape="1">
          <a:blip r:embed="rId21"/>
          <a:srcRect b="4597"/>
          <a:stretch/>
        </p:blipFill>
        <p:spPr>
          <a:xfrm>
            <a:off x="28575" y="4352420"/>
            <a:ext cx="1857152" cy="2496055"/>
          </a:xfrm>
          <a:prstGeom prst="rect">
            <a:avLst/>
          </a:prstGeom>
          <a:ln w="28575">
            <a:solidFill>
              <a:srgbClr val="002060"/>
            </a:solidFill>
          </a:ln>
        </p:spPr>
      </p:pic>
      <p:pic>
        <p:nvPicPr>
          <p:cNvPr id="23" name="Image 22"/>
          <p:cNvPicPr>
            <a:picLocks noChangeAspect="1"/>
          </p:cNvPicPr>
          <p:nvPr/>
        </p:nvPicPr>
        <p:blipFill rotWithShape="1">
          <a:blip r:embed="rId22"/>
          <a:srcRect l="16092" t="5485" r="2434" b="3950"/>
          <a:stretch/>
        </p:blipFill>
        <p:spPr>
          <a:xfrm>
            <a:off x="0" y="2226803"/>
            <a:ext cx="2143130" cy="2084462"/>
          </a:xfrm>
          <a:prstGeom prst="rect">
            <a:avLst/>
          </a:prstGeom>
          <a:ln w="28575">
            <a:solidFill>
              <a:srgbClr val="002060"/>
            </a:solidFill>
          </a:ln>
        </p:spPr>
      </p:pic>
    </p:spTree>
    <p:extLst>
      <p:ext uri="{BB962C8B-B14F-4D97-AF65-F5344CB8AC3E}">
        <p14:creationId xmlns:p14="http://schemas.microsoft.com/office/powerpoint/2010/main" val="612868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2943" t="2404"/>
          <a:stretch/>
        </p:blipFill>
        <p:spPr>
          <a:xfrm>
            <a:off x="28575" y="21808"/>
            <a:ext cx="3699137" cy="2439648"/>
          </a:xfrm>
          <a:prstGeom prst="rect">
            <a:avLst/>
          </a:prstGeom>
          <a:ln w="28575">
            <a:solidFill>
              <a:srgbClr val="002060"/>
            </a:solidFill>
          </a:ln>
        </p:spPr>
      </p:pic>
      <p:pic>
        <p:nvPicPr>
          <p:cNvPr id="10" name="Image 9"/>
          <p:cNvPicPr>
            <a:picLocks noChangeAspect="1"/>
          </p:cNvPicPr>
          <p:nvPr/>
        </p:nvPicPr>
        <p:blipFill rotWithShape="1">
          <a:blip r:embed="rId4"/>
          <a:srcRect t="1400"/>
          <a:stretch/>
        </p:blipFill>
        <p:spPr>
          <a:xfrm>
            <a:off x="5614965" y="32368"/>
            <a:ext cx="6115364" cy="2711202"/>
          </a:xfrm>
          <a:prstGeom prst="rect">
            <a:avLst/>
          </a:prstGeom>
          <a:ln w="28575">
            <a:solidFill>
              <a:srgbClr val="002060"/>
            </a:solidFill>
          </a:ln>
        </p:spPr>
      </p:pic>
      <p:pic>
        <p:nvPicPr>
          <p:cNvPr id="11" name="Image 10"/>
          <p:cNvPicPr>
            <a:picLocks noChangeAspect="1"/>
          </p:cNvPicPr>
          <p:nvPr/>
        </p:nvPicPr>
        <p:blipFill>
          <a:blip r:embed="rId5"/>
          <a:stretch>
            <a:fillRect/>
          </a:stretch>
        </p:blipFill>
        <p:spPr>
          <a:xfrm>
            <a:off x="509433" y="2240208"/>
            <a:ext cx="6121715" cy="2787793"/>
          </a:xfrm>
          <a:prstGeom prst="rect">
            <a:avLst/>
          </a:prstGeom>
          <a:ln w="28575">
            <a:solidFill>
              <a:srgbClr val="002060"/>
            </a:solidFill>
          </a:ln>
        </p:spPr>
      </p:pic>
      <p:pic>
        <p:nvPicPr>
          <p:cNvPr id="13" name="Image 12"/>
          <p:cNvPicPr>
            <a:picLocks noChangeAspect="1"/>
          </p:cNvPicPr>
          <p:nvPr/>
        </p:nvPicPr>
        <p:blipFill rotWithShape="1">
          <a:blip r:embed="rId6"/>
          <a:srcRect r="1941"/>
          <a:stretch/>
        </p:blipFill>
        <p:spPr>
          <a:xfrm>
            <a:off x="3755737" y="32709"/>
            <a:ext cx="3997613" cy="2201973"/>
          </a:xfrm>
          <a:prstGeom prst="rect">
            <a:avLst/>
          </a:prstGeom>
          <a:ln w="28575">
            <a:solidFill>
              <a:srgbClr val="002060"/>
            </a:solidFill>
          </a:ln>
        </p:spPr>
      </p:pic>
      <p:pic>
        <p:nvPicPr>
          <p:cNvPr id="14" name="Image 13"/>
          <p:cNvPicPr>
            <a:picLocks noChangeAspect="1"/>
          </p:cNvPicPr>
          <p:nvPr/>
        </p:nvPicPr>
        <p:blipFill rotWithShape="1">
          <a:blip r:embed="rId7"/>
          <a:srcRect t="1831" r="2252"/>
          <a:stretch/>
        </p:blipFill>
        <p:spPr>
          <a:xfrm>
            <a:off x="6408346" y="2162175"/>
            <a:ext cx="3030930" cy="2848983"/>
          </a:xfrm>
          <a:prstGeom prst="rect">
            <a:avLst/>
          </a:prstGeom>
          <a:ln w="28575">
            <a:solidFill>
              <a:srgbClr val="002060"/>
            </a:solidFill>
          </a:ln>
        </p:spPr>
      </p:pic>
      <p:pic>
        <p:nvPicPr>
          <p:cNvPr id="15" name="Image 14"/>
          <p:cNvPicPr>
            <a:picLocks noChangeAspect="1"/>
          </p:cNvPicPr>
          <p:nvPr/>
        </p:nvPicPr>
        <p:blipFill>
          <a:blip r:embed="rId8"/>
          <a:stretch>
            <a:fillRect/>
          </a:stretch>
        </p:blipFill>
        <p:spPr>
          <a:xfrm>
            <a:off x="7706041" y="4799212"/>
            <a:ext cx="3746497" cy="2040599"/>
          </a:xfrm>
          <a:prstGeom prst="rect">
            <a:avLst/>
          </a:prstGeom>
          <a:ln w="28575">
            <a:solidFill>
              <a:srgbClr val="002060"/>
            </a:solidFill>
          </a:ln>
        </p:spPr>
      </p:pic>
      <p:pic>
        <p:nvPicPr>
          <p:cNvPr id="17" name="Image 16"/>
          <p:cNvPicPr>
            <a:picLocks noChangeAspect="1"/>
          </p:cNvPicPr>
          <p:nvPr/>
        </p:nvPicPr>
        <p:blipFill rotWithShape="1">
          <a:blip r:embed="rId9"/>
          <a:srcRect t="2164" r="16922"/>
          <a:stretch/>
        </p:blipFill>
        <p:spPr>
          <a:xfrm>
            <a:off x="10175452" y="31693"/>
            <a:ext cx="1985636" cy="2936751"/>
          </a:xfrm>
          <a:prstGeom prst="rect">
            <a:avLst/>
          </a:prstGeom>
          <a:ln w="28575">
            <a:solidFill>
              <a:srgbClr val="002060"/>
            </a:solidFill>
          </a:ln>
        </p:spPr>
      </p:pic>
      <p:pic>
        <p:nvPicPr>
          <p:cNvPr id="19" name="Image 18"/>
          <p:cNvPicPr>
            <a:picLocks noChangeAspect="1"/>
          </p:cNvPicPr>
          <p:nvPr/>
        </p:nvPicPr>
        <p:blipFill rotWithShape="1">
          <a:blip r:embed="rId10"/>
          <a:srcRect t="6842" b="10659"/>
          <a:stretch/>
        </p:blipFill>
        <p:spPr>
          <a:xfrm>
            <a:off x="10340529" y="4401411"/>
            <a:ext cx="1820559" cy="2438400"/>
          </a:xfrm>
          <a:prstGeom prst="rect">
            <a:avLst/>
          </a:prstGeom>
          <a:ln w="28575">
            <a:solidFill>
              <a:srgbClr val="002060"/>
            </a:solidFill>
          </a:ln>
        </p:spPr>
      </p:pic>
      <p:pic>
        <p:nvPicPr>
          <p:cNvPr id="22" name="Image 21"/>
          <p:cNvPicPr>
            <a:picLocks noChangeAspect="1"/>
          </p:cNvPicPr>
          <p:nvPr/>
        </p:nvPicPr>
        <p:blipFill rotWithShape="1">
          <a:blip r:embed="rId11"/>
          <a:srcRect t="2550"/>
          <a:stretch/>
        </p:blipFill>
        <p:spPr>
          <a:xfrm>
            <a:off x="9849635" y="2956951"/>
            <a:ext cx="2313899" cy="1626078"/>
          </a:xfrm>
          <a:prstGeom prst="rect">
            <a:avLst/>
          </a:prstGeom>
          <a:ln w="28575">
            <a:solidFill>
              <a:srgbClr val="002060"/>
            </a:solidFill>
          </a:ln>
        </p:spPr>
      </p:pic>
      <p:pic>
        <p:nvPicPr>
          <p:cNvPr id="25" name="Image 24"/>
          <p:cNvPicPr>
            <a:picLocks noChangeAspect="1"/>
          </p:cNvPicPr>
          <p:nvPr/>
        </p:nvPicPr>
        <p:blipFill rotWithShape="1">
          <a:blip r:embed="rId12"/>
          <a:srcRect t="2564" b="-1"/>
          <a:stretch/>
        </p:blipFill>
        <p:spPr>
          <a:xfrm>
            <a:off x="6451891" y="4818616"/>
            <a:ext cx="2097855" cy="2010466"/>
          </a:xfrm>
          <a:prstGeom prst="rect">
            <a:avLst/>
          </a:prstGeom>
          <a:ln w="28575">
            <a:solidFill>
              <a:srgbClr val="002060"/>
            </a:solidFill>
          </a:ln>
        </p:spPr>
      </p:pic>
      <p:pic>
        <p:nvPicPr>
          <p:cNvPr id="26" name="Image 25"/>
          <p:cNvPicPr>
            <a:picLocks noChangeAspect="1"/>
          </p:cNvPicPr>
          <p:nvPr/>
        </p:nvPicPr>
        <p:blipFill rotWithShape="1">
          <a:blip r:embed="rId13"/>
          <a:srcRect t="3501" r="5511" b="4609"/>
          <a:stretch/>
        </p:blipFill>
        <p:spPr>
          <a:xfrm>
            <a:off x="2955329" y="29380"/>
            <a:ext cx="2131021" cy="2113746"/>
          </a:xfrm>
          <a:prstGeom prst="rect">
            <a:avLst/>
          </a:prstGeom>
          <a:ln w="28575">
            <a:solidFill>
              <a:srgbClr val="002060"/>
            </a:solidFill>
          </a:ln>
        </p:spPr>
      </p:pic>
      <p:pic>
        <p:nvPicPr>
          <p:cNvPr id="28" name="Image 27"/>
          <p:cNvPicPr>
            <a:picLocks noChangeAspect="1"/>
          </p:cNvPicPr>
          <p:nvPr/>
        </p:nvPicPr>
        <p:blipFill rotWithShape="1">
          <a:blip r:embed="rId14"/>
          <a:srcRect t="1110" b="4680"/>
          <a:stretch/>
        </p:blipFill>
        <p:spPr>
          <a:xfrm>
            <a:off x="9309356" y="1086253"/>
            <a:ext cx="1656829" cy="1838325"/>
          </a:xfrm>
          <a:prstGeom prst="rect">
            <a:avLst/>
          </a:prstGeom>
          <a:ln w="28575">
            <a:solidFill>
              <a:srgbClr val="002060"/>
            </a:solidFill>
          </a:ln>
        </p:spPr>
      </p:pic>
      <p:pic>
        <p:nvPicPr>
          <p:cNvPr id="21" name="Image 20"/>
          <p:cNvPicPr>
            <a:picLocks noChangeAspect="1"/>
          </p:cNvPicPr>
          <p:nvPr/>
        </p:nvPicPr>
        <p:blipFill rotWithShape="1">
          <a:blip r:embed="rId15"/>
          <a:srcRect t="4482" r="6699" b="3123"/>
          <a:stretch/>
        </p:blipFill>
        <p:spPr>
          <a:xfrm>
            <a:off x="8786079" y="2968444"/>
            <a:ext cx="1896399" cy="1819275"/>
          </a:xfrm>
          <a:prstGeom prst="rect">
            <a:avLst/>
          </a:prstGeom>
          <a:ln w="28575">
            <a:solidFill>
              <a:srgbClr val="002060"/>
            </a:solidFill>
          </a:ln>
        </p:spPr>
      </p:pic>
      <p:pic>
        <p:nvPicPr>
          <p:cNvPr id="12" name="Image 11"/>
          <p:cNvPicPr>
            <a:picLocks noChangeAspect="1"/>
          </p:cNvPicPr>
          <p:nvPr/>
        </p:nvPicPr>
        <p:blipFill rotWithShape="1">
          <a:blip r:embed="rId16"/>
          <a:srcRect l="14257" t="2311" r="3262" b="13884"/>
          <a:stretch/>
        </p:blipFill>
        <p:spPr>
          <a:xfrm>
            <a:off x="3364337" y="2162175"/>
            <a:ext cx="2063643" cy="3001531"/>
          </a:xfrm>
          <a:prstGeom prst="rect">
            <a:avLst/>
          </a:prstGeom>
          <a:ln w="28575">
            <a:solidFill>
              <a:srgbClr val="002060"/>
            </a:solidFill>
          </a:ln>
        </p:spPr>
      </p:pic>
      <p:pic>
        <p:nvPicPr>
          <p:cNvPr id="24" name="Image 23"/>
          <p:cNvPicPr>
            <a:picLocks noChangeAspect="1"/>
          </p:cNvPicPr>
          <p:nvPr/>
        </p:nvPicPr>
        <p:blipFill rotWithShape="1">
          <a:blip r:embed="rId17"/>
          <a:srcRect t="4343" r="2397"/>
          <a:stretch/>
        </p:blipFill>
        <p:spPr>
          <a:xfrm>
            <a:off x="4906129" y="2181930"/>
            <a:ext cx="1863491" cy="2174208"/>
          </a:xfrm>
          <a:prstGeom prst="rect">
            <a:avLst/>
          </a:prstGeom>
          <a:ln w="28575">
            <a:solidFill>
              <a:srgbClr val="002060"/>
            </a:solidFill>
          </a:ln>
        </p:spPr>
      </p:pic>
      <p:pic>
        <p:nvPicPr>
          <p:cNvPr id="18" name="Image 17"/>
          <p:cNvPicPr>
            <a:picLocks noChangeAspect="1"/>
          </p:cNvPicPr>
          <p:nvPr/>
        </p:nvPicPr>
        <p:blipFill rotWithShape="1">
          <a:blip r:embed="rId18"/>
          <a:srcRect t="3191"/>
          <a:stretch/>
        </p:blipFill>
        <p:spPr>
          <a:xfrm>
            <a:off x="1942827" y="4822910"/>
            <a:ext cx="2818685" cy="2016901"/>
          </a:xfrm>
          <a:prstGeom prst="rect">
            <a:avLst/>
          </a:prstGeom>
          <a:ln w="28575">
            <a:solidFill>
              <a:srgbClr val="002060"/>
            </a:solidFill>
          </a:ln>
        </p:spPr>
      </p:pic>
      <p:pic>
        <p:nvPicPr>
          <p:cNvPr id="20" name="Image 19"/>
          <p:cNvPicPr>
            <a:picLocks noChangeAspect="1"/>
          </p:cNvPicPr>
          <p:nvPr/>
        </p:nvPicPr>
        <p:blipFill>
          <a:blip r:embed="rId19"/>
          <a:stretch>
            <a:fillRect/>
          </a:stretch>
        </p:blipFill>
        <p:spPr>
          <a:xfrm>
            <a:off x="4471072" y="4352420"/>
            <a:ext cx="1937274" cy="2470726"/>
          </a:xfrm>
          <a:prstGeom prst="rect">
            <a:avLst/>
          </a:prstGeom>
          <a:ln w="28575">
            <a:solidFill>
              <a:srgbClr val="002060"/>
            </a:solidFill>
          </a:ln>
        </p:spPr>
      </p:pic>
      <p:pic>
        <p:nvPicPr>
          <p:cNvPr id="27" name="Image 26"/>
          <p:cNvPicPr>
            <a:picLocks noChangeAspect="1"/>
          </p:cNvPicPr>
          <p:nvPr/>
        </p:nvPicPr>
        <p:blipFill rotWithShape="1">
          <a:blip r:embed="rId20"/>
          <a:srcRect t="2883"/>
          <a:stretch/>
        </p:blipFill>
        <p:spPr>
          <a:xfrm>
            <a:off x="3379083" y="3445989"/>
            <a:ext cx="1167631" cy="1403957"/>
          </a:xfrm>
          <a:prstGeom prst="rect">
            <a:avLst/>
          </a:prstGeom>
          <a:ln w="28575">
            <a:solidFill>
              <a:srgbClr val="002060"/>
            </a:solidFill>
          </a:ln>
        </p:spPr>
      </p:pic>
      <p:pic>
        <p:nvPicPr>
          <p:cNvPr id="2" name="Image 1"/>
          <p:cNvPicPr>
            <a:picLocks noChangeAspect="1"/>
          </p:cNvPicPr>
          <p:nvPr/>
        </p:nvPicPr>
        <p:blipFill rotWithShape="1">
          <a:blip r:embed="rId21"/>
          <a:srcRect b="4597"/>
          <a:stretch/>
        </p:blipFill>
        <p:spPr>
          <a:xfrm>
            <a:off x="28575" y="4352420"/>
            <a:ext cx="1857152" cy="2496055"/>
          </a:xfrm>
          <a:prstGeom prst="rect">
            <a:avLst/>
          </a:prstGeom>
          <a:ln w="28575">
            <a:solidFill>
              <a:srgbClr val="002060"/>
            </a:solidFill>
          </a:ln>
        </p:spPr>
      </p:pic>
      <p:pic>
        <p:nvPicPr>
          <p:cNvPr id="23" name="Image 22"/>
          <p:cNvPicPr>
            <a:picLocks noChangeAspect="1"/>
          </p:cNvPicPr>
          <p:nvPr/>
        </p:nvPicPr>
        <p:blipFill rotWithShape="1">
          <a:blip r:embed="rId22"/>
          <a:srcRect l="16092" t="5485" r="2434" b="3950"/>
          <a:stretch/>
        </p:blipFill>
        <p:spPr>
          <a:xfrm>
            <a:off x="0" y="2226803"/>
            <a:ext cx="2143130" cy="2084462"/>
          </a:xfrm>
          <a:prstGeom prst="rect">
            <a:avLst/>
          </a:prstGeom>
          <a:ln w="28575">
            <a:solidFill>
              <a:srgbClr val="002060"/>
            </a:solidFill>
          </a:ln>
        </p:spPr>
      </p:pic>
      <p:sp>
        <p:nvSpPr>
          <p:cNvPr id="3" name="ZoneTexte 2"/>
          <p:cNvSpPr txBox="1"/>
          <p:nvPr/>
        </p:nvSpPr>
        <p:spPr>
          <a:xfrm>
            <a:off x="54915" y="21808"/>
            <a:ext cx="2135777" cy="461665"/>
          </a:xfrm>
          <a:prstGeom prst="rect">
            <a:avLst/>
          </a:prstGeom>
          <a:solidFill>
            <a:schemeClr val="bg1"/>
          </a:solidFill>
        </p:spPr>
        <p:txBody>
          <a:bodyPr wrap="none" rtlCol="0">
            <a:spAutoFit/>
          </a:bodyPr>
          <a:lstStyle/>
          <a:p>
            <a:r>
              <a:rPr lang="fr-FR" sz="1200" dirty="0" smtClean="0">
                <a:solidFill>
                  <a:srgbClr val="C00000"/>
                </a:solidFill>
              </a:rPr>
              <a:t>Ray Charles – chanteur pianiste</a:t>
            </a:r>
            <a:br>
              <a:rPr lang="fr-FR" sz="1200" dirty="0" smtClean="0">
                <a:solidFill>
                  <a:srgbClr val="C00000"/>
                </a:solidFill>
              </a:rPr>
            </a:br>
            <a:r>
              <a:rPr lang="fr-FR" sz="1200" dirty="0">
                <a:solidFill>
                  <a:srgbClr val="C00000"/>
                </a:solidFill>
              </a:rPr>
              <a:t>Aveugle depuis l’âge de 7 </a:t>
            </a:r>
            <a:r>
              <a:rPr lang="fr-FR" sz="1200" dirty="0" smtClean="0">
                <a:solidFill>
                  <a:srgbClr val="C00000"/>
                </a:solidFill>
              </a:rPr>
              <a:t>ans</a:t>
            </a:r>
            <a:endParaRPr lang="fr-FR" sz="1200" dirty="0">
              <a:solidFill>
                <a:srgbClr val="C00000"/>
              </a:solidFill>
            </a:endParaRPr>
          </a:p>
        </p:txBody>
      </p:sp>
      <p:sp>
        <p:nvSpPr>
          <p:cNvPr id="29" name="ZoneTexte 28"/>
          <p:cNvSpPr txBox="1"/>
          <p:nvPr/>
        </p:nvSpPr>
        <p:spPr>
          <a:xfrm>
            <a:off x="3184604" y="5143"/>
            <a:ext cx="1748709" cy="830997"/>
          </a:xfrm>
          <a:prstGeom prst="rect">
            <a:avLst/>
          </a:prstGeom>
          <a:solidFill>
            <a:schemeClr val="bg1"/>
          </a:solidFill>
        </p:spPr>
        <p:txBody>
          <a:bodyPr wrap="square" rtlCol="0">
            <a:spAutoFit/>
          </a:bodyPr>
          <a:lstStyle/>
          <a:p>
            <a:r>
              <a:rPr lang="fr-FR" sz="1200" dirty="0" err="1" smtClean="0">
                <a:solidFill>
                  <a:srgbClr val="C00000"/>
                </a:solidFill>
              </a:rPr>
              <a:t>Suzan</a:t>
            </a:r>
            <a:r>
              <a:rPr lang="fr-FR" sz="1200" dirty="0" smtClean="0">
                <a:solidFill>
                  <a:srgbClr val="C00000"/>
                </a:solidFill>
              </a:rPr>
              <a:t> Boyle – a gagné l’émission « </a:t>
            </a:r>
            <a:r>
              <a:rPr lang="fr-FR" sz="1200" dirty="0" err="1" smtClean="0">
                <a:solidFill>
                  <a:srgbClr val="C00000"/>
                </a:solidFill>
              </a:rPr>
              <a:t>Britain’s</a:t>
            </a:r>
            <a:r>
              <a:rPr lang="fr-FR" sz="1200" dirty="0" smtClean="0">
                <a:solidFill>
                  <a:srgbClr val="C00000"/>
                </a:solidFill>
              </a:rPr>
              <a:t> </a:t>
            </a:r>
            <a:r>
              <a:rPr lang="fr-FR" sz="1200" dirty="0" err="1" smtClean="0">
                <a:solidFill>
                  <a:srgbClr val="C00000"/>
                </a:solidFill>
              </a:rPr>
              <a:t>got</a:t>
            </a:r>
            <a:r>
              <a:rPr lang="fr-FR" sz="1200" dirty="0" smtClean="0">
                <a:solidFill>
                  <a:srgbClr val="C00000"/>
                </a:solidFill>
              </a:rPr>
              <a:t> Talent »</a:t>
            </a:r>
            <a:br>
              <a:rPr lang="fr-FR" sz="1200" dirty="0" smtClean="0">
                <a:solidFill>
                  <a:srgbClr val="C00000"/>
                </a:solidFill>
              </a:rPr>
            </a:br>
            <a:r>
              <a:rPr lang="fr-FR" sz="1200" dirty="0" smtClean="0">
                <a:solidFill>
                  <a:srgbClr val="C00000"/>
                </a:solidFill>
              </a:rPr>
              <a:t>Autisme (Asperger)</a:t>
            </a:r>
            <a:endParaRPr lang="fr-FR" sz="1200" dirty="0">
              <a:solidFill>
                <a:srgbClr val="C00000"/>
              </a:solidFill>
            </a:endParaRPr>
          </a:p>
        </p:txBody>
      </p:sp>
      <p:sp>
        <p:nvSpPr>
          <p:cNvPr id="30" name="ZoneTexte 29"/>
          <p:cNvSpPr txBox="1"/>
          <p:nvPr/>
        </p:nvSpPr>
        <p:spPr>
          <a:xfrm>
            <a:off x="5955477" y="37312"/>
            <a:ext cx="1825898" cy="461665"/>
          </a:xfrm>
          <a:prstGeom prst="rect">
            <a:avLst/>
          </a:prstGeom>
          <a:solidFill>
            <a:schemeClr val="bg1"/>
          </a:solidFill>
        </p:spPr>
        <p:txBody>
          <a:bodyPr wrap="square" rtlCol="0">
            <a:spAutoFit/>
          </a:bodyPr>
          <a:lstStyle/>
          <a:p>
            <a:r>
              <a:rPr lang="fr-FR" sz="1200" dirty="0" smtClean="0">
                <a:solidFill>
                  <a:srgbClr val="C00000"/>
                </a:solidFill>
              </a:rPr>
              <a:t>Jessica Alba – actrice</a:t>
            </a:r>
            <a:br>
              <a:rPr lang="fr-FR" sz="1200" dirty="0" smtClean="0">
                <a:solidFill>
                  <a:srgbClr val="C00000"/>
                </a:solidFill>
              </a:rPr>
            </a:br>
            <a:r>
              <a:rPr lang="fr-FR" sz="1200" dirty="0" err="1" smtClean="0">
                <a:solidFill>
                  <a:srgbClr val="C00000"/>
                </a:solidFill>
              </a:rPr>
              <a:t>Hyper-active</a:t>
            </a:r>
            <a:r>
              <a:rPr lang="fr-FR" sz="1200" dirty="0" smtClean="0">
                <a:solidFill>
                  <a:srgbClr val="C00000"/>
                </a:solidFill>
              </a:rPr>
              <a:t> &amp; toc</a:t>
            </a:r>
            <a:endParaRPr lang="fr-FR" sz="1200" dirty="0">
              <a:solidFill>
                <a:srgbClr val="C00000"/>
              </a:solidFill>
            </a:endParaRPr>
          </a:p>
        </p:txBody>
      </p:sp>
      <p:sp>
        <p:nvSpPr>
          <p:cNvPr id="31" name="ZoneTexte 30"/>
          <p:cNvSpPr txBox="1"/>
          <p:nvPr/>
        </p:nvSpPr>
        <p:spPr>
          <a:xfrm>
            <a:off x="8816813" y="45848"/>
            <a:ext cx="1330613" cy="1015663"/>
          </a:xfrm>
          <a:prstGeom prst="rect">
            <a:avLst/>
          </a:prstGeom>
          <a:solidFill>
            <a:schemeClr val="bg1"/>
          </a:solidFill>
        </p:spPr>
        <p:txBody>
          <a:bodyPr wrap="square" rtlCol="0">
            <a:spAutoFit/>
          </a:bodyPr>
          <a:lstStyle/>
          <a:p>
            <a:r>
              <a:rPr lang="fr-FR" sz="1200" dirty="0" smtClean="0">
                <a:solidFill>
                  <a:srgbClr val="C00000"/>
                </a:solidFill>
              </a:rPr>
              <a:t>Stephen </a:t>
            </a:r>
            <a:r>
              <a:rPr lang="fr-FR" sz="1200" dirty="0" err="1" smtClean="0">
                <a:solidFill>
                  <a:srgbClr val="C00000"/>
                </a:solidFill>
              </a:rPr>
              <a:t>Hawking</a:t>
            </a:r>
            <a:r>
              <a:rPr lang="fr-FR" sz="1200" dirty="0" smtClean="0">
                <a:solidFill>
                  <a:srgbClr val="C00000"/>
                </a:solidFill>
              </a:rPr>
              <a:t> – physicien</a:t>
            </a:r>
            <a:br>
              <a:rPr lang="fr-FR" sz="1200" dirty="0" smtClean="0">
                <a:solidFill>
                  <a:srgbClr val="C00000"/>
                </a:solidFill>
              </a:rPr>
            </a:br>
            <a:r>
              <a:rPr lang="fr-FR" sz="1200" dirty="0" smtClean="0">
                <a:solidFill>
                  <a:srgbClr val="C00000"/>
                </a:solidFill>
              </a:rPr>
              <a:t>Maladie de Charcot &amp; paralysie</a:t>
            </a:r>
            <a:endParaRPr lang="fr-FR" sz="1200" dirty="0">
              <a:solidFill>
                <a:srgbClr val="C00000"/>
              </a:solidFill>
            </a:endParaRPr>
          </a:p>
        </p:txBody>
      </p:sp>
      <p:sp>
        <p:nvSpPr>
          <p:cNvPr id="32" name="ZoneTexte 31"/>
          <p:cNvSpPr txBox="1"/>
          <p:nvPr/>
        </p:nvSpPr>
        <p:spPr>
          <a:xfrm>
            <a:off x="10353975" y="26724"/>
            <a:ext cx="958760" cy="1015663"/>
          </a:xfrm>
          <a:prstGeom prst="rect">
            <a:avLst/>
          </a:prstGeom>
          <a:solidFill>
            <a:schemeClr val="bg1"/>
          </a:solidFill>
        </p:spPr>
        <p:txBody>
          <a:bodyPr wrap="square" rtlCol="0">
            <a:spAutoFit/>
          </a:bodyPr>
          <a:lstStyle/>
          <a:p>
            <a:r>
              <a:rPr lang="fr-FR" sz="1200" dirty="0" smtClean="0">
                <a:solidFill>
                  <a:srgbClr val="C00000"/>
                </a:solidFill>
              </a:rPr>
              <a:t>Sophie </a:t>
            </a:r>
            <a:r>
              <a:rPr lang="fr-FR" sz="1200" dirty="0" err="1" smtClean="0">
                <a:solidFill>
                  <a:srgbClr val="C00000"/>
                </a:solidFill>
              </a:rPr>
              <a:t>Vouzelaud</a:t>
            </a:r>
            <a:r>
              <a:rPr lang="fr-FR" sz="1200" dirty="0" smtClean="0">
                <a:solidFill>
                  <a:srgbClr val="C00000"/>
                </a:solidFill>
              </a:rPr>
              <a:t> – actrice &amp; écrivaine</a:t>
            </a:r>
            <a:br>
              <a:rPr lang="fr-FR" sz="1200" dirty="0" smtClean="0">
                <a:solidFill>
                  <a:srgbClr val="C00000"/>
                </a:solidFill>
              </a:rPr>
            </a:br>
            <a:r>
              <a:rPr lang="fr-FR" sz="1200" dirty="0" smtClean="0">
                <a:solidFill>
                  <a:srgbClr val="C00000"/>
                </a:solidFill>
              </a:rPr>
              <a:t>Surdité</a:t>
            </a:r>
            <a:endParaRPr lang="fr-FR" sz="1200" dirty="0">
              <a:solidFill>
                <a:srgbClr val="C00000"/>
              </a:solidFill>
            </a:endParaRPr>
          </a:p>
        </p:txBody>
      </p:sp>
      <p:sp>
        <p:nvSpPr>
          <p:cNvPr id="33" name="ZoneTexte 32"/>
          <p:cNvSpPr txBox="1"/>
          <p:nvPr/>
        </p:nvSpPr>
        <p:spPr>
          <a:xfrm>
            <a:off x="10231288" y="2093581"/>
            <a:ext cx="888232" cy="830997"/>
          </a:xfrm>
          <a:prstGeom prst="rect">
            <a:avLst/>
          </a:prstGeom>
          <a:solidFill>
            <a:schemeClr val="bg1"/>
          </a:solidFill>
        </p:spPr>
        <p:txBody>
          <a:bodyPr wrap="square" rtlCol="0">
            <a:spAutoFit/>
          </a:bodyPr>
          <a:lstStyle/>
          <a:p>
            <a:r>
              <a:rPr lang="fr-FR" sz="1200" dirty="0" smtClean="0">
                <a:solidFill>
                  <a:srgbClr val="C00000"/>
                </a:solidFill>
              </a:rPr>
              <a:t>Cameron Diaz – actrice</a:t>
            </a:r>
            <a:br>
              <a:rPr lang="fr-FR" sz="1200" dirty="0" smtClean="0">
                <a:solidFill>
                  <a:srgbClr val="C00000"/>
                </a:solidFill>
              </a:rPr>
            </a:br>
            <a:r>
              <a:rPr lang="fr-FR" sz="1200" dirty="0" smtClean="0">
                <a:solidFill>
                  <a:srgbClr val="C00000"/>
                </a:solidFill>
              </a:rPr>
              <a:t>Toc</a:t>
            </a:r>
            <a:endParaRPr lang="fr-FR" sz="1200" dirty="0">
              <a:solidFill>
                <a:srgbClr val="C00000"/>
              </a:solidFill>
            </a:endParaRPr>
          </a:p>
        </p:txBody>
      </p:sp>
      <p:sp>
        <p:nvSpPr>
          <p:cNvPr id="34" name="ZoneTexte 33"/>
          <p:cNvSpPr txBox="1"/>
          <p:nvPr/>
        </p:nvSpPr>
        <p:spPr>
          <a:xfrm>
            <a:off x="-48885" y="3316970"/>
            <a:ext cx="888232" cy="830997"/>
          </a:xfrm>
          <a:prstGeom prst="rect">
            <a:avLst/>
          </a:prstGeom>
          <a:solidFill>
            <a:schemeClr val="bg1"/>
          </a:solidFill>
        </p:spPr>
        <p:txBody>
          <a:bodyPr wrap="square" rtlCol="0">
            <a:spAutoFit/>
          </a:bodyPr>
          <a:lstStyle/>
          <a:p>
            <a:r>
              <a:rPr lang="fr-FR" sz="1200" dirty="0" err="1" smtClean="0">
                <a:solidFill>
                  <a:srgbClr val="C00000"/>
                </a:solidFill>
              </a:rPr>
              <a:t>Whoopi</a:t>
            </a:r>
            <a:r>
              <a:rPr lang="fr-FR" sz="1200" dirty="0" smtClean="0">
                <a:solidFill>
                  <a:srgbClr val="C00000"/>
                </a:solidFill>
              </a:rPr>
              <a:t> Goldberg – actrice</a:t>
            </a:r>
            <a:br>
              <a:rPr lang="fr-FR" sz="1200" dirty="0" smtClean="0">
                <a:solidFill>
                  <a:srgbClr val="C00000"/>
                </a:solidFill>
              </a:rPr>
            </a:br>
            <a:r>
              <a:rPr lang="fr-FR" sz="1200" dirty="0" smtClean="0">
                <a:solidFill>
                  <a:srgbClr val="C00000"/>
                </a:solidFill>
              </a:rPr>
              <a:t>Dyslexie</a:t>
            </a:r>
            <a:endParaRPr lang="fr-FR" sz="1200" dirty="0">
              <a:solidFill>
                <a:srgbClr val="C00000"/>
              </a:solidFill>
            </a:endParaRPr>
          </a:p>
        </p:txBody>
      </p:sp>
      <p:sp>
        <p:nvSpPr>
          <p:cNvPr id="35" name="ZoneTexte 34"/>
          <p:cNvSpPr txBox="1"/>
          <p:nvPr/>
        </p:nvSpPr>
        <p:spPr>
          <a:xfrm>
            <a:off x="2342864" y="3569712"/>
            <a:ext cx="888232" cy="830997"/>
          </a:xfrm>
          <a:prstGeom prst="rect">
            <a:avLst/>
          </a:prstGeom>
          <a:solidFill>
            <a:schemeClr val="bg1"/>
          </a:solidFill>
        </p:spPr>
        <p:txBody>
          <a:bodyPr wrap="square" rtlCol="0">
            <a:spAutoFit/>
          </a:bodyPr>
          <a:lstStyle/>
          <a:p>
            <a:r>
              <a:rPr lang="fr-FR" sz="1200" dirty="0" smtClean="0">
                <a:solidFill>
                  <a:srgbClr val="C00000"/>
                </a:solidFill>
              </a:rPr>
              <a:t>Léonardo </a:t>
            </a:r>
            <a:r>
              <a:rPr lang="fr-FR" sz="1200" dirty="0" err="1" smtClean="0">
                <a:solidFill>
                  <a:srgbClr val="C00000"/>
                </a:solidFill>
              </a:rPr>
              <a:t>Dicaprio</a:t>
            </a:r>
            <a:r>
              <a:rPr lang="fr-FR" sz="1200" dirty="0" smtClean="0">
                <a:solidFill>
                  <a:srgbClr val="C00000"/>
                </a:solidFill>
              </a:rPr>
              <a:t> – acteur</a:t>
            </a:r>
            <a:br>
              <a:rPr lang="fr-FR" sz="1200" dirty="0" smtClean="0">
                <a:solidFill>
                  <a:srgbClr val="C00000"/>
                </a:solidFill>
              </a:rPr>
            </a:br>
            <a:r>
              <a:rPr lang="fr-FR" sz="1200" dirty="0" smtClean="0">
                <a:solidFill>
                  <a:srgbClr val="C00000"/>
                </a:solidFill>
              </a:rPr>
              <a:t>Toc</a:t>
            </a:r>
            <a:endParaRPr lang="fr-FR" sz="1200" dirty="0">
              <a:solidFill>
                <a:srgbClr val="C00000"/>
              </a:solidFill>
            </a:endParaRPr>
          </a:p>
        </p:txBody>
      </p:sp>
      <p:sp>
        <p:nvSpPr>
          <p:cNvPr id="36" name="ZoneTexte 35"/>
          <p:cNvSpPr txBox="1"/>
          <p:nvPr/>
        </p:nvSpPr>
        <p:spPr>
          <a:xfrm>
            <a:off x="3161906" y="2150698"/>
            <a:ext cx="888232" cy="1200329"/>
          </a:xfrm>
          <a:prstGeom prst="rect">
            <a:avLst/>
          </a:prstGeom>
          <a:solidFill>
            <a:schemeClr val="bg1"/>
          </a:solidFill>
        </p:spPr>
        <p:txBody>
          <a:bodyPr wrap="square" rtlCol="0">
            <a:spAutoFit/>
          </a:bodyPr>
          <a:lstStyle/>
          <a:p>
            <a:r>
              <a:rPr lang="fr-FR" sz="1200" dirty="0" smtClean="0">
                <a:solidFill>
                  <a:srgbClr val="C00000"/>
                </a:solidFill>
              </a:rPr>
              <a:t>Grégory Cuilleron – cuisinier</a:t>
            </a:r>
            <a:br>
              <a:rPr lang="fr-FR" sz="1200" dirty="0" smtClean="0">
                <a:solidFill>
                  <a:srgbClr val="C00000"/>
                </a:solidFill>
              </a:rPr>
            </a:br>
            <a:r>
              <a:rPr lang="fr-FR" sz="1200" dirty="0" smtClean="0">
                <a:solidFill>
                  <a:srgbClr val="C00000"/>
                </a:solidFill>
              </a:rPr>
              <a:t>Agénésie (abs avant bras)</a:t>
            </a:r>
            <a:endParaRPr lang="fr-FR" sz="1200" dirty="0">
              <a:solidFill>
                <a:srgbClr val="C00000"/>
              </a:solidFill>
            </a:endParaRPr>
          </a:p>
        </p:txBody>
      </p:sp>
      <p:sp>
        <p:nvSpPr>
          <p:cNvPr id="37" name="ZoneTexte 36"/>
          <p:cNvSpPr txBox="1"/>
          <p:nvPr/>
        </p:nvSpPr>
        <p:spPr>
          <a:xfrm>
            <a:off x="5206590" y="3617881"/>
            <a:ext cx="947039" cy="646331"/>
          </a:xfrm>
          <a:prstGeom prst="rect">
            <a:avLst/>
          </a:prstGeom>
          <a:solidFill>
            <a:schemeClr val="bg1"/>
          </a:solidFill>
        </p:spPr>
        <p:txBody>
          <a:bodyPr wrap="square" rtlCol="0">
            <a:spAutoFit/>
          </a:bodyPr>
          <a:lstStyle/>
          <a:p>
            <a:r>
              <a:rPr lang="fr-FR" sz="1200" dirty="0" smtClean="0">
                <a:solidFill>
                  <a:srgbClr val="C00000"/>
                </a:solidFill>
              </a:rPr>
              <a:t>Katy Perry – chanteuse</a:t>
            </a:r>
            <a:br>
              <a:rPr lang="fr-FR" sz="1200" dirty="0" smtClean="0">
                <a:solidFill>
                  <a:srgbClr val="C00000"/>
                </a:solidFill>
              </a:rPr>
            </a:br>
            <a:r>
              <a:rPr lang="fr-FR" sz="1200" dirty="0" smtClean="0">
                <a:solidFill>
                  <a:srgbClr val="C00000"/>
                </a:solidFill>
              </a:rPr>
              <a:t>Toc</a:t>
            </a:r>
            <a:endParaRPr lang="fr-FR" sz="1200" dirty="0">
              <a:solidFill>
                <a:srgbClr val="C00000"/>
              </a:solidFill>
            </a:endParaRPr>
          </a:p>
        </p:txBody>
      </p:sp>
      <p:sp>
        <p:nvSpPr>
          <p:cNvPr id="38" name="ZoneTexte 37"/>
          <p:cNvSpPr txBox="1"/>
          <p:nvPr/>
        </p:nvSpPr>
        <p:spPr>
          <a:xfrm>
            <a:off x="7462034" y="2186524"/>
            <a:ext cx="1094762" cy="1200329"/>
          </a:xfrm>
          <a:prstGeom prst="rect">
            <a:avLst/>
          </a:prstGeom>
          <a:solidFill>
            <a:schemeClr val="bg1"/>
          </a:solidFill>
        </p:spPr>
        <p:txBody>
          <a:bodyPr wrap="square" rtlCol="0">
            <a:spAutoFit/>
          </a:bodyPr>
          <a:lstStyle/>
          <a:p>
            <a:r>
              <a:rPr lang="fr-FR" sz="1200" dirty="0">
                <a:solidFill>
                  <a:srgbClr val="C00000"/>
                </a:solidFill>
              </a:rPr>
              <a:t>Ludwig van </a:t>
            </a:r>
            <a:r>
              <a:rPr lang="fr-FR" sz="1200" dirty="0" smtClean="0">
                <a:solidFill>
                  <a:srgbClr val="C00000"/>
                </a:solidFill>
              </a:rPr>
              <a:t>Beethoven – compositeur pianiste</a:t>
            </a:r>
            <a:br>
              <a:rPr lang="fr-FR" sz="1200" dirty="0" smtClean="0">
                <a:solidFill>
                  <a:srgbClr val="C00000"/>
                </a:solidFill>
              </a:rPr>
            </a:br>
            <a:r>
              <a:rPr lang="fr-FR" sz="1200" dirty="0" smtClean="0">
                <a:solidFill>
                  <a:srgbClr val="C00000"/>
                </a:solidFill>
              </a:rPr>
              <a:t>Surdité à 30 ans</a:t>
            </a:r>
            <a:endParaRPr lang="fr-FR" sz="1200" dirty="0">
              <a:solidFill>
                <a:srgbClr val="C00000"/>
              </a:solidFill>
            </a:endParaRPr>
          </a:p>
        </p:txBody>
      </p:sp>
      <p:sp>
        <p:nvSpPr>
          <p:cNvPr id="39" name="ZoneTexte 38"/>
          <p:cNvSpPr txBox="1"/>
          <p:nvPr/>
        </p:nvSpPr>
        <p:spPr>
          <a:xfrm>
            <a:off x="8936591" y="4190111"/>
            <a:ext cx="1624501" cy="461665"/>
          </a:xfrm>
          <a:prstGeom prst="rect">
            <a:avLst/>
          </a:prstGeom>
          <a:solidFill>
            <a:schemeClr val="bg1"/>
          </a:solidFill>
        </p:spPr>
        <p:txBody>
          <a:bodyPr wrap="square" rtlCol="0">
            <a:spAutoFit/>
          </a:bodyPr>
          <a:lstStyle/>
          <a:p>
            <a:r>
              <a:rPr lang="fr-FR" sz="1200" dirty="0" smtClean="0">
                <a:solidFill>
                  <a:srgbClr val="C00000"/>
                </a:solidFill>
              </a:rPr>
              <a:t>Tiger Woods – golfeur</a:t>
            </a:r>
            <a:br>
              <a:rPr lang="fr-FR" sz="1200" dirty="0" smtClean="0">
                <a:solidFill>
                  <a:srgbClr val="C00000"/>
                </a:solidFill>
              </a:rPr>
            </a:br>
            <a:r>
              <a:rPr lang="fr-FR" sz="1200" dirty="0" smtClean="0">
                <a:solidFill>
                  <a:srgbClr val="C00000"/>
                </a:solidFill>
              </a:rPr>
              <a:t>Bègue</a:t>
            </a:r>
            <a:endParaRPr lang="fr-FR" sz="1200" dirty="0">
              <a:solidFill>
                <a:srgbClr val="C00000"/>
              </a:solidFill>
            </a:endParaRPr>
          </a:p>
        </p:txBody>
      </p:sp>
      <p:sp>
        <p:nvSpPr>
          <p:cNvPr id="40" name="ZoneTexte 39"/>
          <p:cNvSpPr txBox="1"/>
          <p:nvPr/>
        </p:nvSpPr>
        <p:spPr>
          <a:xfrm>
            <a:off x="11006584" y="3805695"/>
            <a:ext cx="1094762" cy="830997"/>
          </a:xfrm>
          <a:prstGeom prst="rect">
            <a:avLst/>
          </a:prstGeom>
          <a:solidFill>
            <a:schemeClr val="bg1"/>
          </a:solidFill>
        </p:spPr>
        <p:txBody>
          <a:bodyPr wrap="square" rtlCol="0">
            <a:spAutoFit/>
          </a:bodyPr>
          <a:lstStyle/>
          <a:p>
            <a:r>
              <a:rPr lang="fr-FR" sz="1200" dirty="0" err="1" smtClean="0">
                <a:solidFill>
                  <a:srgbClr val="C00000"/>
                </a:solidFill>
              </a:rPr>
              <a:t>Basshunter</a:t>
            </a:r>
            <a:r>
              <a:rPr lang="fr-FR" sz="1200" dirty="0" smtClean="0">
                <a:solidFill>
                  <a:srgbClr val="C00000"/>
                </a:solidFill>
              </a:rPr>
              <a:t> – Dj suédois</a:t>
            </a:r>
            <a:br>
              <a:rPr lang="fr-FR" sz="1200" dirty="0" smtClean="0">
                <a:solidFill>
                  <a:srgbClr val="C00000"/>
                </a:solidFill>
              </a:rPr>
            </a:br>
            <a:r>
              <a:rPr lang="fr-FR" sz="1200" dirty="0" smtClean="0">
                <a:solidFill>
                  <a:srgbClr val="C00000"/>
                </a:solidFill>
              </a:rPr>
              <a:t>Maladie Gilles de la Tourette</a:t>
            </a:r>
            <a:endParaRPr lang="fr-FR" sz="1200" dirty="0">
              <a:solidFill>
                <a:srgbClr val="C00000"/>
              </a:solidFill>
            </a:endParaRPr>
          </a:p>
        </p:txBody>
      </p:sp>
      <p:sp>
        <p:nvSpPr>
          <p:cNvPr id="41" name="ZoneTexte 40"/>
          <p:cNvSpPr txBox="1"/>
          <p:nvPr/>
        </p:nvSpPr>
        <p:spPr>
          <a:xfrm>
            <a:off x="28041" y="6054595"/>
            <a:ext cx="1857686" cy="461665"/>
          </a:xfrm>
          <a:prstGeom prst="rect">
            <a:avLst/>
          </a:prstGeom>
          <a:solidFill>
            <a:schemeClr val="bg1"/>
          </a:solidFill>
        </p:spPr>
        <p:txBody>
          <a:bodyPr wrap="square" rtlCol="0">
            <a:spAutoFit/>
          </a:bodyPr>
          <a:lstStyle/>
          <a:p>
            <a:r>
              <a:rPr lang="fr-FR" sz="1200" dirty="0" smtClean="0">
                <a:solidFill>
                  <a:srgbClr val="C00000"/>
                </a:solidFill>
              </a:rPr>
              <a:t>Pascal Duquesne – acteur</a:t>
            </a:r>
            <a:br>
              <a:rPr lang="fr-FR" sz="1200" dirty="0" smtClean="0">
                <a:solidFill>
                  <a:srgbClr val="C00000"/>
                </a:solidFill>
              </a:rPr>
            </a:br>
            <a:r>
              <a:rPr lang="fr-FR" sz="1200" dirty="0" smtClean="0">
                <a:solidFill>
                  <a:srgbClr val="C00000"/>
                </a:solidFill>
              </a:rPr>
              <a:t>Trisomie 21</a:t>
            </a:r>
            <a:endParaRPr lang="fr-FR" sz="1200" dirty="0">
              <a:solidFill>
                <a:srgbClr val="C00000"/>
              </a:solidFill>
            </a:endParaRPr>
          </a:p>
        </p:txBody>
      </p:sp>
      <p:sp>
        <p:nvSpPr>
          <p:cNvPr id="42" name="ZoneTexte 41"/>
          <p:cNvSpPr txBox="1"/>
          <p:nvPr/>
        </p:nvSpPr>
        <p:spPr>
          <a:xfrm>
            <a:off x="1982861" y="4904629"/>
            <a:ext cx="1003448" cy="1384995"/>
          </a:xfrm>
          <a:prstGeom prst="rect">
            <a:avLst/>
          </a:prstGeom>
          <a:solidFill>
            <a:schemeClr val="bg1"/>
          </a:solidFill>
        </p:spPr>
        <p:txBody>
          <a:bodyPr wrap="square" rtlCol="0">
            <a:spAutoFit/>
          </a:bodyPr>
          <a:lstStyle/>
          <a:p>
            <a:r>
              <a:rPr lang="fr-FR" sz="1200" dirty="0" smtClean="0">
                <a:solidFill>
                  <a:srgbClr val="C00000"/>
                </a:solidFill>
              </a:rPr>
              <a:t>Demi </a:t>
            </a:r>
            <a:r>
              <a:rPr lang="fr-FR" sz="1200" dirty="0" err="1" smtClean="0">
                <a:solidFill>
                  <a:srgbClr val="C00000"/>
                </a:solidFill>
              </a:rPr>
              <a:t>Lovato</a:t>
            </a:r>
            <a:r>
              <a:rPr lang="fr-FR" sz="1200" dirty="0" smtClean="0">
                <a:solidFill>
                  <a:srgbClr val="C00000"/>
                </a:solidFill>
              </a:rPr>
              <a:t> – chanteuse</a:t>
            </a:r>
            <a:br>
              <a:rPr lang="fr-FR" sz="1200" dirty="0" smtClean="0">
                <a:solidFill>
                  <a:srgbClr val="C00000"/>
                </a:solidFill>
              </a:rPr>
            </a:br>
            <a:r>
              <a:rPr lang="fr-FR" sz="1200" dirty="0" err="1" smtClean="0">
                <a:solidFill>
                  <a:srgbClr val="C00000"/>
                </a:solidFill>
              </a:rPr>
              <a:t>Addict</a:t>
            </a:r>
            <a:r>
              <a:rPr lang="fr-FR" sz="1200" dirty="0" smtClean="0">
                <a:solidFill>
                  <a:srgbClr val="C00000"/>
                </a:solidFill>
              </a:rPr>
              <a:t>° cocaïne –</a:t>
            </a:r>
            <a:br>
              <a:rPr lang="fr-FR" sz="1200" dirty="0" smtClean="0">
                <a:solidFill>
                  <a:srgbClr val="C00000"/>
                </a:solidFill>
              </a:rPr>
            </a:br>
            <a:r>
              <a:rPr lang="fr-FR" sz="1200" dirty="0" err="1" smtClean="0">
                <a:solidFill>
                  <a:srgbClr val="C00000"/>
                </a:solidFill>
              </a:rPr>
              <a:t>bi-polaire</a:t>
            </a:r>
            <a:r>
              <a:rPr lang="fr-FR" sz="1200" dirty="0" smtClean="0">
                <a:solidFill>
                  <a:srgbClr val="C00000"/>
                </a:solidFill>
              </a:rPr>
              <a:t> – troubles alimentaires</a:t>
            </a:r>
            <a:endParaRPr lang="fr-FR" sz="1200" dirty="0">
              <a:solidFill>
                <a:srgbClr val="C00000"/>
              </a:solidFill>
            </a:endParaRPr>
          </a:p>
        </p:txBody>
      </p:sp>
      <p:sp>
        <p:nvSpPr>
          <p:cNvPr id="43" name="ZoneTexte 42"/>
          <p:cNvSpPr txBox="1"/>
          <p:nvPr/>
        </p:nvSpPr>
        <p:spPr>
          <a:xfrm>
            <a:off x="3951837" y="4636692"/>
            <a:ext cx="1104310" cy="830997"/>
          </a:xfrm>
          <a:prstGeom prst="rect">
            <a:avLst/>
          </a:prstGeom>
          <a:solidFill>
            <a:schemeClr val="bg1"/>
          </a:solidFill>
        </p:spPr>
        <p:txBody>
          <a:bodyPr wrap="square" rtlCol="0">
            <a:spAutoFit/>
          </a:bodyPr>
          <a:lstStyle/>
          <a:p>
            <a:pPr algn="ctr"/>
            <a:r>
              <a:rPr lang="fr-FR" sz="1200" dirty="0" smtClean="0">
                <a:solidFill>
                  <a:srgbClr val="C00000"/>
                </a:solidFill>
              </a:rPr>
              <a:t>Robin Williams &amp; Tom Cruise -acteurs</a:t>
            </a:r>
            <a:br>
              <a:rPr lang="fr-FR" sz="1200" dirty="0" smtClean="0">
                <a:solidFill>
                  <a:srgbClr val="C00000"/>
                </a:solidFill>
              </a:rPr>
            </a:br>
            <a:r>
              <a:rPr lang="fr-FR" sz="1200" dirty="0" smtClean="0">
                <a:solidFill>
                  <a:srgbClr val="C00000"/>
                </a:solidFill>
              </a:rPr>
              <a:t>Dyslexie</a:t>
            </a:r>
            <a:endParaRPr lang="fr-FR" sz="1200" dirty="0">
              <a:solidFill>
                <a:srgbClr val="C00000"/>
              </a:solidFill>
            </a:endParaRPr>
          </a:p>
        </p:txBody>
      </p:sp>
      <p:sp>
        <p:nvSpPr>
          <p:cNvPr id="45" name="ZoneTexte 44"/>
          <p:cNvSpPr txBox="1"/>
          <p:nvPr/>
        </p:nvSpPr>
        <p:spPr>
          <a:xfrm>
            <a:off x="6551990" y="6008814"/>
            <a:ext cx="1104310" cy="830997"/>
          </a:xfrm>
          <a:prstGeom prst="rect">
            <a:avLst/>
          </a:prstGeom>
          <a:solidFill>
            <a:schemeClr val="bg1"/>
          </a:solidFill>
        </p:spPr>
        <p:txBody>
          <a:bodyPr wrap="square" rtlCol="0">
            <a:spAutoFit/>
          </a:bodyPr>
          <a:lstStyle/>
          <a:p>
            <a:pPr algn="ctr"/>
            <a:r>
              <a:rPr lang="fr-FR" sz="1200" dirty="0" err="1" smtClean="0">
                <a:solidFill>
                  <a:srgbClr val="C00000"/>
                </a:solidFill>
              </a:rPr>
              <a:t>Lil</a:t>
            </a:r>
            <a:r>
              <a:rPr lang="fr-FR" sz="1200" dirty="0" smtClean="0">
                <a:solidFill>
                  <a:srgbClr val="C00000"/>
                </a:solidFill>
              </a:rPr>
              <a:t> Wayne – rappeur américain</a:t>
            </a:r>
            <a:br>
              <a:rPr lang="fr-FR" sz="1200" dirty="0" smtClean="0">
                <a:solidFill>
                  <a:srgbClr val="C00000"/>
                </a:solidFill>
              </a:rPr>
            </a:br>
            <a:r>
              <a:rPr lang="fr-FR" sz="1200" dirty="0" smtClean="0">
                <a:solidFill>
                  <a:srgbClr val="C00000"/>
                </a:solidFill>
              </a:rPr>
              <a:t>Epilepsie</a:t>
            </a:r>
            <a:endParaRPr lang="fr-FR" sz="1200" dirty="0">
              <a:solidFill>
                <a:srgbClr val="C00000"/>
              </a:solidFill>
            </a:endParaRPr>
          </a:p>
        </p:txBody>
      </p:sp>
      <p:sp>
        <p:nvSpPr>
          <p:cNvPr id="46" name="ZoneTexte 45"/>
          <p:cNvSpPr txBox="1"/>
          <p:nvPr/>
        </p:nvSpPr>
        <p:spPr>
          <a:xfrm>
            <a:off x="8499108" y="4779321"/>
            <a:ext cx="1920534" cy="830997"/>
          </a:xfrm>
          <a:prstGeom prst="rect">
            <a:avLst/>
          </a:prstGeom>
          <a:solidFill>
            <a:schemeClr val="bg1"/>
          </a:solidFill>
        </p:spPr>
        <p:txBody>
          <a:bodyPr wrap="square" rtlCol="0">
            <a:spAutoFit/>
          </a:bodyPr>
          <a:lstStyle/>
          <a:p>
            <a:pPr algn="ctr"/>
            <a:r>
              <a:rPr lang="fr-FR" sz="1200" dirty="0" smtClean="0">
                <a:solidFill>
                  <a:srgbClr val="C00000"/>
                </a:solidFill>
              </a:rPr>
              <a:t>Aimée Mullins – athlète handisport – actrice &amp; mannequin</a:t>
            </a:r>
            <a:br>
              <a:rPr lang="fr-FR" sz="1200" dirty="0" smtClean="0">
                <a:solidFill>
                  <a:srgbClr val="C00000"/>
                </a:solidFill>
              </a:rPr>
            </a:br>
            <a:r>
              <a:rPr lang="fr-FR" sz="1200" dirty="0" smtClean="0">
                <a:solidFill>
                  <a:srgbClr val="C00000"/>
                </a:solidFill>
              </a:rPr>
              <a:t>Amputée des genoux à 1 an</a:t>
            </a:r>
            <a:endParaRPr lang="fr-FR" sz="1200" dirty="0">
              <a:solidFill>
                <a:srgbClr val="C00000"/>
              </a:solidFill>
            </a:endParaRPr>
          </a:p>
        </p:txBody>
      </p:sp>
      <p:sp>
        <p:nvSpPr>
          <p:cNvPr id="47" name="ZoneTexte 46"/>
          <p:cNvSpPr txBox="1"/>
          <p:nvPr/>
        </p:nvSpPr>
        <p:spPr>
          <a:xfrm>
            <a:off x="11087690" y="5861774"/>
            <a:ext cx="1104310" cy="1015663"/>
          </a:xfrm>
          <a:prstGeom prst="rect">
            <a:avLst/>
          </a:prstGeom>
          <a:solidFill>
            <a:schemeClr val="bg1"/>
          </a:solidFill>
        </p:spPr>
        <p:txBody>
          <a:bodyPr wrap="square" rtlCol="0">
            <a:spAutoFit/>
          </a:bodyPr>
          <a:lstStyle/>
          <a:p>
            <a:pPr algn="ctr"/>
            <a:r>
              <a:rPr lang="fr-FR" sz="1200" dirty="0" smtClean="0">
                <a:solidFill>
                  <a:srgbClr val="C00000"/>
                </a:solidFill>
              </a:rPr>
              <a:t>Justin Timberlake – chanteur</a:t>
            </a:r>
            <a:br>
              <a:rPr lang="fr-FR" sz="1200" dirty="0" smtClean="0">
                <a:solidFill>
                  <a:srgbClr val="C00000"/>
                </a:solidFill>
              </a:rPr>
            </a:br>
            <a:r>
              <a:rPr lang="fr-FR" sz="1200" dirty="0" smtClean="0">
                <a:solidFill>
                  <a:srgbClr val="C00000"/>
                </a:solidFill>
              </a:rPr>
              <a:t>Toc – troubles </a:t>
            </a:r>
            <a:r>
              <a:rPr lang="fr-FR" sz="1200" dirty="0" err="1" smtClean="0">
                <a:solidFill>
                  <a:srgbClr val="C00000"/>
                </a:solidFill>
              </a:rPr>
              <a:t>concentrat</a:t>
            </a:r>
            <a:r>
              <a:rPr lang="fr-FR" sz="1200" dirty="0" smtClean="0">
                <a:solidFill>
                  <a:srgbClr val="C00000"/>
                </a:solidFill>
              </a:rPr>
              <a:t>°</a:t>
            </a:r>
            <a:endParaRPr lang="fr-FR" sz="1200" dirty="0">
              <a:solidFill>
                <a:srgbClr val="C00000"/>
              </a:solidFill>
            </a:endParaRPr>
          </a:p>
        </p:txBody>
      </p:sp>
    </p:spTree>
    <p:extLst>
      <p:ext uri="{BB962C8B-B14F-4D97-AF65-F5344CB8AC3E}">
        <p14:creationId xmlns:p14="http://schemas.microsoft.com/office/powerpoint/2010/main" val="4196074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766618" y="1013089"/>
            <a:ext cx="5773653" cy="4824294"/>
          </a:xfrm>
          <a:prstGeom prst="rect">
            <a:avLst/>
          </a:prstGeom>
        </p:spPr>
      </p:pic>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re 4"/>
          <p:cNvSpPr txBox="1">
            <a:spLocks/>
          </p:cNvSpPr>
          <p:nvPr/>
        </p:nvSpPr>
        <p:spPr>
          <a:xfrm>
            <a:off x="6215061" y="488357"/>
            <a:ext cx="5575304" cy="775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accent2"/>
                </a:solidFill>
              </a:rPr>
              <a:t>Qu’est-ce que le handicap ? </a:t>
            </a:r>
            <a:br>
              <a:rPr lang="fr-FR" sz="2400" b="1" dirty="0">
                <a:solidFill>
                  <a:schemeClr val="accent2"/>
                </a:solidFill>
              </a:rPr>
            </a:br>
            <a:r>
              <a:rPr lang="fr-FR" sz="2400" b="1" dirty="0">
                <a:solidFill>
                  <a:schemeClr val="accent2"/>
                </a:solidFill>
              </a:rPr>
              <a:t/>
            </a:r>
            <a:br>
              <a:rPr lang="fr-FR" sz="2400" b="1" dirty="0">
                <a:solidFill>
                  <a:schemeClr val="accent2"/>
                </a:solidFill>
              </a:rPr>
            </a:br>
            <a:r>
              <a:rPr lang="fr-FR" sz="2400" b="1" dirty="0">
                <a:solidFill>
                  <a:schemeClr val="accent2"/>
                </a:solidFill>
              </a:rPr>
              <a:t>Qu’est-ce que le handicap au travail ?</a:t>
            </a:r>
          </a:p>
        </p:txBody>
      </p:sp>
      <p:sp>
        <p:nvSpPr>
          <p:cNvPr id="17" name="Espace réservé du texte 7"/>
          <p:cNvSpPr txBox="1">
            <a:spLocks/>
          </p:cNvSpPr>
          <p:nvPr/>
        </p:nvSpPr>
        <p:spPr>
          <a:xfrm>
            <a:off x="6395466" y="1784806"/>
            <a:ext cx="5541963" cy="29719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latin typeface="+mj-lt"/>
              </a:rPr>
              <a:t>“Constitue un handicap, au sens de la loi de 2005, 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d’un trouble de santé invalidant.”</a:t>
            </a:r>
          </a:p>
          <a:p>
            <a:r>
              <a:rPr lang="fr-FR" sz="1400" dirty="0">
                <a:latin typeface="+mj-lt"/>
              </a:rPr>
              <a:t>La notion de handicap est à différencier de la notion de </a:t>
            </a:r>
            <a:r>
              <a:rPr lang="fr-FR" sz="1400" b="1" dirty="0">
                <a:latin typeface="+mj-lt"/>
              </a:rPr>
              <a:t>handicap au travail</a:t>
            </a:r>
            <a:r>
              <a:rPr lang="fr-FR" sz="1400" dirty="0">
                <a:latin typeface="+mj-lt"/>
              </a:rPr>
              <a:t> : </a:t>
            </a:r>
          </a:p>
          <a:p>
            <a:r>
              <a:rPr lang="fr-FR" sz="1400" dirty="0">
                <a:latin typeface="+mj-lt"/>
              </a:rPr>
              <a:t>Selon le Code du Travail (L5213-1), “est considéré comme </a:t>
            </a:r>
            <a:r>
              <a:rPr lang="fr-FR" sz="1400" b="1" dirty="0">
                <a:latin typeface="+mj-lt"/>
              </a:rPr>
              <a:t>travailleur handicapé</a:t>
            </a:r>
            <a:r>
              <a:rPr lang="fr-FR" sz="1400" dirty="0">
                <a:latin typeface="+mj-lt"/>
              </a:rPr>
              <a:t> toute personne dont les possibilités d’obtenir ou de conserver un emploi sont réduites par suite de l’altération d’une ou plusieurs fonctions physique, sensorielle, mentale ou psychique.”</a:t>
            </a:r>
          </a:p>
          <a:p>
            <a:endParaRPr lang="fr-FR" dirty="0"/>
          </a:p>
        </p:txBody>
      </p:sp>
      <p:sp>
        <p:nvSpPr>
          <p:cNvPr id="19"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Définition</a:t>
            </a:r>
          </a:p>
        </p:txBody>
      </p:sp>
      <p:sp>
        <p:nvSpPr>
          <p:cNvPr id="15"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6</a:t>
            </a:fld>
            <a:endParaRPr lang="fr-FR" dirty="0">
              <a:solidFill>
                <a:schemeClr val="tx1"/>
              </a:solidFill>
            </a:endParaRPr>
          </a:p>
        </p:txBody>
      </p:sp>
      <p:sp>
        <p:nvSpPr>
          <p:cNvPr id="20"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pic>
        <p:nvPicPr>
          <p:cNvPr id="2" name="Image 1"/>
          <p:cNvPicPr>
            <a:picLocks noChangeAspect="1"/>
          </p:cNvPicPr>
          <p:nvPr/>
        </p:nvPicPr>
        <p:blipFill rotWithShape="1">
          <a:blip r:embed="rId5"/>
          <a:srcRect t="4474"/>
          <a:stretch/>
        </p:blipFill>
        <p:spPr>
          <a:xfrm>
            <a:off x="7969797" y="4687503"/>
            <a:ext cx="2931727" cy="1840685"/>
          </a:xfrm>
          <a:prstGeom prst="rect">
            <a:avLst/>
          </a:prstGeom>
        </p:spPr>
      </p:pic>
    </p:spTree>
    <p:extLst>
      <p:ext uri="{BB962C8B-B14F-4D97-AF65-F5344CB8AC3E}">
        <p14:creationId xmlns:p14="http://schemas.microsoft.com/office/powerpoint/2010/main" val="2500504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re 4">
            <a:extLst>
              <a:ext uri="{FF2B5EF4-FFF2-40B4-BE49-F238E27FC236}">
                <a16:creationId xmlns:a16="http://schemas.microsoft.com/office/drawing/2014/main" id="{22557A62-83F4-4586-B9E4-C1BF89ECC741}"/>
              </a:ext>
            </a:extLst>
          </p:cNvPr>
          <p:cNvSpPr txBox="1">
            <a:spLocks/>
          </p:cNvSpPr>
          <p:nvPr/>
        </p:nvSpPr>
        <p:spPr>
          <a:xfrm>
            <a:off x="1507175" y="304279"/>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La discrimination</a:t>
            </a:r>
          </a:p>
        </p:txBody>
      </p:sp>
      <p:sp>
        <p:nvSpPr>
          <p:cNvPr id="11"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7</a:t>
            </a:fld>
            <a:endParaRPr lang="fr-FR" dirty="0">
              <a:solidFill>
                <a:schemeClr val="tx1"/>
              </a:solidFill>
            </a:endParaRPr>
          </a:p>
        </p:txBody>
      </p:sp>
      <p:sp>
        <p:nvSpPr>
          <p:cNvPr id="17"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8" name="ZoneTexte 17"/>
          <p:cNvSpPr txBox="1"/>
          <p:nvPr/>
        </p:nvSpPr>
        <p:spPr>
          <a:xfrm>
            <a:off x="7158416" y="1925099"/>
            <a:ext cx="4454002" cy="3416320"/>
          </a:xfrm>
          <a:prstGeom prst="rect">
            <a:avLst/>
          </a:prstGeom>
          <a:noFill/>
          <a:ln w="6350">
            <a:solidFill>
              <a:schemeClr val="tx1"/>
            </a:solidFill>
          </a:ln>
        </p:spPr>
        <p:txBody>
          <a:bodyPr wrap="square" rtlCol="0">
            <a:spAutoFit/>
          </a:bodyPr>
          <a:lstStyle/>
          <a:p>
            <a:r>
              <a:rPr lang="fr-FR" b="1" dirty="0">
                <a:latin typeface="+mj-lt"/>
              </a:rPr>
              <a:t>Qu'est-ce que la discrimination ?</a:t>
            </a:r>
          </a:p>
          <a:p>
            <a:endParaRPr lang="fr-FR" b="1" dirty="0">
              <a:latin typeface="+mj-lt"/>
            </a:endParaRPr>
          </a:p>
          <a:p>
            <a:r>
              <a:rPr lang="fr-FR" dirty="0">
                <a:latin typeface="+mj-lt"/>
              </a:rPr>
              <a:t>"</a:t>
            </a:r>
            <a:r>
              <a:rPr lang="fr-FR" i="1" dirty="0">
                <a:latin typeface="+mj-lt"/>
              </a:rPr>
              <a:t>Etre discriminé, c'est subir un traitement inégal en raison de sa différence. </a:t>
            </a:r>
          </a:p>
          <a:p>
            <a:r>
              <a:rPr lang="fr-FR" i="1" dirty="0">
                <a:latin typeface="+mj-lt"/>
              </a:rPr>
              <a:t>Être une femme, avoir une orientation sexuelle qui n'est pas la norme, ne pas se conformer à la religion dominante, être membre d'une minorité, ne doit empêcher quiconque de travailler, trouver un logement, aller à l'école, se faire soigner, ou vivre sa religion...</a:t>
            </a:r>
            <a:r>
              <a:rPr lang="fr-FR" dirty="0">
                <a:latin typeface="+mj-lt"/>
              </a:rPr>
              <a:t>", écrit l'ONG Amnesty International.</a:t>
            </a:r>
          </a:p>
          <a:p>
            <a:endParaRPr lang="fr-FR" dirty="0"/>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50" y="-114301"/>
            <a:ext cx="6858000" cy="6858000"/>
          </a:xfrm>
          <a:prstGeom prst="rect">
            <a:avLst/>
          </a:prstGeom>
        </p:spPr>
      </p:pic>
    </p:spTree>
    <p:extLst>
      <p:ext uri="{BB962C8B-B14F-4D97-AF65-F5344CB8AC3E}">
        <p14:creationId xmlns:p14="http://schemas.microsoft.com/office/powerpoint/2010/main" val="1353179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contenu 2"/>
          <p:cNvSpPr txBox="1">
            <a:spLocks/>
          </p:cNvSpPr>
          <p:nvPr/>
        </p:nvSpPr>
        <p:spPr>
          <a:xfrm>
            <a:off x="1375624" y="692331"/>
            <a:ext cx="10515600" cy="11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u="sng" dirty="0"/>
          </a:p>
        </p:txBody>
      </p:sp>
      <p:sp>
        <p:nvSpPr>
          <p:cNvPr id="15" name="Titre 4">
            <a:extLst>
              <a:ext uri="{FF2B5EF4-FFF2-40B4-BE49-F238E27FC236}">
                <a16:creationId xmlns:a16="http://schemas.microsoft.com/office/drawing/2014/main" id="{22557A62-83F4-4586-B9E4-C1BF89ECC741}"/>
              </a:ext>
            </a:extLst>
          </p:cNvPr>
          <p:cNvSpPr txBox="1">
            <a:spLocks/>
          </p:cNvSpPr>
          <p:nvPr/>
        </p:nvSpPr>
        <p:spPr>
          <a:xfrm>
            <a:off x="1499764" y="177587"/>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Handicap acquis ou inné ?</a:t>
            </a:r>
          </a:p>
        </p:txBody>
      </p:sp>
      <p:sp>
        <p:nvSpPr>
          <p:cNvPr id="11"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8</a:t>
            </a:fld>
            <a:endParaRPr lang="fr-FR" dirty="0">
              <a:solidFill>
                <a:schemeClr val="tx1"/>
              </a:solidFill>
            </a:endParaRPr>
          </a:p>
        </p:txBody>
      </p:sp>
      <p:sp>
        <p:nvSpPr>
          <p:cNvPr id="18"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2" name="ZoneTexte 1"/>
          <p:cNvSpPr txBox="1"/>
          <p:nvPr/>
        </p:nvSpPr>
        <p:spPr>
          <a:xfrm>
            <a:off x="8798064" y="1275157"/>
            <a:ext cx="2953694" cy="892552"/>
          </a:xfrm>
          <a:prstGeom prst="rect">
            <a:avLst/>
          </a:prstGeom>
          <a:noFill/>
          <a:ln w="19050">
            <a:solidFill>
              <a:srgbClr val="C00000"/>
            </a:solidFill>
          </a:ln>
        </p:spPr>
        <p:txBody>
          <a:bodyPr wrap="none" rtlCol="0">
            <a:spAutoFit/>
          </a:bodyPr>
          <a:lstStyle/>
          <a:p>
            <a:pPr algn="ctr"/>
            <a:r>
              <a:rPr lang="fr-FR" sz="3200" b="1" dirty="0" smtClean="0"/>
              <a:t>85 %</a:t>
            </a:r>
            <a:r>
              <a:rPr lang="fr-FR" sz="2000" dirty="0" smtClean="0"/>
              <a:t> des déficiences</a:t>
            </a:r>
            <a:br>
              <a:rPr lang="fr-FR" sz="2000" dirty="0" smtClean="0"/>
            </a:br>
            <a:r>
              <a:rPr lang="fr-FR" sz="2000" dirty="0" smtClean="0"/>
              <a:t>sont acquises après 15 ans</a:t>
            </a:r>
            <a:endParaRPr lang="fr-FR" sz="2000" dirty="0"/>
          </a:p>
        </p:txBody>
      </p:sp>
      <p:graphicFrame>
        <p:nvGraphicFramePr>
          <p:cNvPr id="12" name="Graphique 11"/>
          <p:cNvGraphicFramePr>
            <a:graphicFrameLocks/>
          </p:cNvGraphicFramePr>
          <p:nvPr>
            <p:extLst>
              <p:ext uri="{D42A27DB-BD31-4B8C-83A1-F6EECF244321}">
                <p14:modId xmlns:p14="http://schemas.microsoft.com/office/powerpoint/2010/main" val="821802108"/>
              </p:ext>
            </p:extLst>
          </p:nvPr>
        </p:nvGraphicFramePr>
        <p:xfrm>
          <a:off x="1808777" y="896645"/>
          <a:ext cx="6724403" cy="5599528"/>
        </p:xfrm>
        <a:graphic>
          <a:graphicData uri="http://schemas.openxmlformats.org/drawingml/2006/chart">
            <c:chart xmlns:c="http://schemas.openxmlformats.org/drawingml/2006/chart" xmlns:r="http://schemas.openxmlformats.org/officeDocument/2006/relationships" r:id="rId5"/>
          </a:graphicData>
        </a:graphic>
      </p:graphicFrame>
      <p:sp>
        <p:nvSpPr>
          <p:cNvPr id="19" name="Titre 4"/>
          <p:cNvSpPr txBox="1">
            <a:spLocks/>
          </p:cNvSpPr>
          <p:nvPr/>
        </p:nvSpPr>
        <p:spPr>
          <a:xfrm>
            <a:off x="1554528" y="868649"/>
            <a:ext cx="3370527" cy="511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solidFill>
                  <a:schemeClr val="accent2"/>
                </a:solidFill>
              </a:rPr>
              <a:t>L’origine des déficiences</a:t>
            </a:r>
            <a:endParaRPr lang="fr-FR" sz="2400" b="1" dirty="0">
              <a:solidFill>
                <a:schemeClr val="accent2"/>
              </a:solidFill>
            </a:endParaRPr>
          </a:p>
        </p:txBody>
      </p:sp>
    </p:spTree>
    <p:extLst>
      <p:ext uri="{BB962C8B-B14F-4D97-AF65-F5344CB8AC3E}">
        <p14:creationId xmlns:p14="http://schemas.microsoft.com/office/powerpoint/2010/main" val="3217480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3">
            <a:extLst>
              <a:ext uri="{28A0092B-C50C-407E-A947-70E740481C1C}">
                <a14:useLocalDpi xmlns:a14="http://schemas.microsoft.com/office/drawing/2010/main" val="0"/>
              </a:ext>
            </a:extLst>
          </a:blip>
          <a:srcRect r="74649"/>
          <a:stretch/>
        </p:blipFill>
        <p:spPr>
          <a:xfrm>
            <a:off x="0" y="0"/>
            <a:ext cx="1215826" cy="685800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re 4">
            <a:extLst>
              <a:ext uri="{FF2B5EF4-FFF2-40B4-BE49-F238E27FC236}">
                <a16:creationId xmlns:a16="http://schemas.microsoft.com/office/drawing/2014/main" id="{22557A62-83F4-4586-B9E4-C1BF89ECC741}"/>
              </a:ext>
            </a:extLst>
          </p:cNvPr>
          <p:cNvSpPr txBox="1">
            <a:spLocks/>
          </p:cNvSpPr>
          <p:nvPr/>
        </p:nvSpPr>
        <p:spPr>
          <a:xfrm>
            <a:off x="1663806" y="533086"/>
            <a:ext cx="10425536"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b="1" dirty="0">
                <a:solidFill>
                  <a:srgbClr val="FF9802"/>
                </a:solidFill>
              </a:rPr>
              <a:t>Connaissez vous les différentes familles de handicap ?</a:t>
            </a:r>
          </a:p>
        </p:txBody>
      </p:sp>
      <p:sp>
        <p:nvSpPr>
          <p:cNvPr id="11" name="Espace réservé du contenu 8"/>
          <p:cNvSpPr txBox="1">
            <a:spLocks/>
          </p:cNvSpPr>
          <p:nvPr/>
        </p:nvSpPr>
        <p:spPr>
          <a:xfrm>
            <a:off x="1663806" y="2038409"/>
            <a:ext cx="3607749" cy="310198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fr-FR" dirty="0"/>
              <a:t>Handicap Moteur</a:t>
            </a:r>
          </a:p>
          <a:p>
            <a:pPr>
              <a:buFont typeface="Wingdings" panose="05000000000000000000" pitchFamily="2" charset="2"/>
              <a:buChar char="ü"/>
            </a:pPr>
            <a:r>
              <a:rPr lang="fr-FR" dirty="0"/>
              <a:t>Handicap Auditif</a:t>
            </a:r>
          </a:p>
          <a:p>
            <a:pPr>
              <a:buFont typeface="Wingdings" panose="05000000000000000000" pitchFamily="2" charset="2"/>
              <a:buChar char="ü"/>
            </a:pPr>
            <a:r>
              <a:rPr lang="fr-FR" dirty="0"/>
              <a:t>Handicap Visuel</a:t>
            </a:r>
          </a:p>
          <a:p>
            <a:pPr>
              <a:buFont typeface="Wingdings" panose="05000000000000000000" pitchFamily="2" charset="2"/>
              <a:buChar char="ü"/>
            </a:pPr>
            <a:r>
              <a:rPr lang="fr-FR" dirty="0"/>
              <a:t>Maladies Invalidantes</a:t>
            </a:r>
          </a:p>
          <a:p>
            <a:pPr>
              <a:buFont typeface="Wingdings" panose="05000000000000000000" pitchFamily="2" charset="2"/>
              <a:buChar char="ü"/>
            </a:pPr>
            <a:r>
              <a:rPr lang="fr-FR" dirty="0"/>
              <a:t>Handicap Psychique</a:t>
            </a:r>
          </a:p>
          <a:p>
            <a:pPr>
              <a:buFont typeface="Wingdings" panose="05000000000000000000" pitchFamily="2" charset="2"/>
              <a:buChar char="ü"/>
            </a:pPr>
            <a:r>
              <a:rPr lang="fr-FR" dirty="0"/>
              <a:t>Handicap Mental</a:t>
            </a:r>
          </a:p>
          <a:p>
            <a:pPr>
              <a:buFont typeface="Wingdings" panose="05000000000000000000" pitchFamily="2" charset="2"/>
              <a:buChar char="ü"/>
            </a:pPr>
            <a:r>
              <a:rPr lang="fr-FR" dirty="0"/>
              <a:t>Handicap Cognitif</a:t>
            </a:r>
          </a:p>
          <a:p>
            <a:endParaRPr lang="fr-FR" dirty="0"/>
          </a:p>
        </p:txBody>
      </p:sp>
      <p:pic>
        <p:nvPicPr>
          <p:cNvPr id="16" name="Image 15"/>
          <p:cNvPicPr>
            <a:picLocks noChangeAspect="1"/>
          </p:cNvPicPr>
          <p:nvPr/>
        </p:nvPicPr>
        <p:blipFill>
          <a:blip r:embed="rId5"/>
          <a:stretch>
            <a:fillRect/>
          </a:stretch>
        </p:blipFill>
        <p:spPr>
          <a:xfrm>
            <a:off x="5243707" y="1549667"/>
            <a:ext cx="6824027" cy="4079465"/>
          </a:xfrm>
          <a:prstGeom prst="rect">
            <a:avLst/>
          </a:prstGeom>
        </p:spPr>
      </p:pic>
      <p:sp>
        <p:nvSpPr>
          <p:cNvPr id="17"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324534" y="6561137"/>
            <a:ext cx="2743200" cy="365125"/>
          </a:xfrm>
        </p:spPr>
        <p:txBody>
          <a:bodyPr/>
          <a:lstStyle/>
          <a:p>
            <a:fld id="{488962FB-4EA7-4DF1-95CD-5B76D3DA310A}" type="slidenum">
              <a:rPr lang="fr-FR" smtClean="0">
                <a:solidFill>
                  <a:schemeClr val="tx1"/>
                </a:solidFill>
              </a:rPr>
              <a:t>9</a:t>
            </a:fld>
            <a:endParaRPr lang="fr-FR" dirty="0">
              <a:solidFill>
                <a:schemeClr val="tx1"/>
              </a:solidFill>
            </a:endParaRPr>
          </a:p>
        </p:txBody>
      </p:sp>
      <p:sp>
        <p:nvSpPr>
          <p:cNvPr id="18" name="Espace réservé du texte 16">
            <a:extLst>
              <a:ext uri="{FF2B5EF4-FFF2-40B4-BE49-F238E27FC236}">
                <a16:creationId xmlns:a16="http://schemas.microsoft.com/office/drawing/2014/main" id="{9DE68FF0-7180-4456-B894-E24465B75873}"/>
              </a:ext>
            </a:extLst>
          </p:cNvPr>
          <p:cNvSpPr txBox="1">
            <a:spLocks/>
          </p:cNvSpPr>
          <p:nvPr/>
        </p:nvSpPr>
        <p:spPr>
          <a:xfrm>
            <a:off x="4682536" y="6599955"/>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Tree>
    <p:extLst>
      <p:ext uri="{BB962C8B-B14F-4D97-AF65-F5344CB8AC3E}">
        <p14:creationId xmlns:p14="http://schemas.microsoft.com/office/powerpoint/2010/main" val="7124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1166</Words>
  <Application>Microsoft Office PowerPoint</Application>
  <PresentationFormat>Grand écran</PresentationFormat>
  <Paragraphs>228</Paragraphs>
  <Slides>22</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Calibri</vt:lpstr>
      <vt:lpstr>Calibri Light</vt:lpstr>
      <vt:lpstr>Instant3</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Bertout</dc:creator>
  <cp:lastModifiedBy>Elisabeth Bertout</cp:lastModifiedBy>
  <cp:revision>61</cp:revision>
  <dcterms:created xsi:type="dcterms:W3CDTF">2022-10-05T14:31:47Z</dcterms:created>
  <dcterms:modified xsi:type="dcterms:W3CDTF">2024-05-29T13:04:35Z</dcterms:modified>
</cp:coreProperties>
</file>