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75" r:id="rId2"/>
    <p:sldId id="266" r:id="rId3"/>
    <p:sldId id="267" r:id="rId4"/>
    <p:sldId id="260" r:id="rId5"/>
    <p:sldId id="268" r:id="rId6"/>
    <p:sldId id="273" r:id="rId7"/>
    <p:sldId id="261" r:id="rId8"/>
    <p:sldId id="262" r:id="rId9"/>
    <p:sldId id="269" r:id="rId10"/>
    <p:sldId id="263" r:id="rId11"/>
    <p:sldId id="280" r:id="rId12"/>
    <p:sldId id="274" r:id="rId13"/>
    <p:sldId id="278" r:id="rId14"/>
    <p:sldId id="277" r:id="rId15"/>
    <p:sldId id="279" r:id="rId16"/>
    <p:sldId id="265" r:id="rId17"/>
    <p:sldId id="276" r:id="rId18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stelle Bastien" initials="EB" lastIdx="8" clrIdx="0">
    <p:extLst>
      <p:ext uri="{19B8F6BF-5375-455C-9EA6-DF929625EA0E}">
        <p15:presenceInfo xmlns:p15="http://schemas.microsoft.com/office/powerpoint/2012/main" userId="S-1-5-21-1288888969-730523813-893213761-111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0" autoAdjust="0"/>
    <p:restoredTop sz="90982" autoAdjust="0"/>
  </p:normalViewPr>
  <p:slideViewPr>
    <p:cSldViewPr snapToGrid="0">
      <p:cViewPr varScale="1">
        <p:scale>
          <a:sx n="101" d="100"/>
          <a:sy n="101" d="100"/>
        </p:scale>
        <p:origin x="858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401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938625-EBB7-42EF-AD18-2907EE7E30F4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E00BE-485D-4620-ACB7-24DE9D9D70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13045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4E32F-7F58-49E6-85C8-08EA3176C0DE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79E08C-2E5A-42B5-A956-988359C1C2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6862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179705" algn="l" hangingPunct="0">
              <a:spcBef>
                <a:spcPts val="600"/>
              </a:spcBef>
              <a:spcAft>
                <a:spcPts val="0"/>
              </a:spcAft>
              <a:tabLst>
                <a:tab pos="538163" algn="l"/>
              </a:tabLst>
            </a:pPr>
            <a:r>
              <a:rPr lang="fr-CA" sz="1200" b="1" dirty="0" smtClean="0">
                <a:solidFill>
                  <a:schemeClr val="accent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Participantes</a:t>
            </a:r>
            <a:r>
              <a:rPr lang="fr-CA" sz="1200" b="1" baseline="0" dirty="0" smtClean="0">
                <a:solidFill>
                  <a:schemeClr val="accent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CALBRIX Emilie</a:t>
            </a:r>
            <a:r>
              <a:rPr lang="fr-FR" sz="1200" baseline="0" dirty="0" smtClean="0">
                <a:solidFill>
                  <a:schemeClr val="accent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COUDERT Sandra</a:t>
            </a:r>
            <a:r>
              <a:rPr lang="fr-FR" sz="1200" baseline="0" dirty="0" smtClean="0">
                <a:solidFill>
                  <a:schemeClr val="accent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MAZERES Elise</a:t>
            </a:r>
            <a:r>
              <a:rPr lang="fr-FR" sz="1200" baseline="0" dirty="0" smtClean="0">
                <a:solidFill>
                  <a:schemeClr val="accent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RENAULT Justine</a:t>
            </a:r>
            <a:r>
              <a:rPr lang="fr-FR" sz="1200" baseline="0" dirty="0" smtClean="0">
                <a:solidFill>
                  <a:schemeClr val="accent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TEVISSEN Françoise</a:t>
            </a:r>
            <a:r>
              <a:rPr lang="fr-FR" sz="1200" baseline="0" dirty="0" smtClean="0">
                <a:solidFill>
                  <a:schemeClr val="accent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VERDONCK Françoise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A5B297-80A9-4CD0-AB6A-634D7C645E5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9242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79E08C-2E5A-42B5-A956-988359C1C20F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5709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5"/>
              </a:rPr>
              <a:t>•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1"/>
              </a:rPr>
              <a:t>Mettez en avant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4"/>
              </a:rPr>
              <a:t>le courage dont elle a fait preuve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1"/>
              </a:rPr>
              <a:t>pour en parler et le fait qu’elle a eu</a:t>
            </a: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1"/>
              </a:rPr>
              <a:t>raison de le faire.</a:t>
            </a: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5"/>
              </a:rPr>
              <a:t>•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4"/>
              </a:rPr>
              <a:t>Déculpabilisez la victime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1"/>
              </a:rPr>
              <a:t>en lui disant qu’aucune attitude de sa part ne justifie les</a:t>
            </a: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1"/>
              </a:rPr>
              <a:t>violences subies et que l’agresseur est le seul responsable.</a:t>
            </a: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5"/>
              </a:rPr>
              <a:t>•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1"/>
              </a:rPr>
              <a:t>Il est possible que la victime minimise les faits.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4"/>
              </a:rPr>
              <a:t>Mettez des mots sur ce qu’elle a vécu</a:t>
            </a: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1"/>
              </a:rPr>
              <a:t>et dites-lui que ce qu’elle a vécu n’est pas normal, qu’il s’agit de violence et que c’est</a:t>
            </a: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1"/>
              </a:rPr>
              <a:t>interdit par la loi.</a:t>
            </a: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5"/>
              </a:rPr>
              <a:t>•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1"/>
              </a:rPr>
              <a:t>Soyez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4"/>
              </a:rPr>
              <a:t>attentifs à ses besoins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1"/>
              </a:rPr>
              <a:t>.</a:t>
            </a: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5"/>
              </a:rPr>
              <a:t>•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4"/>
              </a:rPr>
              <a:t>Respectez les choix de la victime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1"/>
              </a:rPr>
              <a:t>, évitez d’être trop directif. Les démarches doivent</a:t>
            </a: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1"/>
              </a:rPr>
              <a:t>être faites avec son accord.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79E08C-2E5A-42B5-A956-988359C1C20F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6813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5"/>
              </a:rPr>
              <a:t>•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1"/>
              </a:rPr>
              <a:t>Mettez en avant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4"/>
              </a:rPr>
              <a:t>le courage dont elle a fait preuve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1"/>
              </a:rPr>
              <a:t>pour en parler et le fait qu’elle a eu</a:t>
            </a: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1"/>
              </a:rPr>
              <a:t>raison de le faire.</a:t>
            </a: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5"/>
              </a:rPr>
              <a:t>•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4"/>
              </a:rPr>
              <a:t>Déculpabilisez la victime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1"/>
              </a:rPr>
              <a:t>en lui disant qu’aucune attitude de sa part ne justifie les</a:t>
            </a: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1"/>
              </a:rPr>
              <a:t>violences subies et que l’agresseur est le seul responsable.</a:t>
            </a: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5"/>
              </a:rPr>
              <a:t>•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1"/>
              </a:rPr>
              <a:t>Il est possible que la victime minimise les faits.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4"/>
              </a:rPr>
              <a:t>Mettez des mots sur ce qu’elle a vécu</a:t>
            </a: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1"/>
              </a:rPr>
              <a:t>et dites-lui que ce qu’elle a vécu n’est pas normal, qu’il s’agit de violence et que c’est</a:t>
            </a: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1"/>
              </a:rPr>
              <a:t>interdit par la loi.</a:t>
            </a: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5"/>
              </a:rPr>
              <a:t>•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1"/>
              </a:rPr>
              <a:t>Soyez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4"/>
              </a:rPr>
              <a:t>attentifs à ses besoins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1"/>
              </a:rPr>
              <a:t>.</a:t>
            </a: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5"/>
              </a:rPr>
              <a:t>•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4"/>
              </a:rPr>
              <a:t>Respectez les choix de la victime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1"/>
              </a:rPr>
              <a:t>, évitez d’être trop directif. Les démarches doivent</a:t>
            </a: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1"/>
              </a:rPr>
              <a:t>être faites avec son accord.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79E08C-2E5A-42B5-A956-988359C1C20F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02786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5"/>
              </a:rPr>
              <a:t>•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1"/>
              </a:rPr>
              <a:t>Mettez en avant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4"/>
              </a:rPr>
              <a:t>le courage dont elle a fait preuve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1"/>
              </a:rPr>
              <a:t>pour en parler et le fait qu’elle a eu</a:t>
            </a: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1"/>
              </a:rPr>
              <a:t>raison de le faire.</a:t>
            </a: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5"/>
              </a:rPr>
              <a:t>•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4"/>
              </a:rPr>
              <a:t>Déculpabilisez la victime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1"/>
              </a:rPr>
              <a:t>en lui disant qu’aucune attitude de sa part ne justifie les</a:t>
            </a: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1"/>
              </a:rPr>
              <a:t>violences subies et que l’agresseur est le seul responsable.</a:t>
            </a: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5"/>
              </a:rPr>
              <a:t>•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1"/>
              </a:rPr>
              <a:t>Il est possible que la victime minimise les faits.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4"/>
              </a:rPr>
              <a:t>Mettez des mots sur ce qu’elle a vécu</a:t>
            </a: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1"/>
              </a:rPr>
              <a:t>et dites-lui que ce qu’elle a vécu n’est pas normal, qu’il s’agit de violence et que c’est</a:t>
            </a: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1"/>
              </a:rPr>
              <a:t>interdit par la loi.</a:t>
            </a: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5"/>
              </a:rPr>
              <a:t>•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1"/>
              </a:rPr>
              <a:t>Soyez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4"/>
              </a:rPr>
              <a:t>attentifs à ses besoins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1"/>
              </a:rPr>
              <a:t>.</a:t>
            </a: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5"/>
              </a:rPr>
              <a:t>• 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4"/>
              </a:rPr>
              <a:t>Respectez les choix de la victime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1"/>
              </a:rPr>
              <a:t>, évitez d’être trop directif. Les démarches doivent</a:t>
            </a: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  <a:latin typeface="CIDFont+F1"/>
              </a:rPr>
              <a:t>être faites avec son accord.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79E08C-2E5A-42B5-A956-988359C1C20F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9824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 smtClean="0"/>
              <a:t>Au sein de l’entreprise, l’ASST se fait le relai auprès du Service RH pour </a:t>
            </a:r>
            <a:r>
              <a:rPr lang="fr-FR" sz="1200" b="1" dirty="0" smtClean="0"/>
              <a:t>faciliter la vie pro. dans cette période difficile </a:t>
            </a:r>
            <a:r>
              <a:rPr lang="fr-FR" sz="1200" dirty="0" smtClean="0"/>
              <a:t>: aménagement du poste ou du temps de travail, voire une mobilité professionnelle, et, maintien dans l’emploi.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79E08C-2E5A-42B5-A956-988359C1C20F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6524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dirty="0" smtClean="0"/>
              <a:t>permet d’échanger avec des gendarmes / policiers sur internet 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79E08C-2E5A-42B5-A956-988359C1C20F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7230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9D04-897A-4DE7-BEEA-9059FCE2E734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7B0B-9B9F-404A-8D23-18EB86A9C7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835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9D04-897A-4DE7-BEEA-9059FCE2E734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7B0B-9B9F-404A-8D23-18EB86A9C7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827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9D04-897A-4DE7-BEEA-9059FCE2E734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7B0B-9B9F-404A-8D23-18EB86A9C7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3246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9D04-897A-4DE7-BEEA-9059FCE2E734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7B0B-9B9F-404A-8D23-18EB86A9C7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0373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9D04-897A-4DE7-BEEA-9059FCE2E734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7B0B-9B9F-404A-8D23-18EB86A9C7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683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9D04-897A-4DE7-BEEA-9059FCE2E734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7B0B-9B9F-404A-8D23-18EB86A9C7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9005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9D04-897A-4DE7-BEEA-9059FCE2E734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7B0B-9B9F-404A-8D23-18EB86A9C7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8117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9D04-897A-4DE7-BEEA-9059FCE2E734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7B0B-9B9F-404A-8D23-18EB86A9C7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7687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9D04-897A-4DE7-BEEA-9059FCE2E734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7B0B-9B9F-404A-8D23-18EB86A9C7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6744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9D04-897A-4DE7-BEEA-9059FCE2E734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7B0B-9B9F-404A-8D23-18EB86A9C7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606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9D04-897A-4DE7-BEEA-9059FCE2E734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7B0B-9B9F-404A-8D23-18EB86A9C7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8836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59D04-897A-4DE7-BEEA-9059FCE2E734}" type="datetimeFigureOut">
              <a:rPr lang="fr-FR" smtClean="0"/>
              <a:t>29/04/2024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37B0B-9B9F-404A-8D23-18EB86A9C78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9711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arretonslesviolences.gouv.fr/" TargetMode="External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A3DB9C8-43E7-4203-8D0B-ADA65AC9232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B80C18"/>
          </a:solidFill>
          <a:ln>
            <a:solidFill>
              <a:srgbClr val="B80C1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D2AF034-94F3-4152-AC5A-3B5301137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52272" y="6484220"/>
            <a:ext cx="2743200" cy="365125"/>
          </a:xfrm>
        </p:spPr>
        <p:txBody>
          <a:bodyPr/>
          <a:lstStyle/>
          <a:p>
            <a:fld id="{488962FB-4EA7-4DF1-95CD-5B76D3DA310A}" type="slidenum">
              <a:rPr lang="fr-FR" smtClean="0">
                <a:solidFill>
                  <a:schemeClr val="bg1"/>
                </a:solidFill>
              </a:rPr>
              <a:t>1</a:t>
            </a:fld>
            <a:endParaRPr lang="fr-FR">
              <a:solidFill>
                <a:schemeClr val="bg1"/>
              </a:solidFill>
            </a:endParaRPr>
          </a:p>
        </p:txBody>
      </p:sp>
      <p:sp>
        <p:nvSpPr>
          <p:cNvPr id="4" name="Triangle rectangle 3">
            <a:extLst>
              <a:ext uri="{FF2B5EF4-FFF2-40B4-BE49-F238E27FC236}">
                <a16:creationId xmlns:a16="http://schemas.microsoft.com/office/drawing/2014/main" id="{37AF010F-EB5C-4A20-8277-10EF6E113F8B}"/>
              </a:ext>
            </a:extLst>
          </p:cNvPr>
          <p:cNvSpPr/>
          <p:nvPr/>
        </p:nvSpPr>
        <p:spPr>
          <a:xfrm flipV="1">
            <a:off x="0" y="0"/>
            <a:ext cx="7786540" cy="6858000"/>
          </a:xfrm>
          <a:prstGeom prst="rtTriangle">
            <a:avLst/>
          </a:prstGeom>
          <a:solidFill>
            <a:srgbClr val="FF9802"/>
          </a:solidFill>
          <a:ln>
            <a:solidFill>
              <a:srgbClr val="FF98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8E2E869D-9069-493A-9040-BDDEE99DEC0C}"/>
              </a:ext>
            </a:extLst>
          </p:cNvPr>
          <p:cNvSpPr/>
          <p:nvPr/>
        </p:nvSpPr>
        <p:spPr>
          <a:xfrm>
            <a:off x="765927" y="366795"/>
            <a:ext cx="6254685" cy="5989555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27451D32-44A9-4BF1-9000-FFA13C2635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366795"/>
            <a:ext cx="1933575" cy="1366838"/>
          </a:xfrm>
          <a:prstGeom prst="rect">
            <a:avLst/>
          </a:prstGeom>
        </p:spPr>
      </p:pic>
      <p:sp>
        <p:nvSpPr>
          <p:cNvPr id="10" name="Espace réservé du texte 16">
            <a:extLst>
              <a:ext uri="{FF2B5EF4-FFF2-40B4-BE49-F238E27FC236}">
                <a16:creationId xmlns:a16="http://schemas.microsoft.com/office/drawing/2014/main" id="{9DE68FF0-7180-4456-B894-E24465B75873}"/>
              </a:ext>
            </a:extLst>
          </p:cNvPr>
          <p:cNvSpPr txBox="1">
            <a:spLocks/>
          </p:cNvSpPr>
          <p:nvPr/>
        </p:nvSpPr>
        <p:spPr>
          <a:xfrm>
            <a:off x="4810274" y="6523038"/>
            <a:ext cx="7199506" cy="293358"/>
          </a:xfrm>
          <a:prstGeom prst="rect">
            <a:avLst/>
          </a:prstGeom>
        </p:spPr>
        <p:txBody>
          <a:bodyPr rtlCol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sz="1100">
                <a:solidFill>
                  <a:schemeClr val="bg1"/>
                </a:solidFill>
              </a:rPr>
              <a:t>Association de Conseil de d’Interventions Sociales du Travail - Association loi 1901   |</a:t>
            </a:r>
          </a:p>
        </p:txBody>
      </p:sp>
      <p:sp>
        <p:nvSpPr>
          <p:cNvPr id="12" name="Titre 4">
            <a:extLst>
              <a:ext uri="{FF2B5EF4-FFF2-40B4-BE49-F238E27FC236}">
                <a16:creationId xmlns:a16="http://schemas.microsoft.com/office/drawing/2014/main" id="{6B283CC2-7929-4BD0-AA25-122668BD838D}"/>
              </a:ext>
            </a:extLst>
          </p:cNvPr>
          <p:cNvSpPr txBox="1">
            <a:spLocks/>
          </p:cNvSpPr>
          <p:nvPr/>
        </p:nvSpPr>
        <p:spPr>
          <a:xfrm>
            <a:off x="7303164" y="4708276"/>
            <a:ext cx="4609122" cy="1692600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3000" dirty="0">
                <a:solidFill>
                  <a:schemeClr val="bg1"/>
                </a:solidFill>
              </a:rPr>
              <a:t>NOM Prénom</a:t>
            </a:r>
          </a:p>
          <a:p>
            <a:pPr algn="ctr"/>
            <a:r>
              <a:rPr lang="fr-FR" sz="2800" dirty="0">
                <a:solidFill>
                  <a:schemeClr val="bg1"/>
                </a:solidFill>
              </a:rPr>
              <a:t>Assistante de Service </a:t>
            </a:r>
            <a:r>
              <a:rPr lang="fr-FR" sz="2800" dirty="0" smtClean="0">
                <a:solidFill>
                  <a:schemeClr val="bg1"/>
                </a:solidFill>
              </a:rPr>
              <a:t>Social</a:t>
            </a:r>
            <a:br>
              <a:rPr lang="fr-FR" sz="2800" dirty="0" smtClean="0">
                <a:solidFill>
                  <a:schemeClr val="bg1"/>
                </a:solidFill>
              </a:rPr>
            </a:br>
            <a:r>
              <a:rPr lang="fr-FR" sz="2800" dirty="0" smtClean="0">
                <a:solidFill>
                  <a:schemeClr val="bg1"/>
                </a:solidFill>
              </a:rPr>
              <a:t>du </a:t>
            </a:r>
            <a:r>
              <a:rPr lang="fr-FR" sz="2800" dirty="0">
                <a:solidFill>
                  <a:schemeClr val="bg1"/>
                </a:solidFill>
              </a:rPr>
              <a:t>Travail</a:t>
            </a:r>
          </a:p>
        </p:txBody>
      </p:sp>
      <p:sp>
        <p:nvSpPr>
          <p:cNvPr id="13" name="Titre 4">
            <a:extLst>
              <a:ext uri="{FF2B5EF4-FFF2-40B4-BE49-F238E27FC236}">
                <a16:creationId xmlns:a16="http://schemas.microsoft.com/office/drawing/2014/main" id="{6B283CC2-7929-4BD0-AA25-122668BD838D}"/>
              </a:ext>
            </a:extLst>
          </p:cNvPr>
          <p:cNvSpPr txBox="1">
            <a:spLocks/>
          </p:cNvSpPr>
          <p:nvPr/>
        </p:nvSpPr>
        <p:spPr>
          <a:xfrm>
            <a:off x="849086" y="1847462"/>
            <a:ext cx="5952930" cy="3107094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5400" b="1" dirty="0">
                <a:solidFill>
                  <a:srgbClr val="FF9802"/>
                </a:solidFill>
              </a:rPr>
              <a:t>Atelier Violences </a:t>
            </a:r>
            <a:r>
              <a:rPr lang="fr-FR" sz="5400" b="1" dirty="0" err="1">
                <a:solidFill>
                  <a:srgbClr val="FF9802"/>
                </a:solidFill>
              </a:rPr>
              <a:t>Intra-Familiales</a:t>
            </a:r>
            <a:endParaRPr lang="fr-FR" sz="5400" b="1" dirty="0">
              <a:solidFill>
                <a:srgbClr val="FF9802"/>
              </a:solidFill>
            </a:endParaRPr>
          </a:p>
          <a:p>
            <a:pPr algn="ctr" defTabSz="685800"/>
            <a:endParaRPr lang="fr-FR" sz="3600" dirty="0">
              <a:solidFill>
                <a:srgbClr val="FF9802"/>
              </a:solidFill>
              <a:latin typeface="Calibri Light" panose="020F0302020204030204"/>
            </a:endParaRPr>
          </a:p>
          <a:p>
            <a:pPr algn="ctr" defTabSz="685800"/>
            <a:r>
              <a:rPr lang="fr-FR" sz="3600" b="1" dirty="0" smtClean="0">
                <a:solidFill>
                  <a:srgbClr val="FF9802"/>
                </a:solidFill>
                <a:latin typeface="Calibri Light" panose="020F0302020204030204"/>
              </a:rPr>
              <a:t>À destination des salariés de</a:t>
            </a:r>
          </a:p>
          <a:p>
            <a:pPr algn="ctr" defTabSz="685800"/>
            <a:r>
              <a:rPr lang="fr-FR" sz="3600" b="1" dirty="0" smtClean="0">
                <a:solidFill>
                  <a:srgbClr val="FF9802"/>
                </a:solidFill>
                <a:latin typeface="Calibri Light" panose="020F0302020204030204"/>
              </a:rPr>
              <a:t>ADHERENT</a:t>
            </a:r>
            <a:endParaRPr lang="fr-FR" sz="3600" b="1" dirty="0">
              <a:solidFill>
                <a:srgbClr val="FF9802"/>
              </a:solidFill>
              <a:latin typeface="Calibri Light" panose="020F0302020204030204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36321" y="6408107"/>
            <a:ext cx="49084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>
                <a:solidFill>
                  <a:schemeClr val="bg1"/>
                </a:solidFill>
              </a:rPr>
              <a:t>DATE</a:t>
            </a:r>
            <a:endParaRPr lang="fr-FR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63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39E4514B-1BC8-4E6A-B249-32FAAEAAEF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649"/>
          <a:stretch/>
        </p:blipFill>
        <p:spPr>
          <a:xfrm>
            <a:off x="0" y="0"/>
            <a:ext cx="1215826" cy="6858000"/>
          </a:xfrm>
          <a:prstGeom prst="rect">
            <a:avLst/>
          </a:prstGeo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D2AF034-94F3-4152-AC5A-3B5301137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962FB-4EA7-4DF1-95CD-5B76D3DA310A}" type="slidenum">
              <a:rPr lang="fr-FR" smtClean="0">
                <a:solidFill>
                  <a:schemeClr val="tx1"/>
                </a:solidFill>
              </a:rPr>
              <a:t>10</a:t>
            </a:fld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7" name="Image 6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27451D32-44A9-4BF1-9000-FFA13C2635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98" y="154771"/>
            <a:ext cx="1159293" cy="819500"/>
          </a:xfrm>
          <a:prstGeom prst="rect">
            <a:avLst/>
          </a:prstGeom>
        </p:spPr>
      </p:pic>
      <p:sp>
        <p:nvSpPr>
          <p:cNvPr id="10" name="Espace réservé du texte 16">
            <a:extLst>
              <a:ext uri="{FF2B5EF4-FFF2-40B4-BE49-F238E27FC236}">
                <a16:creationId xmlns:a16="http://schemas.microsoft.com/office/drawing/2014/main" id="{9DE68FF0-7180-4456-B894-E24465B75873}"/>
              </a:ext>
            </a:extLst>
          </p:cNvPr>
          <p:cNvSpPr txBox="1">
            <a:spLocks/>
          </p:cNvSpPr>
          <p:nvPr/>
        </p:nvSpPr>
        <p:spPr>
          <a:xfrm>
            <a:off x="3968602" y="6395168"/>
            <a:ext cx="7199506" cy="293358"/>
          </a:xfrm>
          <a:prstGeom prst="rect">
            <a:avLst/>
          </a:prstGeom>
        </p:spPr>
        <p:txBody>
          <a:bodyPr rtlCol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sz="1100" dirty="0"/>
              <a:t>Association de Conseil de d’Interventions Sociales du Travail - Association loi 1901   |</a:t>
            </a:r>
          </a:p>
        </p:txBody>
      </p:sp>
      <p:sp>
        <p:nvSpPr>
          <p:cNvPr id="12" name="Titre 4">
            <a:extLst>
              <a:ext uri="{FF2B5EF4-FFF2-40B4-BE49-F238E27FC236}">
                <a16:creationId xmlns:a16="http://schemas.microsoft.com/office/drawing/2014/main" id="{22557A62-83F4-4586-B9E4-C1BF89ECC741}"/>
              </a:ext>
            </a:extLst>
          </p:cNvPr>
          <p:cNvSpPr txBox="1">
            <a:spLocks/>
          </p:cNvSpPr>
          <p:nvPr/>
        </p:nvSpPr>
        <p:spPr>
          <a:xfrm>
            <a:off x="2283536" y="2808820"/>
            <a:ext cx="8610598" cy="47592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6000" b="1" dirty="0" smtClean="0">
                <a:solidFill>
                  <a:srgbClr val="FF9802"/>
                </a:solidFill>
              </a:rPr>
              <a:t>Quelle attitude adoptée ?</a:t>
            </a:r>
            <a:endParaRPr lang="fr-FR" sz="6000" b="1" dirty="0">
              <a:solidFill>
                <a:srgbClr val="FF980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979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39E4514B-1BC8-4E6A-B249-32FAAEAAEF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649"/>
          <a:stretch/>
        </p:blipFill>
        <p:spPr>
          <a:xfrm>
            <a:off x="0" y="0"/>
            <a:ext cx="1215826" cy="6858000"/>
          </a:xfrm>
          <a:prstGeom prst="rect">
            <a:avLst/>
          </a:prstGeo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D2AF034-94F3-4152-AC5A-3B5301137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962FB-4EA7-4DF1-95CD-5B76D3DA310A}" type="slidenum">
              <a:rPr lang="fr-FR" smtClean="0">
                <a:solidFill>
                  <a:schemeClr val="tx1"/>
                </a:solidFill>
              </a:rPr>
              <a:t>11</a:t>
            </a:fld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7" name="Image 6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27451D32-44A9-4BF1-9000-FFA13C2635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98" y="154771"/>
            <a:ext cx="1159293" cy="819500"/>
          </a:xfrm>
          <a:prstGeom prst="rect">
            <a:avLst/>
          </a:prstGeom>
        </p:spPr>
      </p:pic>
      <p:sp>
        <p:nvSpPr>
          <p:cNvPr id="10" name="Espace réservé du texte 16">
            <a:extLst>
              <a:ext uri="{FF2B5EF4-FFF2-40B4-BE49-F238E27FC236}">
                <a16:creationId xmlns:a16="http://schemas.microsoft.com/office/drawing/2014/main" id="{9DE68FF0-7180-4456-B894-E24465B75873}"/>
              </a:ext>
            </a:extLst>
          </p:cNvPr>
          <p:cNvSpPr txBox="1">
            <a:spLocks/>
          </p:cNvSpPr>
          <p:nvPr/>
        </p:nvSpPr>
        <p:spPr>
          <a:xfrm>
            <a:off x="3968602" y="6395168"/>
            <a:ext cx="7199506" cy="293358"/>
          </a:xfrm>
          <a:prstGeom prst="rect">
            <a:avLst/>
          </a:prstGeom>
        </p:spPr>
        <p:txBody>
          <a:bodyPr rtlCol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sz="1100" dirty="0"/>
              <a:t>Association de Conseil de d’Interventions Sociales du Travail - Association loi 1901   |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C9BD6BF9-3A0A-46AD-8222-A54CD19211E8}"/>
              </a:ext>
            </a:extLst>
          </p:cNvPr>
          <p:cNvCxnSpPr/>
          <p:nvPr/>
        </p:nvCxnSpPr>
        <p:spPr>
          <a:xfrm>
            <a:off x="1491448" y="187840"/>
            <a:ext cx="0" cy="70880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re 4">
            <a:extLst>
              <a:ext uri="{FF2B5EF4-FFF2-40B4-BE49-F238E27FC236}">
                <a16:creationId xmlns:a16="http://schemas.microsoft.com/office/drawing/2014/main" id="{22557A62-83F4-4586-B9E4-C1BF89ECC741}"/>
              </a:ext>
            </a:extLst>
          </p:cNvPr>
          <p:cNvSpPr txBox="1">
            <a:spLocks/>
          </p:cNvSpPr>
          <p:nvPr/>
        </p:nvSpPr>
        <p:spPr>
          <a:xfrm>
            <a:off x="1499764" y="177587"/>
            <a:ext cx="8610598" cy="47592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>
                <a:solidFill>
                  <a:srgbClr val="FF9802"/>
                </a:solidFill>
              </a:rPr>
              <a:t>Atelier Violences </a:t>
            </a:r>
            <a:r>
              <a:rPr lang="fr-FR" sz="4800" b="1">
                <a:solidFill>
                  <a:srgbClr val="FF9802"/>
                </a:solidFill>
              </a:rPr>
              <a:t>Intra-Familiales</a:t>
            </a:r>
            <a:endParaRPr lang="fr-FR" sz="4800" b="1" dirty="0">
              <a:solidFill>
                <a:srgbClr val="FF9802"/>
              </a:solidFill>
            </a:endParaRPr>
          </a:p>
        </p:txBody>
      </p:sp>
      <p:sp>
        <p:nvSpPr>
          <p:cNvPr id="15" name="Espace réservé du contenu 2"/>
          <p:cNvSpPr txBox="1">
            <a:spLocks/>
          </p:cNvSpPr>
          <p:nvPr/>
        </p:nvSpPr>
        <p:spPr>
          <a:xfrm>
            <a:off x="1499764" y="1616560"/>
            <a:ext cx="10070841" cy="3815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u="sng" dirty="0" smtClean="0"/>
              <a:t>Vous </a:t>
            </a:r>
            <a:r>
              <a:rPr lang="fr-FR" b="1" u="sng" dirty="0"/>
              <a:t>êtes témoin de violences conjugales, que pouvez-vous faire</a:t>
            </a:r>
            <a:r>
              <a:rPr lang="fr-FR" b="1" dirty="0"/>
              <a:t> ?</a:t>
            </a:r>
            <a:endParaRPr lang="fr-FR" b="1" u="sng" dirty="0"/>
          </a:p>
          <a:p>
            <a:pPr marL="0" indent="0">
              <a:buNone/>
            </a:pPr>
            <a:endParaRPr lang="fr-FR" u="sng" dirty="0"/>
          </a:p>
          <a:p>
            <a:pPr marL="896938" indent="-358775" algn="just">
              <a:spcBef>
                <a:spcPts val="2400"/>
              </a:spcBef>
              <a:buFont typeface="Wingdings" panose="05000000000000000000" pitchFamily="2" charset="2"/>
              <a:buChar char="Ä"/>
            </a:pPr>
            <a:r>
              <a:rPr lang="fr-FR" sz="2200" dirty="0" smtClean="0"/>
              <a:t>Quelqu’un </a:t>
            </a:r>
            <a:r>
              <a:rPr lang="fr-FR" sz="2200" dirty="0"/>
              <a:t>se confie à vous sur les violences qu’il subit au domicile, qui pouvez-vous alerter en interne ou externe ? Vous voyez des bleus sur le corps d’un de vos salariés, qui alertez-vous ? </a:t>
            </a:r>
          </a:p>
          <a:p>
            <a:pPr marL="896938" indent="-358775" algn="just">
              <a:spcBef>
                <a:spcPts val="2400"/>
              </a:spcBef>
              <a:buFont typeface="Wingdings" panose="05000000000000000000" pitchFamily="2" charset="2"/>
              <a:buChar char="Ä"/>
            </a:pPr>
            <a:r>
              <a:rPr lang="fr-FR" sz="2200" dirty="0" smtClean="0"/>
              <a:t>Faire </a:t>
            </a:r>
            <a:r>
              <a:rPr lang="fr-FR" sz="2200" dirty="0"/>
              <a:t>un état des lieux sur les partenaires identifiés et connus dans le cadre des VIF</a:t>
            </a:r>
            <a:r>
              <a:rPr lang="fr-FR" sz="22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7631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39E4514B-1BC8-4E6A-B249-32FAAEAAEF0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649"/>
          <a:stretch/>
        </p:blipFill>
        <p:spPr>
          <a:xfrm>
            <a:off x="0" y="0"/>
            <a:ext cx="1215826" cy="6858000"/>
          </a:xfrm>
          <a:prstGeom prst="rect">
            <a:avLst/>
          </a:prstGeo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D2AF034-94F3-4152-AC5A-3B5301137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962FB-4EA7-4DF1-95CD-5B76D3DA310A}" type="slidenum">
              <a:rPr lang="fr-FR" smtClean="0">
                <a:solidFill>
                  <a:schemeClr val="tx1"/>
                </a:solidFill>
              </a:rPr>
              <a:t>12</a:t>
            </a:fld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7" name="Image 6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27451D32-44A9-4BF1-9000-FFA13C2635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98" y="154771"/>
            <a:ext cx="1159293" cy="819500"/>
          </a:xfrm>
          <a:prstGeom prst="rect">
            <a:avLst/>
          </a:prstGeom>
        </p:spPr>
      </p:pic>
      <p:sp>
        <p:nvSpPr>
          <p:cNvPr id="10" name="Espace réservé du texte 16">
            <a:extLst>
              <a:ext uri="{FF2B5EF4-FFF2-40B4-BE49-F238E27FC236}">
                <a16:creationId xmlns:a16="http://schemas.microsoft.com/office/drawing/2014/main" id="{9DE68FF0-7180-4456-B894-E24465B75873}"/>
              </a:ext>
            </a:extLst>
          </p:cNvPr>
          <p:cNvSpPr txBox="1">
            <a:spLocks/>
          </p:cNvSpPr>
          <p:nvPr/>
        </p:nvSpPr>
        <p:spPr>
          <a:xfrm>
            <a:off x="3968602" y="6395168"/>
            <a:ext cx="7199506" cy="293358"/>
          </a:xfrm>
          <a:prstGeom prst="rect">
            <a:avLst/>
          </a:prstGeom>
        </p:spPr>
        <p:txBody>
          <a:bodyPr rtlCol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sz="1100" dirty="0"/>
              <a:t>Association de Conseil de d’Interventions Sociales du Travail - Association loi 1901   |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C9BD6BF9-3A0A-46AD-8222-A54CD19211E8}"/>
              </a:ext>
            </a:extLst>
          </p:cNvPr>
          <p:cNvCxnSpPr/>
          <p:nvPr/>
        </p:nvCxnSpPr>
        <p:spPr>
          <a:xfrm>
            <a:off x="1491448" y="187840"/>
            <a:ext cx="0" cy="70880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re 4">
            <a:extLst>
              <a:ext uri="{FF2B5EF4-FFF2-40B4-BE49-F238E27FC236}">
                <a16:creationId xmlns:a16="http://schemas.microsoft.com/office/drawing/2014/main" id="{22557A62-83F4-4586-B9E4-C1BF89ECC741}"/>
              </a:ext>
            </a:extLst>
          </p:cNvPr>
          <p:cNvSpPr txBox="1">
            <a:spLocks/>
          </p:cNvSpPr>
          <p:nvPr/>
        </p:nvSpPr>
        <p:spPr>
          <a:xfrm>
            <a:off x="1499764" y="177587"/>
            <a:ext cx="8610598" cy="47592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>
                <a:solidFill>
                  <a:srgbClr val="FF9802"/>
                </a:solidFill>
              </a:rPr>
              <a:t>Atelier Violences </a:t>
            </a:r>
            <a:r>
              <a:rPr lang="fr-FR" sz="4800" b="1">
                <a:solidFill>
                  <a:srgbClr val="FF9802"/>
                </a:solidFill>
              </a:rPr>
              <a:t>Intra-Familiales</a:t>
            </a:r>
            <a:endParaRPr lang="fr-FR" sz="4800" b="1" dirty="0">
              <a:solidFill>
                <a:srgbClr val="FF9802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F099F70-953A-48C2-9247-DB7EFA509E30}"/>
              </a:ext>
            </a:extLst>
          </p:cNvPr>
          <p:cNvSpPr/>
          <p:nvPr/>
        </p:nvSpPr>
        <p:spPr>
          <a:xfrm>
            <a:off x="1041644" y="4224383"/>
            <a:ext cx="109165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3888" indent="0" algn="just">
              <a:buNone/>
            </a:pPr>
            <a:endParaRPr lang="fr-FR" u="sng" dirty="0"/>
          </a:p>
        </p:txBody>
      </p:sp>
      <p:sp>
        <p:nvSpPr>
          <p:cNvPr id="15" name="Rectangle 14"/>
          <p:cNvSpPr/>
          <p:nvPr/>
        </p:nvSpPr>
        <p:spPr>
          <a:xfrm>
            <a:off x="1499764" y="974271"/>
            <a:ext cx="1058292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800" b="1" u="sng" dirty="0" smtClean="0"/>
              <a:t>Comment </a:t>
            </a:r>
            <a:r>
              <a:rPr lang="fr-FR" sz="2800" b="1" u="sng" dirty="0"/>
              <a:t>faire pour aider et soutenir la </a:t>
            </a:r>
            <a:r>
              <a:rPr lang="fr-FR" sz="2800" b="1" u="sng" dirty="0" smtClean="0"/>
              <a:t>victime</a:t>
            </a:r>
            <a:r>
              <a:rPr lang="fr-FR" sz="2800" b="1" dirty="0" smtClean="0"/>
              <a:t> ?</a:t>
            </a:r>
            <a:endParaRPr lang="fr-FR" sz="2800" b="1" dirty="0"/>
          </a:p>
          <a:p>
            <a:pPr marL="269875" algn="just"/>
            <a:r>
              <a:rPr lang="fr-FR" sz="2000" b="1" dirty="0">
                <a:solidFill>
                  <a:schemeClr val="accent1"/>
                </a:solidFill>
              </a:rPr>
              <a:t/>
            </a:r>
            <a:br>
              <a:rPr lang="fr-FR" sz="2000" b="1" dirty="0">
                <a:solidFill>
                  <a:schemeClr val="accent1"/>
                </a:solidFill>
              </a:rPr>
            </a:br>
            <a:r>
              <a:rPr lang="fr-FR" sz="2000" b="1" dirty="0" smtClean="0"/>
              <a:t>- </a:t>
            </a:r>
            <a:r>
              <a:rPr lang="fr-FR" sz="2000" b="1" dirty="0"/>
              <a:t>Il est essentiel </a:t>
            </a:r>
            <a:r>
              <a:rPr lang="fr-FR" sz="2000" dirty="0"/>
              <a:t>d’écouter et recueillir la parole </a:t>
            </a:r>
            <a:r>
              <a:rPr lang="fr-FR" sz="2000" b="1" dirty="0"/>
              <a:t>de manière bienveillante et rassurante</a:t>
            </a:r>
            <a:r>
              <a:rPr lang="fr-FR" sz="2000" dirty="0"/>
              <a:t>, c’est-à-dire </a:t>
            </a:r>
            <a:r>
              <a:rPr lang="fr-FR" sz="2000" b="1" dirty="0"/>
              <a:t>sans banaliser</a:t>
            </a:r>
            <a:r>
              <a:rPr lang="fr-FR" sz="2000" dirty="0"/>
              <a:t>, </a:t>
            </a:r>
            <a:r>
              <a:rPr lang="fr-FR" sz="2000" b="1" dirty="0"/>
              <a:t>minimiser la situation.</a:t>
            </a:r>
          </a:p>
          <a:p>
            <a:pPr algn="just"/>
            <a:endParaRPr lang="fr-FR" sz="2000" dirty="0"/>
          </a:p>
          <a:p>
            <a:pPr algn="just"/>
            <a:r>
              <a:rPr lang="fr-FR" sz="2000" b="1" dirty="0">
                <a:solidFill>
                  <a:schemeClr val="accent2"/>
                </a:solidFill>
              </a:rPr>
              <a:t>Certains réflexes simples et actions concrètes peuvent faire la différence : </a:t>
            </a:r>
            <a:endParaRPr lang="fr-FR" sz="2000" b="1" dirty="0" smtClean="0">
              <a:solidFill>
                <a:schemeClr val="accent2"/>
              </a:solidFill>
            </a:endParaRPr>
          </a:p>
          <a:p>
            <a:pPr marL="342900" indent="-342900" algn="just">
              <a:buFontTx/>
              <a:buChar char="-"/>
            </a:pPr>
            <a:r>
              <a:rPr lang="fr-FR" sz="2000" dirty="0" smtClean="0"/>
              <a:t>Créez </a:t>
            </a:r>
            <a:r>
              <a:rPr lang="fr-FR" sz="2000" dirty="0"/>
              <a:t>un cadre sécurisant : proposez à la victime </a:t>
            </a:r>
            <a:r>
              <a:rPr lang="fr-FR" sz="2000" b="1" dirty="0"/>
              <a:t>un entretien dans un bureau</a:t>
            </a:r>
            <a:r>
              <a:rPr lang="fr-FR" sz="2000" dirty="0"/>
              <a:t> afin </a:t>
            </a:r>
            <a:r>
              <a:rPr lang="fr-FR" sz="2000" b="1" dirty="0"/>
              <a:t>d’assurer la confidentialité </a:t>
            </a:r>
            <a:r>
              <a:rPr lang="fr-FR" sz="2000" dirty="0"/>
              <a:t>des </a:t>
            </a:r>
            <a:r>
              <a:rPr lang="fr-FR" sz="2000" dirty="0" smtClean="0"/>
              <a:t>échanges</a:t>
            </a:r>
            <a:r>
              <a:rPr lang="fr-FR" sz="2000" dirty="0"/>
              <a:t>. </a:t>
            </a:r>
            <a:endParaRPr lang="fr-FR" sz="2000" dirty="0" smtClean="0"/>
          </a:p>
          <a:p>
            <a:pPr marL="342900" indent="-342900" algn="just">
              <a:buFontTx/>
              <a:buChar char="-"/>
            </a:pPr>
            <a:r>
              <a:rPr lang="fr-FR" sz="2000" dirty="0" smtClean="0"/>
              <a:t>Adaptez </a:t>
            </a:r>
            <a:r>
              <a:rPr lang="fr-FR" sz="2000" dirty="0"/>
              <a:t>sa posture : il ne s’agit pas d’une enquête administrative interne. Adapter une écoute active</a:t>
            </a:r>
            <a:r>
              <a:rPr lang="fr-FR" sz="2000" dirty="0" smtClean="0"/>
              <a:t>.</a:t>
            </a:r>
          </a:p>
          <a:p>
            <a:pPr marL="342900" indent="-342900" algn="just">
              <a:buFontTx/>
              <a:buChar char="-"/>
            </a:pPr>
            <a:r>
              <a:rPr lang="fr-FR" sz="2000" dirty="0" smtClean="0"/>
              <a:t>Dire </a:t>
            </a:r>
            <a:r>
              <a:rPr lang="fr-FR" sz="2000" dirty="0"/>
              <a:t>que ce qu’elle ou il a </a:t>
            </a:r>
            <a:r>
              <a:rPr lang="fr-FR" sz="2000" b="1" dirty="0"/>
              <a:t>vécu n’est pas normal</a:t>
            </a:r>
            <a:r>
              <a:rPr lang="fr-FR" sz="2000" dirty="0"/>
              <a:t>, qu’il s’agit </a:t>
            </a:r>
            <a:r>
              <a:rPr lang="fr-FR" sz="2000" b="1" dirty="0"/>
              <a:t>de violences et que c’est interdit et puni par la </a:t>
            </a:r>
            <a:r>
              <a:rPr lang="fr-FR" sz="2000" b="1" dirty="0" smtClean="0"/>
              <a:t>loi</a:t>
            </a:r>
          </a:p>
          <a:p>
            <a:pPr marL="342900" indent="-342900" algn="just">
              <a:buFontTx/>
              <a:buChar char="-"/>
            </a:pPr>
            <a:r>
              <a:rPr lang="fr-FR" sz="2000" dirty="0" smtClean="0"/>
              <a:t>« </a:t>
            </a:r>
            <a:r>
              <a:rPr lang="fr-FR" sz="2000" b="1" dirty="0"/>
              <a:t>Vous pouvez être aidée </a:t>
            </a:r>
            <a:r>
              <a:rPr lang="fr-FR" sz="2000" dirty="0"/>
              <a:t>» </a:t>
            </a:r>
            <a:endParaRPr lang="fr-FR" sz="2000" dirty="0" smtClean="0"/>
          </a:p>
          <a:p>
            <a:pPr marL="342900" indent="-342900" algn="just">
              <a:buFontTx/>
              <a:buChar char="-"/>
            </a:pPr>
            <a:r>
              <a:rPr lang="fr-FR" sz="2000" dirty="0" smtClean="0"/>
              <a:t>Rester </a:t>
            </a:r>
            <a:r>
              <a:rPr lang="fr-FR" sz="2000" dirty="0"/>
              <a:t>disponible une fois qu’une personne s’est confiée 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237412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39E4514B-1BC8-4E6A-B249-32FAAEAAEF0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649"/>
          <a:stretch/>
        </p:blipFill>
        <p:spPr>
          <a:xfrm>
            <a:off x="0" y="0"/>
            <a:ext cx="1215826" cy="6858000"/>
          </a:xfrm>
          <a:prstGeom prst="rect">
            <a:avLst/>
          </a:prstGeo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D2AF034-94F3-4152-AC5A-3B5301137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962FB-4EA7-4DF1-95CD-5B76D3DA310A}" type="slidenum">
              <a:rPr lang="fr-FR" smtClean="0">
                <a:solidFill>
                  <a:schemeClr val="tx1"/>
                </a:solidFill>
              </a:rPr>
              <a:t>13</a:t>
            </a:fld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7" name="Image 6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27451D32-44A9-4BF1-9000-FFA13C2635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98" y="154771"/>
            <a:ext cx="1159293" cy="819500"/>
          </a:xfrm>
          <a:prstGeom prst="rect">
            <a:avLst/>
          </a:prstGeom>
        </p:spPr>
      </p:pic>
      <p:sp>
        <p:nvSpPr>
          <p:cNvPr id="10" name="Espace réservé du texte 16">
            <a:extLst>
              <a:ext uri="{FF2B5EF4-FFF2-40B4-BE49-F238E27FC236}">
                <a16:creationId xmlns:a16="http://schemas.microsoft.com/office/drawing/2014/main" id="{9DE68FF0-7180-4456-B894-E24465B75873}"/>
              </a:ext>
            </a:extLst>
          </p:cNvPr>
          <p:cNvSpPr txBox="1">
            <a:spLocks/>
          </p:cNvSpPr>
          <p:nvPr/>
        </p:nvSpPr>
        <p:spPr>
          <a:xfrm>
            <a:off x="3968602" y="6395168"/>
            <a:ext cx="7199506" cy="293358"/>
          </a:xfrm>
          <a:prstGeom prst="rect">
            <a:avLst/>
          </a:prstGeom>
        </p:spPr>
        <p:txBody>
          <a:bodyPr rtlCol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sz="1100" dirty="0"/>
              <a:t>Association de Conseil de d’Interventions Sociales du Travail - Association loi 1901   |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C9BD6BF9-3A0A-46AD-8222-A54CD19211E8}"/>
              </a:ext>
            </a:extLst>
          </p:cNvPr>
          <p:cNvCxnSpPr/>
          <p:nvPr/>
        </p:nvCxnSpPr>
        <p:spPr>
          <a:xfrm>
            <a:off x="1491448" y="187840"/>
            <a:ext cx="0" cy="70880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re 4">
            <a:extLst>
              <a:ext uri="{FF2B5EF4-FFF2-40B4-BE49-F238E27FC236}">
                <a16:creationId xmlns:a16="http://schemas.microsoft.com/office/drawing/2014/main" id="{22557A62-83F4-4586-B9E4-C1BF89ECC741}"/>
              </a:ext>
            </a:extLst>
          </p:cNvPr>
          <p:cNvSpPr txBox="1">
            <a:spLocks/>
          </p:cNvSpPr>
          <p:nvPr/>
        </p:nvSpPr>
        <p:spPr>
          <a:xfrm>
            <a:off x="1499764" y="177587"/>
            <a:ext cx="8610598" cy="47592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>
                <a:solidFill>
                  <a:srgbClr val="FF9802"/>
                </a:solidFill>
              </a:rPr>
              <a:t>Atelier Violences </a:t>
            </a:r>
            <a:r>
              <a:rPr lang="fr-FR" sz="4800" b="1">
                <a:solidFill>
                  <a:srgbClr val="FF9802"/>
                </a:solidFill>
              </a:rPr>
              <a:t>Intra-Familiales</a:t>
            </a:r>
            <a:endParaRPr lang="fr-FR" sz="4800" b="1" dirty="0">
              <a:solidFill>
                <a:srgbClr val="FF9802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F099F70-953A-48C2-9247-DB7EFA509E30}"/>
              </a:ext>
            </a:extLst>
          </p:cNvPr>
          <p:cNvSpPr/>
          <p:nvPr/>
        </p:nvSpPr>
        <p:spPr>
          <a:xfrm>
            <a:off x="1041644" y="4224383"/>
            <a:ext cx="109165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3888" indent="0" algn="just">
              <a:buNone/>
            </a:pPr>
            <a:endParaRPr lang="fr-FR" u="sng" dirty="0"/>
          </a:p>
        </p:txBody>
      </p:sp>
      <p:sp>
        <p:nvSpPr>
          <p:cNvPr id="15" name="Rectangle 14"/>
          <p:cNvSpPr/>
          <p:nvPr/>
        </p:nvSpPr>
        <p:spPr>
          <a:xfrm>
            <a:off x="1491449" y="1249265"/>
            <a:ext cx="10246462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800" b="1" u="sng" dirty="0"/>
              <a:t>Comment faire pour l’aider et soutenir la victime</a:t>
            </a:r>
            <a:r>
              <a:rPr lang="fr-FR" sz="2800" b="1" dirty="0"/>
              <a:t> </a:t>
            </a:r>
            <a:r>
              <a:rPr lang="fr-FR" sz="2800" b="1" dirty="0" smtClean="0"/>
              <a:t>? </a:t>
            </a:r>
            <a:r>
              <a:rPr lang="fr-FR" sz="2000" b="1" dirty="0" smtClean="0"/>
              <a:t>(</a:t>
            </a:r>
            <a:r>
              <a:rPr lang="fr-FR" sz="2000" b="1" dirty="0"/>
              <a:t>suite</a:t>
            </a:r>
            <a:r>
              <a:rPr lang="fr-FR" sz="2000" b="1" dirty="0" smtClean="0"/>
              <a:t>)</a:t>
            </a:r>
            <a:endParaRPr lang="fr-FR" sz="2000" b="1" dirty="0"/>
          </a:p>
          <a:p>
            <a:pPr algn="just"/>
            <a:r>
              <a:rPr lang="fr-FR" sz="2000" b="1" dirty="0">
                <a:solidFill>
                  <a:schemeClr val="accent2"/>
                </a:solidFill>
              </a:rPr>
              <a:t/>
            </a:r>
            <a:br>
              <a:rPr lang="fr-FR" sz="2000" b="1" dirty="0">
                <a:solidFill>
                  <a:schemeClr val="accent2"/>
                </a:solidFill>
              </a:rPr>
            </a:br>
            <a:endParaRPr lang="fr-FR" sz="2000" b="1" dirty="0">
              <a:solidFill>
                <a:schemeClr val="accent2"/>
              </a:solidFill>
            </a:endParaRPr>
          </a:p>
          <a:p>
            <a:pPr marL="285750" indent="-285750" algn="just">
              <a:buFontTx/>
              <a:buChar char="-"/>
            </a:pPr>
            <a:endParaRPr lang="fr-FR" sz="2000" dirty="0"/>
          </a:p>
          <a:p>
            <a:pPr marL="285750" indent="-285750" algn="just">
              <a:buFontTx/>
              <a:buChar char="-"/>
            </a:pPr>
            <a:endParaRPr lang="fr-FR" sz="2000" dirty="0"/>
          </a:p>
          <a:p>
            <a:pPr algn="just"/>
            <a:r>
              <a:rPr lang="fr-FR" sz="2000" dirty="0"/>
              <a:t/>
            </a:r>
            <a:br>
              <a:rPr lang="fr-FR" sz="2000" dirty="0"/>
            </a:br>
            <a:r>
              <a:rPr lang="fr-FR" sz="2000" dirty="0"/>
              <a:t/>
            </a:r>
            <a:br>
              <a:rPr lang="fr-FR" sz="2000" dirty="0"/>
            </a:br>
            <a:endParaRPr lang="fr-FR" sz="2000" dirty="0"/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000" dirty="0"/>
              <a:t>Toutes les victimes ne veulent pas porter plainte ou quitter immédiatement leur agresseur. 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000" dirty="0"/>
              <a:t>Son besoin premier peut être de savoir qu’elle est soutenue, comprise et qu’elle n’est plus seule.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000" dirty="0"/>
              <a:t>Dans tous les cas, respectez ses choix, évitez d’être trop directif.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fr-FR" sz="2000" dirty="0"/>
              <a:t>Les démarches doivent être faites avec elle</a:t>
            </a:r>
            <a:r>
              <a:rPr lang="fr-FR" sz="2000" dirty="0" smtClean="0"/>
              <a:t>.</a:t>
            </a:r>
            <a:endParaRPr lang="fr-FR" sz="2000" b="1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3493969" y="2149487"/>
            <a:ext cx="6951011" cy="999858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B54FCE6-0621-479D-AB21-BE2B5B1AB19B}"/>
              </a:ext>
            </a:extLst>
          </p:cNvPr>
          <p:cNvSpPr/>
          <p:nvPr/>
        </p:nvSpPr>
        <p:spPr>
          <a:xfrm>
            <a:off x="3532453" y="2384281"/>
            <a:ext cx="69510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b="1" dirty="0">
                <a:solidFill>
                  <a:schemeClr val="bg1"/>
                </a:solidFill>
              </a:rPr>
              <a:t>Ne pas juger les choix et le comportement de la victime</a:t>
            </a:r>
            <a:endParaRPr lang="fr-FR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05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39E4514B-1BC8-4E6A-B249-32FAAEAAEF0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649"/>
          <a:stretch/>
        </p:blipFill>
        <p:spPr>
          <a:xfrm>
            <a:off x="0" y="0"/>
            <a:ext cx="1215826" cy="6858000"/>
          </a:xfrm>
          <a:prstGeom prst="rect">
            <a:avLst/>
          </a:prstGeo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D2AF034-94F3-4152-AC5A-3B5301137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962FB-4EA7-4DF1-95CD-5B76D3DA310A}" type="slidenum">
              <a:rPr lang="fr-FR" smtClean="0">
                <a:solidFill>
                  <a:schemeClr val="tx1"/>
                </a:solidFill>
              </a:rPr>
              <a:t>14</a:t>
            </a:fld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7" name="Image 6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27451D32-44A9-4BF1-9000-FFA13C2635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98" y="154771"/>
            <a:ext cx="1159293" cy="819500"/>
          </a:xfrm>
          <a:prstGeom prst="rect">
            <a:avLst/>
          </a:prstGeom>
        </p:spPr>
      </p:pic>
      <p:sp>
        <p:nvSpPr>
          <p:cNvPr id="10" name="Espace réservé du texte 16">
            <a:extLst>
              <a:ext uri="{FF2B5EF4-FFF2-40B4-BE49-F238E27FC236}">
                <a16:creationId xmlns:a16="http://schemas.microsoft.com/office/drawing/2014/main" id="{9DE68FF0-7180-4456-B894-E24465B75873}"/>
              </a:ext>
            </a:extLst>
          </p:cNvPr>
          <p:cNvSpPr txBox="1">
            <a:spLocks/>
          </p:cNvSpPr>
          <p:nvPr/>
        </p:nvSpPr>
        <p:spPr>
          <a:xfrm>
            <a:off x="3968602" y="6395168"/>
            <a:ext cx="7199506" cy="293358"/>
          </a:xfrm>
          <a:prstGeom prst="rect">
            <a:avLst/>
          </a:prstGeom>
        </p:spPr>
        <p:txBody>
          <a:bodyPr rtlCol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sz="1100" dirty="0"/>
              <a:t>Association de Conseil de d’Interventions Sociales du Travail - Association loi 1901   |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C9BD6BF9-3A0A-46AD-8222-A54CD19211E8}"/>
              </a:ext>
            </a:extLst>
          </p:cNvPr>
          <p:cNvCxnSpPr/>
          <p:nvPr/>
        </p:nvCxnSpPr>
        <p:spPr>
          <a:xfrm>
            <a:off x="1491448" y="187840"/>
            <a:ext cx="0" cy="70880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re 4">
            <a:extLst>
              <a:ext uri="{FF2B5EF4-FFF2-40B4-BE49-F238E27FC236}">
                <a16:creationId xmlns:a16="http://schemas.microsoft.com/office/drawing/2014/main" id="{22557A62-83F4-4586-B9E4-C1BF89ECC741}"/>
              </a:ext>
            </a:extLst>
          </p:cNvPr>
          <p:cNvSpPr txBox="1">
            <a:spLocks/>
          </p:cNvSpPr>
          <p:nvPr/>
        </p:nvSpPr>
        <p:spPr>
          <a:xfrm>
            <a:off x="1499764" y="177587"/>
            <a:ext cx="8610598" cy="47592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>
                <a:solidFill>
                  <a:srgbClr val="FF9802"/>
                </a:solidFill>
              </a:rPr>
              <a:t>Atelier Violences </a:t>
            </a:r>
            <a:r>
              <a:rPr lang="fr-FR" sz="4800" b="1">
                <a:solidFill>
                  <a:srgbClr val="FF9802"/>
                </a:solidFill>
              </a:rPr>
              <a:t>Intra-Familiales</a:t>
            </a:r>
            <a:endParaRPr lang="fr-FR" sz="4800" b="1" dirty="0">
              <a:solidFill>
                <a:srgbClr val="FF9802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F099F70-953A-48C2-9247-DB7EFA509E30}"/>
              </a:ext>
            </a:extLst>
          </p:cNvPr>
          <p:cNvSpPr/>
          <p:nvPr/>
        </p:nvSpPr>
        <p:spPr>
          <a:xfrm>
            <a:off x="1041644" y="4224383"/>
            <a:ext cx="109165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3888" indent="0" algn="just">
              <a:buNone/>
            </a:pPr>
            <a:endParaRPr lang="fr-FR" u="sng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FD88939-FC65-9CCE-B91F-D371B4AC9CF3}"/>
              </a:ext>
            </a:extLst>
          </p:cNvPr>
          <p:cNvSpPr txBox="1"/>
          <p:nvPr/>
        </p:nvSpPr>
        <p:spPr>
          <a:xfrm>
            <a:off x="1375624" y="896645"/>
            <a:ext cx="10639128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 smtClean="0"/>
              <a:t>Vers qui orienter les personnes</a:t>
            </a:r>
            <a:r>
              <a:rPr lang="fr-FR" sz="2800" b="1" dirty="0" smtClean="0"/>
              <a:t> ?</a:t>
            </a:r>
            <a:endParaRPr lang="fr-FR" sz="2800" b="1" dirty="0"/>
          </a:p>
          <a:p>
            <a:pPr marL="266700" indent="-266700"/>
            <a:r>
              <a:rPr lang="fr-FR" sz="2000" dirty="0" smtClean="0">
                <a:sym typeface="Wingdings" panose="05000000000000000000" pitchFamily="2" charset="2"/>
              </a:rPr>
              <a:t> </a:t>
            </a:r>
            <a:r>
              <a:rPr lang="fr-FR" sz="2000" dirty="0" smtClean="0"/>
              <a:t>En </a:t>
            </a:r>
            <a:r>
              <a:rPr lang="fr-FR" sz="2000" dirty="0"/>
              <a:t>fonction des circonstances et de la gravité de la situation, ou </a:t>
            </a:r>
            <a:r>
              <a:rPr lang="fr-FR" sz="2000" dirty="0" smtClean="0"/>
              <a:t>si le(la) salarié(e) </a:t>
            </a:r>
            <a:r>
              <a:rPr lang="fr-FR" sz="2000" dirty="0"/>
              <a:t>refuse d’aborder cette question avec les Services RH, </a:t>
            </a:r>
            <a:r>
              <a:rPr lang="fr-FR" sz="2000" dirty="0" smtClean="0"/>
              <a:t>il(elle) </a:t>
            </a:r>
            <a:r>
              <a:rPr lang="fr-FR" sz="2000" dirty="0"/>
              <a:t>doit être </a:t>
            </a:r>
            <a:r>
              <a:rPr lang="fr-FR" sz="2000" dirty="0" smtClean="0"/>
              <a:t>orienté(e) </a:t>
            </a:r>
            <a:r>
              <a:rPr lang="fr-FR" sz="2000" dirty="0"/>
              <a:t>vers :</a:t>
            </a:r>
          </a:p>
          <a:p>
            <a:endParaRPr lang="fr-FR" sz="2000" dirty="0"/>
          </a:p>
          <a:p>
            <a:endParaRPr lang="fr-FR" sz="2000" dirty="0"/>
          </a:p>
          <a:p>
            <a:endParaRPr lang="fr-FR" sz="2000" dirty="0"/>
          </a:p>
          <a:p>
            <a:endParaRPr lang="fr-FR" sz="2000" dirty="0"/>
          </a:p>
          <a:p>
            <a:endParaRPr lang="fr-FR" sz="2000" dirty="0"/>
          </a:p>
          <a:p>
            <a:endParaRPr lang="fr-FR" sz="2000" dirty="0"/>
          </a:p>
          <a:p>
            <a:endParaRPr lang="fr-FR" sz="2000" dirty="0"/>
          </a:p>
          <a:p>
            <a:pPr algn="just"/>
            <a:r>
              <a:rPr lang="fr-FR" sz="2000" b="1" dirty="0"/>
              <a:t>Le secret professionnel et le secret médical </a:t>
            </a:r>
            <a:r>
              <a:rPr lang="fr-FR" sz="2000" dirty="0"/>
              <a:t>auxquels sont assujettis les Médecins du travail et les Services Sociaux du Travail </a:t>
            </a:r>
            <a:r>
              <a:rPr lang="fr-FR" sz="2000" b="1" dirty="0"/>
              <a:t>représente un gage de confidentialité rassurant</a:t>
            </a:r>
            <a:r>
              <a:rPr lang="fr-FR" sz="2000" dirty="0"/>
              <a:t> pour les victimes de violences intra familiales. </a:t>
            </a:r>
          </a:p>
          <a:p>
            <a:endParaRPr lang="fr-FR" sz="2000" dirty="0"/>
          </a:p>
          <a:p>
            <a:pPr marL="266700" indent="-266700" algn="just"/>
            <a:r>
              <a:rPr lang="fr-FR" sz="2000" dirty="0" smtClean="0">
                <a:sym typeface="Wingdings" panose="05000000000000000000" pitchFamily="2" charset="2"/>
              </a:rPr>
              <a:t> </a:t>
            </a:r>
            <a:r>
              <a:rPr lang="fr-FR" sz="2000" dirty="0" smtClean="0"/>
              <a:t>Le </a:t>
            </a:r>
            <a:r>
              <a:rPr lang="fr-FR" sz="2000" dirty="0"/>
              <a:t>Service Social de votre entreprise accompagne les </a:t>
            </a:r>
            <a:r>
              <a:rPr lang="fr-FR" sz="2000" dirty="0" smtClean="0"/>
              <a:t>salariés/agents </a:t>
            </a:r>
            <a:r>
              <a:rPr lang="fr-FR" sz="2000" dirty="0"/>
              <a:t>concernés, ainsi que les directions et services internes pour mettre en place les process adaptés. Le Service Social du Travail 𝗮𝗴𝗶𝘁 à 𝗹’𝗶𝗻𝘁𝗲𝗿𝗳𝗮𝗰𝗲 𝗱𝗲 𝗹𝗮 𝘃𝗶𝗲 𝗽𝗲𝗿𝘀𝗼𝗻𝗻𝗲𝗹𝗹𝗲 𝗲𝘁 𝗽𝗿𝗼𝗳𝗲𝘀𝘀𝗶𝗼𝗻𝗻𝗲𝗹𝗹𝗲. </a:t>
            </a:r>
          </a:p>
          <a:p>
            <a:endParaRPr lang="fr-FR" sz="2000" b="1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2852203" y="2606234"/>
            <a:ext cx="3236400" cy="977626"/>
          </a:xfrm>
          <a:prstGeom prst="roundRect">
            <a:avLst/>
          </a:prstGeom>
          <a:solidFill>
            <a:schemeClr val="accent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/>
              <a:t>Médecin du Travail</a:t>
            </a:r>
          </a:p>
        </p:txBody>
      </p:sp>
      <p:sp>
        <p:nvSpPr>
          <p:cNvPr id="18" name="Rectangle à coins arrondis 17"/>
          <p:cNvSpPr/>
          <p:nvPr/>
        </p:nvSpPr>
        <p:spPr>
          <a:xfrm>
            <a:off x="6519226" y="2606234"/>
            <a:ext cx="3236412" cy="977626"/>
          </a:xfrm>
          <a:prstGeom prst="roundRect">
            <a:avLst/>
          </a:prstGeom>
          <a:solidFill>
            <a:schemeClr val="accent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dirty="0"/>
              <a:t>Service Social du Travail</a:t>
            </a:r>
          </a:p>
        </p:txBody>
      </p:sp>
    </p:spTree>
    <p:extLst>
      <p:ext uri="{BB962C8B-B14F-4D97-AF65-F5344CB8AC3E}">
        <p14:creationId xmlns:p14="http://schemas.microsoft.com/office/powerpoint/2010/main" val="350921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39E4514B-1BC8-4E6A-B249-32FAAEAAEF0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649"/>
          <a:stretch/>
        </p:blipFill>
        <p:spPr>
          <a:xfrm>
            <a:off x="0" y="0"/>
            <a:ext cx="1215826" cy="6858000"/>
          </a:xfrm>
          <a:prstGeom prst="rect">
            <a:avLst/>
          </a:prstGeo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D2AF034-94F3-4152-AC5A-3B5301137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962FB-4EA7-4DF1-95CD-5B76D3DA310A}" type="slidenum">
              <a:rPr lang="fr-FR" smtClean="0">
                <a:solidFill>
                  <a:schemeClr val="tx1"/>
                </a:solidFill>
              </a:rPr>
              <a:t>15</a:t>
            </a:fld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7" name="Image 6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27451D32-44A9-4BF1-9000-FFA13C2635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98" y="154771"/>
            <a:ext cx="1159293" cy="819500"/>
          </a:xfrm>
          <a:prstGeom prst="rect">
            <a:avLst/>
          </a:prstGeom>
        </p:spPr>
      </p:pic>
      <p:sp>
        <p:nvSpPr>
          <p:cNvPr id="10" name="Espace réservé du texte 16">
            <a:extLst>
              <a:ext uri="{FF2B5EF4-FFF2-40B4-BE49-F238E27FC236}">
                <a16:creationId xmlns:a16="http://schemas.microsoft.com/office/drawing/2014/main" id="{9DE68FF0-7180-4456-B894-E24465B75873}"/>
              </a:ext>
            </a:extLst>
          </p:cNvPr>
          <p:cNvSpPr txBox="1">
            <a:spLocks/>
          </p:cNvSpPr>
          <p:nvPr/>
        </p:nvSpPr>
        <p:spPr>
          <a:xfrm>
            <a:off x="3968602" y="6395168"/>
            <a:ext cx="7199506" cy="293358"/>
          </a:xfrm>
          <a:prstGeom prst="rect">
            <a:avLst/>
          </a:prstGeom>
        </p:spPr>
        <p:txBody>
          <a:bodyPr rtlCol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sz="1100" dirty="0"/>
              <a:t>Association de Conseil de d’Interventions Sociales du Travail - Association loi 1901   |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C9BD6BF9-3A0A-46AD-8222-A54CD19211E8}"/>
              </a:ext>
            </a:extLst>
          </p:cNvPr>
          <p:cNvCxnSpPr/>
          <p:nvPr/>
        </p:nvCxnSpPr>
        <p:spPr>
          <a:xfrm>
            <a:off x="1491448" y="187840"/>
            <a:ext cx="0" cy="70880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re 4">
            <a:extLst>
              <a:ext uri="{FF2B5EF4-FFF2-40B4-BE49-F238E27FC236}">
                <a16:creationId xmlns:a16="http://schemas.microsoft.com/office/drawing/2014/main" id="{22557A62-83F4-4586-B9E4-C1BF89ECC741}"/>
              </a:ext>
            </a:extLst>
          </p:cNvPr>
          <p:cNvSpPr txBox="1">
            <a:spLocks/>
          </p:cNvSpPr>
          <p:nvPr/>
        </p:nvSpPr>
        <p:spPr>
          <a:xfrm>
            <a:off x="1499764" y="177587"/>
            <a:ext cx="8610598" cy="47592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>
                <a:solidFill>
                  <a:srgbClr val="FF9802"/>
                </a:solidFill>
              </a:rPr>
              <a:t>Atelier Violences </a:t>
            </a:r>
            <a:r>
              <a:rPr lang="fr-FR" sz="4800" b="1">
                <a:solidFill>
                  <a:srgbClr val="FF9802"/>
                </a:solidFill>
              </a:rPr>
              <a:t>Intra-Familiales</a:t>
            </a:r>
            <a:endParaRPr lang="fr-FR" sz="4800" b="1" dirty="0">
              <a:solidFill>
                <a:srgbClr val="FF9802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F099F70-953A-48C2-9247-DB7EFA509E30}"/>
              </a:ext>
            </a:extLst>
          </p:cNvPr>
          <p:cNvSpPr/>
          <p:nvPr/>
        </p:nvSpPr>
        <p:spPr>
          <a:xfrm>
            <a:off x="1041644" y="4224383"/>
            <a:ext cx="109165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3888" indent="0" algn="just">
              <a:buNone/>
            </a:pPr>
            <a:endParaRPr lang="fr-FR" u="sng" dirty="0"/>
          </a:p>
        </p:txBody>
      </p:sp>
      <p:sp>
        <p:nvSpPr>
          <p:cNvPr id="15" name="Rectangle 14"/>
          <p:cNvSpPr/>
          <p:nvPr/>
        </p:nvSpPr>
        <p:spPr>
          <a:xfrm>
            <a:off x="1319091" y="1186050"/>
            <a:ext cx="10724379" cy="52091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900"/>
              </a:spcBef>
            </a:pPr>
            <a:r>
              <a:rPr lang="fr-FR" sz="2000" dirty="0" smtClean="0"/>
              <a:t>L’Assistante </a:t>
            </a:r>
            <a:r>
              <a:rPr lang="fr-FR" sz="2000" dirty="0"/>
              <a:t>de Service Social </a:t>
            </a:r>
            <a:r>
              <a:rPr lang="fr-FR" sz="2000" dirty="0" smtClean="0"/>
              <a:t>va </a:t>
            </a:r>
            <a:r>
              <a:rPr lang="fr-FR" sz="2000" dirty="0"/>
              <a:t>offrir </a:t>
            </a:r>
            <a:r>
              <a:rPr lang="fr-FR" sz="2000" b="1" dirty="0"/>
              <a:t>une écoute </a:t>
            </a:r>
            <a:r>
              <a:rPr lang="fr-FR" sz="2000" b="1" dirty="0" smtClean="0"/>
              <a:t>psycho-sociale </a:t>
            </a:r>
            <a:r>
              <a:rPr lang="fr-FR" sz="2000" dirty="0" smtClean="0"/>
              <a:t>à </a:t>
            </a:r>
            <a:r>
              <a:rPr lang="fr-FR" sz="2000" dirty="0"/>
              <a:t>la victime </a:t>
            </a:r>
            <a:r>
              <a:rPr lang="fr-FR" sz="2000" b="1" dirty="0"/>
              <a:t>sur son lieu de travail </a:t>
            </a:r>
            <a:r>
              <a:rPr lang="fr-FR" sz="2000" dirty="0"/>
              <a:t>donc </a:t>
            </a:r>
            <a:r>
              <a:rPr lang="fr-FR" sz="2000" b="1" dirty="0"/>
              <a:t>hors de la portée ou du contrôle de l’agresseur</a:t>
            </a:r>
            <a:r>
              <a:rPr lang="fr-FR" sz="2000" dirty="0" smtClean="0"/>
              <a:t>,</a:t>
            </a:r>
          </a:p>
          <a:p>
            <a:pPr algn="just">
              <a:spcBef>
                <a:spcPts val="900"/>
              </a:spcBef>
            </a:pPr>
            <a:r>
              <a:rPr lang="fr-FR" sz="2000" dirty="0" smtClean="0"/>
              <a:t>L’ASS :</a:t>
            </a:r>
            <a:endParaRPr lang="fr-FR" sz="2000" dirty="0"/>
          </a:p>
          <a:p>
            <a:pPr marL="628650" indent="-285750" algn="just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fr-FR" sz="2000" b="1" dirty="0" smtClean="0"/>
              <a:t>S’adapte </a:t>
            </a:r>
            <a:r>
              <a:rPr lang="fr-FR" sz="2000" b="1" dirty="0"/>
              <a:t>à la temporalité de la personne,</a:t>
            </a:r>
            <a:endParaRPr lang="fr-FR" sz="2000" dirty="0"/>
          </a:p>
          <a:p>
            <a:pPr marL="628650" indent="-285750" algn="just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fr-FR" sz="2000" b="1" dirty="0" smtClean="0"/>
              <a:t>Répond </a:t>
            </a:r>
            <a:r>
              <a:rPr lang="fr-FR" sz="2000" b="1" dirty="0"/>
              <a:t>à l’urgence,</a:t>
            </a:r>
          </a:p>
          <a:p>
            <a:pPr marL="628650" indent="-285750" algn="just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fr-FR" sz="2000" b="1" dirty="0" smtClean="0"/>
              <a:t>Apporte </a:t>
            </a:r>
            <a:r>
              <a:rPr lang="fr-FR" sz="2000" b="1" dirty="0"/>
              <a:t>des réponses adaptées </a:t>
            </a:r>
            <a:r>
              <a:rPr lang="fr-FR" sz="2000" dirty="0"/>
              <a:t>aux préoccupations de la victime,  </a:t>
            </a:r>
            <a:r>
              <a:rPr lang="fr-FR" sz="2000" b="1" dirty="0"/>
              <a:t>personnelles</a:t>
            </a:r>
            <a:r>
              <a:rPr lang="fr-FR" sz="2000" dirty="0"/>
              <a:t> mais aussi </a:t>
            </a:r>
            <a:r>
              <a:rPr lang="fr-FR" sz="2000" b="1" dirty="0"/>
              <a:t>professionnelles</a:t>
            </a:r>
            <a:r>
              <a:rPr lang="fr-FR" sz="2000" dirty="0"/>
              <a:t>,</a:t>
            </a:r>
          </a:p>
          <a:p>
            <a:pPr marL="628650" indent="-285750" algn="just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fr-FR" sz="2000" b="1" dirty="0"/>
              <a:t>Mobilise des ressources financières </a:t>
            </a:r>
            <a:r>
              <a:rPr lang="fr-FR" sz="2000" dirty="0"/>
              <a:t>(aide d’urgence, éventuellement prise en charge pour les honoraires d’avocat, ….),</a:t>
            </a:r>
          </a:p>
          <a:p>
            <a:pPr marL="628650" indent="-285750" algn="just">
              <a:spcBef>
                <a:spcPts val="900"/>
              </a:spcBef>
              <a:buFont typeface="Wingdings" panose="05000000000000000000" pitchFamily="2" charset="2"/>
              <a:buChar char="Ø"/>
            </a:pPr>
            <a:r>
              <a:rPr lang="fr-FR" sz="2000" b="1" dirty="0"/>
              <a:t>Met en place</a:t>
            </a:r>
            <a:r>
              <a:rPr lang="fr-FR" sz="2000" dirty="0"/>
              <a:t> avec les organismes judiciaires et des associations spécialisées des mesures de protection,</a:t>
            </a:r>
          </a:p>
          <a:p>
            <a:pPr algn="just">
              <a:spcBef>
                <a:spcPts val="900"/>
              </a:spcBef>
            </a:pPr>
            <a:r>
              <a:rPr lang="fr-FR" sz="2000" b="1" dirty="0"/>
              <a:t>Le Service Social en entreprise </a:t>
            </a:r>
            <a:r>
              <a:rPr lang="fr-FR" sz="2000" dirty="0"/>
              <a:t>est un </a:t>
            </a:r>
            <a:r>
              <a:rPr lang="fr-FR" sz="2000" b="1" dirty="0"/>
              <a:t>1</a:t>
            </a:r>
            <a:r>
              <a:rPr lang="fr-FR" sz="2000" b="1" baseline="30000" dirty="0"/>
              <a:t>er</a:t>
            </a:r>
            <a:r>
              <a:rPr lang="fr-FR" sz="2000" b="1" dirty="0"/>
              <a:t> maillon de l’intervention</a:t>
            </a:r>
            <a:r>
              <a:rPr lang="fr-FR" sz="2000" dirty="0"/>
              <a:t>, elle connait le rôle de chacun et ne va pas se substituer </a:t>
            </a:r>
            <a:r>
              <a:rPr lang="fr-FR" sz="2000" b="1" dirty="0"/>
              <a:t>mais établir un relai pour la mise en place d’actions </a:t>
            </a:r>
            <a:r>
              <a:rPr lang="fr-FR" sz="2000" dirty="0"/>
              <a:t>avec </a:t>
            </a:r>
            <a:r>
              <a:rPr lang="fr-FR" sz="2000" b="1" dirty="0"/>
              <a:t>les partenaires spécialisés</a:t>
            </a:r>
            <a:r>
              <a:rPr lang="fr-FR" sz="2000" dirty="0" smtClean="0"/>
              <a:t>. </a:t>
            </a:r>
            <a:endParaRPr lang="fr-FR" sz="2000" dirty="0"/>
          </a:p>
        </p:txBody>
      </p:sp>
      <p:sp>
        <p:nvSpPr>
          <p:cNvPr id="16" name="Espace réservé du texte 16">
            <a:extLst>
              <a:ext uri="{FF2B5EF4-FFF2-40B4-BE49-F238E27FC236}">
                <a16:creationId xmlns:a16="http://schemas.microsoft.com/office/drawing/2014/main" id="{2F431671-2847-4557-ACA7-FC9C83C3D6C3}"/>
              </a:ext>
            </a:extLst>
          </p:cNvPr>
          <p:cNvSpPr txBox="1">
            <a:spLocks/>
          </p:cNvSpPr>
          <p:nvPr/>
        </p:nvSpPr>
        <p:spPr>
          <a:xfrm>
            <a:off x="1499764" y="692331"/>
            <a:ext cx="10239781" cy="365125"/>
          </a:xfrm>
          <a:prstGeom prst="rect">
            <a:avLst/>
          </a:prstGeom>
        </p:spPr>
        <p:txBody>
          <a:bodyPr rtlCol="0" anchor="ctr"/>
          <a:lstStyle>
            <a:defPPr>
              <a:defRPr lang="fr-FR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>
                <a:solidFill>
                  <a:schemeClr val="bg1"/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fr-FR" sz="2000" dirty="0">
                <a:solidFill>
                  <a:schemeClr val="tx1"/>
                </a:solidFill>
              </a:rPr>
              <a:t>Le Service Social du Travail accompagne la victime de violences intra familiales</a:t>
            </a:r>
          </a:p>
        </p:txBody>
      </p:sp>
    </p:spTree>
    <p:extLst>
      <p:ext uri="{BB962C8B-B14F-4D97-AF65-F5344CB8AC3E}">
        <p14:creationId xmlns:p14="http://schemas.microsoft.com/office/powerpoint/2010/main" val="137449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39E4514B-1BC8-4E6A-B249-32FAAEAAEF0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649"/>
          <a:stretch/>
        </p:blipFill>
        <p:spPr>
          <a:xfrm>
            <a:off x="0" y="0"/>
            <a:ext cx="1215826" cy="6858000"/>
          </a:xfrm>
          <a:prstGeom prst="rect">
            <a:avLst/>
          </a:prstGeo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D2AF034-94F3-4152-AC5A-3B5301137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962FB-4EA7-4DF1-95CD-5B76D3DA310A}" type="slidenum">
              <a:rPr lang="fr-FR" smtClean="0">
                <a:solidFill>
                  <a:schemeClr val="tx1"/>
                </a:solidFill>
              </a:rPr>
              <a:t>16</a:t>
            </a:fld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7" name="Image 6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27451D32-44A9-4BF1-9000-FFA13C2635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98" y="154771"/>
            <a:ext cx="1159293" cy="819500"/>
          </a:xfrm>
          <a:prstGeom prst="rect">
            <a:avLst/>
          </a:prstGeom>
        </p:spPr>
      </p:pic>
      <p:sp>
        <p:nvSpPr>
          <p:cNvPr id="10" name="Espace réservé du texte 16">
            <a:extLst>
              <a:ext uri="{FF2B5EF4-FFF2-40B4-BE49-F238E27FC236}">
                <a16:creationId xmlns:a16="http://schemas.microsoft.com/office/drawing/2014/main" id="{9DE68FF0-7180-4456-B894-E24465B75873}"/>
              </a:ext>
            </a:extLst>
          </p:cNvPr>
          <p:cNvSpPr txBox="1">
            <a:spLocks/>
          </p:cNvSpPr>
          <p:nvPr/>
        </p:nvSpPr>
        <p:spPr>
          <a:xfrm>
            <a:off x="3968602" y="6395168"/>
            <a:ext cx="7199506" cy="293358"/>
          </a:xfrm>
          <a:prstGeom prst="rect">
            <a:avLst/>
          </a:prstGeom>
        </p:spPr>
        <p:txBody>
          <a:bodyPr rtlCol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sz="1100" dirty="0"/>
              <a:t>Association de Conseil de d’Interventions Sociales du Travail - Association loi 1901   |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C9BD6BF9-3A0A-46AD-8222-A54CD19211E8}"/>
              </a:ext>
            </a:extLst>
          </p:cNvPr>
          <p:cNvCxnSpPr/>
          <p:nvPr/>
        </p:nvCxnSpPr>
        <p:spPr>
          <a:xfrm>
            <a:off x="1491448" y="187840"/>
            <a:ext cx="0" cy="70880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re 4">
            <a:extLst>
              <a:ext uri="{FF2B5EF4-FFF2-40B4-BE49-F238E27FC236}">
                <a16:creationId xmlns:a16="http://schemas.microsoft.com/office/drawing/2014/main" id="{22557A62-83F4-4586-B9E4-C1BF89ECC741}"/>
              </a:ext>
            </a:extLst>
          </p:cNvPr>
          <p:cNvSpPr txBox="1">
            <a:spLocks/>
          </p:cNvSpPr>
          <p:nvPr/>
        </p:nvSpPr>
        <p:spPr>
          <a:xfrm>
            <a:off x="1499764" y="177587"/>
            <a:ext cx="8610598" cy="47592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>
                <a:solidFill>
                  <a:srgbClr val="FF9802"/>
                </a:solidFill>
              </a:rPr>
              <a:t>Atelier Violences </a:t>
            </a:r>
            <a:r>
              <a:rPr lang="fr-FR" sz="4800" b="1">
                <a:solidFill>
                  <a:srgbClr val="FF9802"/>
                </a:solidFill>
              </a:rPr>
              <a:t>Intra-Familiales</a:t>
            </a:r>
            <a:endParaRPr lang="fr-FR" sz="4800" b="1" dirty="0">
              <a:solidFill>
                <a:srgbClr val="FF9802"/>
              </a:solidFill>
            </a:endParaRPr>
          </a:p>
        </p:txBody>
      </p:sp>
      <p:sp>
        <p:nvSpPr>
          <p:cNvPr id="15" name="Espace réservé du contenu 2"/>
          <p:cNvSpPr txBox="1">
            <a:spLocks/>
          </p:cNvSpPr>
          <p:nvPr/>
        </p:nvSpPr>
        <p:spPr>
          <a:xfrm>
            <a:off x="1607132" y="896645"/>
            <a:ext cx="10143335" cy="53231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b="1" u="sng" dirty="0" smtClean="0"/>
              <a:t>Liste </a:t>
            </a:r>
            <a:r>
              <a:rPr lang="fr-FR" b="1" u="sng" dirty="0"/>
              <a:t>des acteurs intervenant sur ce sujet </a:t>
            </a:r>
          </a:p>
          <a:p>
            <a:pPr marL="803275" algn="just">
              <a:spcBef>
                <a:spcPts val="1800"/>
              </a:spcBef>
              <a:tabLst>
                <a:tab pos="6546850" algn="l"/>
              </a:tabLst>
            </a:pPr>
            <a:r>
              <a:rPr lang="fr-FR" sz="1800" dirty="0" smtClean="0"/>
              <a:t>Assistante de Service Sociale </a:t>
            </a:r>
            <a:r>
              <a:rPr lang="fr-FR" sz="1800" dirty="0"/>
              <a:t>du travail 	</a:t>
            </a:r>
            <a:r>
              <a:rPr lang="fr-FR" sz="1600" dirty="0">
                <a:sym typeface="Symbol" panose="05050102010706020507" pitchFamily="18" charset="2"/>
              </a:rPr>
              <a:t></a:t>
            </a:r>
            <a:r>
              <a:rPr lang="fr-FR" sz="1800" dirty="0">
                <a:sym typeface="Symbol" panose="05050102010706020507" pitchFamily="18" charset="2"/>
              </a:rPr>
              <a:t> </a:t>
            </a:r>
            <a:r>
              <a:rPr lang="fr-FR" sz="1800" dirty="0"/>
              <a:t>CIDFF </a:t>
            </a:r>
            <a:endParaRPr lang="fr-FR" sz="1800" dirty="0" smtClean="0"/>
          </a:p>
          <a:p>
            <a:pPr marL="803275" algn="just">
              <a:spcBef>
                <a:spcPts val="1800"/>
              </a:spcBef>
              <a:tabLst>
                <a:tab pos="6546850" algn="l"/>
              </a:tabLst>
            </a:pPr>
            <a:r>
              <a:rPr lang="fr-FR" sz="1800" dirty="0"/>
              <a:t>RH / Managers / Représentants du personnel / collègues </a:t>
            </a:r>
            <a:r>
              <a:rPr lang="fr-FR" sz="1800" dirty="0" smtClean="0"/>
              <a:t>	</a:t>
            </a:r>
            <a:r>
              <a:rPr lang="fr-FR" sz="1600" dirty="0" smtClean="0">
                <a:sym typeface="Symbol" panose="05050102010706020507" pitchFamily="18" charset="2"/>
              </a:rPr>
              <a:t></a:t>
            </a:r>
            <a:r>
              <a:rPr lang="fr-FR" sz="1800" dirty="0" smtClean="0">
                <a:sym typeface="Symbol" panose="05050102010706020507" pitchFamily="18" charset="2"/>
              </a:rPr>
              <a:t> </a:t>
            </a:r>
            <a:r>
              <a:rPr lang="fr-FR" sz="1800" dirty="0" smtClean="0"/>
              <a:t>Maison </a:t>
            </a:r>
            <a:r>
              <a:rPr lang="fr-FR" sz="1800" dirty="0"/>
              <a:t>de la Justice et du Droits</a:t>
            </a:r>
          </a:p>
          <a:p>
            <a:pPr marL="803275" algn="just">
              <a:spcBef>
                <a:spcPts val="1800"/>
              </a:spcBef>
              <a:tabLst>
                <a:tab pos="6546850" algn="l"/>
              </a:tabLst>
            </a:pPr>
            <a:r>
              <a:rPr lang="fr-FR" sz="1800" dirty="0"/>
              <a:t>Médecin du travail 	</a:t>
            </a:r>
            <a:r>
              <a:rPr lang="fr-FR" sz="1600" dirty="0" smtClean="0">
                <a:sym typeface="Symbol" panose="05050102010706020507" pitchFamily="18" charset="2"/>
              </a:rPr>
              <a:t> </a:t>
            </a:r>
            <a:r>
              <a:rPr lang="fr-FR" sz="1800" dirty="0"/>
              <a:t>Médecin traitant</a:t>
            </a:r>
          </a:p>
          <a:p>
            <a:pPr marL="803275" algn="just">
              <a:spcBef>
                <a:spcPts val="1800"/>
              </a:spcBef>
              <a:tabLst>
                <a:tab pos="6546850" algn="l"/>
              </a:tabLst>
            </a:pPr>
            <a:r>
              <a:rPr lang="fr-FR" sz="1800" dirty="0"/>
              <a:t>Infirmière scolaire / Assistante sociale scolaire 	</a:t>
            </a:r>
            <a:r>
              <a:rPr lang="fr-FR" sz="1600" dirty="0" smtClean="0">
                <a:sym typeface="Symbol" panose="05050102010706020507" pitchFamily="18" charset="2"/>
              </a:rPr>
              <a:t> </a:t>
            </a:r>
            <a:r>
              <a:rPr lang="fr-FR" sz="1800" dirty="0"/>
              <a:t>ASE</a:t>
            </a:r>
          </a:p>
          <a:p>
            <a:pPr marL="803275" algn="just">
              <a:spcBef>
                <a:spcPts val="1800"/>
              </a:spcBef>
              <a:tabLst>
                <a:tab pos="6546850" algn="l"/>
              </a:tabLst>
            </a:pPr>
            <a:r>
              <a:rPr lang="fr-FR" sz="1800" dirty="0" smtClean="0"/>
              <a:t>Référent </a:t>
            </a:r>
            <a:r>
              <a:rPr lang="fr-FR" sz="1800" dirty="0"/>
              <a:t>harcèlement </a:t>
            </a:r>
            <a:r>
              <a:rPr lang="fr-FR" sz="1800" dirty="0" smtClean="0"/>
              <a:t>	</a:t>
            </a:r>
            <a:r>
              <a:rPr lang="fr-FR" sz="1600" dirty="0" smtClean="0">
                <a:sym typeface="Symbol" panose="05050102010706020507" pitchFamily="18" charset="2"/>
              </a:rPr>
              <a:t> </a:t>
            </a:r>
            <a:r>
              <a:rPr lang="fr-FR" sz="1800" dirty="0"/>
              <a:t>119/3919</a:t>
            </a:r>
          </a:p>
          <a:p>
            <a:pPr marL="803275" algn="just">
              <a:spcBef>
                <a:spcPts val="1800"/>
              </a:spcBef>
              <a:tabLst>
                <a:tab pos="6546850" algn="l"/>
              </a:tabLst>
            </a:pPr>
            <a:r>
              <a:rPr lang="fr-FR" sz="1800" dirty="0" smtClean="0"/>
              <a:t>Action logement</a:t>
            </a:r>
          </a:p>
          <a:p>
            <a:pPr marL="574675" indent="0" algn="ctr">
              <a:spcBef>
                <a:spcPts val="1800"/>
              </a:spcBef>
              <a:buNone/>
              <a:tabLst>
                <a:tab pos="6546850" algn="l"/>
              </a:tabLst>
            </a:pPr>
            <a:r>
              <a:rPr lang="fr-FR" sz="2000" dirty="0" smtClean="0"/>
              <a:t>PNAV </a:t>
            </a:r>
            <a:r>
              <a:rPr lang="fr-FR" sz="2000" dirty="0">
                <a:sym typeface="Wingdings" panose="05000000000000000000" pitchFamily="2" charset="2"/>
              </a:rPr>
              <a:t></a:t>
            </a:r>
            <a:r>
              <a:rPr lang="fr-FR" sz="2000" dirty="0"/>
              <a:t> Plateforme Numérique d’Accompagnement des </a:t>
            </a:r>
            <a:r>
              <a:rPr lang="fr-FR" sz="2000" dirty="0" smtClean="0"/>
              <a:t>Victimes</a:t>
            </a:r>
            <a:br>
              <a:rPr lang="fr-FR" sz="2000" dirty="0" smtClean="0"/>
            </a:br>
            <a:r>
              <a:rPr lang="fr-FR" sz="2000" dirty="0" smtClean="0">
                <a:sym typeface="Wingdings" panose="05000000000000000000" pitchFamily="2" charset="2"/>
              </a:rPr>
              <a:t></a:t>
            </a:r>
            <a:r>
              <a:rPr lang="fr-FR" sz="2000" dirty="0" smtClean="0"/>
              <a:t> </a:t>
            </a:r>
            <a:r>
              <a:rPr lang="fr-FR" sz="2000" b="1" dirty="0" smtClean="0">
                <a:hlinkClick r:id="rId5"/>
              </a:rPr>
              <a:t>https</a:t>
            </a:r>
            <a:r>
              <a:rPr lang="fr-FR" sz="2000" b="1" dirty="0">
                <a:hlinkClick r:id="rId5"/>
              </a:rPr>
              <a:t>://arretonslesviolences.gouv.fr</a:t>
            </a:r>
            <a:r>
              <a:rPr lang="fr-FR" sz="2000" b="1" dirty="0" smtClean="0">
                <a:hlinkClick r:id="rId5"/>
              </a:rPr>
              <a:t>/</a:t>
            </a:r>
            <a:endParaRPr lang="fr-FR" sz="2000" b="1" dirty="0" smtClean="0"/>
          </a:p>
          <a:p>
            <a:pPr marL="0" indent="0" algn="ctr">
              <a:spcBef>
                <a:spcPts val="3000"/>
              </a:spcBef>
              <a:buNone/>
            </a:pPr>
            <a:r>
              <a:rPr lang="fr-FR" sz="2400" dirty="0" smtClean="0">
                <a:sym typeface="Wingdings" panose="05000000000000000000" pitchFamily="2" charset="2"/>
              </a:rPr>
              <a:t> </a:t>
            </a:r>
            <a:r>
              <a:rPr lang="fr-FR" sz="2400" u="sng" dirty="0">
                <a:sym typeface="Wingdings" panose="05000000000000000000" pitchFamily="2" charset="2"/>
              </a:rPr>
              <a:t>Si vous êtes témoin de violences intra-familiales, agissez, parlez-en,</a:t>
            </a:r>
            <a:br>
              <a:rPr lang="fr-FR" sz="2400" u="sng" dirty="0">
                <a:sym typeface="Wingdings" panose="05000000000000000000" pitchFamily="2" charset="2"/>
              </a:rPr>
            </a:br>
            <a:r>
              <a:rPr lang="fr-FR" sz="2400" u="sng" dirty="0">
                <a:sym typeface="Wingdings" panose="05000000000000000000" pitchFamily="2" charset="2"/>
              </a:rPr>
              <a:t>ne restez pas seul. C’est un devoir citoyen ! </a:t>
            </a:r>
            <a:endParaRPr lang="fr-FR" sz="2400" u="sng" dirty="0"/>
          </a:p>
        </p:txBody>
      </p:sp>
    </p:spTree>
    <p:extLst>
      <p:ext uri="{BB962C8B-B14F-4D97-AF65-F5344CB8AC3E}">
        <p14:creationId xmlns:p14="http://schemas.microsoft.com/office/powerpoint/2010/main" val="141387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2A3DB9C8-43E7-4203-8D0B-ADA65AC9232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9802"/>
          </a:solidFill>
          <a:ln>
            <a:solidFill>
              <a:srgbClr val="FF98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riangle rectangle 3">
            <a:extLst>
              <a:ext uri="{FF2B5EF4-FFF2-40B4-BE49-F238E27FC236}">
                <a16:creationId xmlns:a16="http://schemas.microsoft.com/office/drawing/2014/main" id="{37AF010F-EB5C-4A20-8277-10EF6E113F8B}"/>
              </a:ext>
            </a:extLst>
          </p:cNvPr>
          <p:cNvSpPr/>
          <p:nvPr/>
        </p:nvSpPr>
        <p:spPr>
          <a:xfrm flipV="1">
            <a:off x="0" y="0"/>
            <a:ext cx="7786540" cy="6858000"/>
          </a:xfrm>
          <a:prstGeom prst="rtTriangle">
            <a:avLst/>
          </a:prstGeom>
          <a:solidFill>
            <a:srgbClr val="B80C18"/>
          </a:solidFill>
          <a:ln>
            <a:solidFill>
              <a:srgbClr val="B80C1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8E2E869D-9069-493A-9040-BDDEE99DEC0C}"/>
              </a:ext>
            </a:extLst>
          </p:cNvPr>
          <p:cNvSpPr/>
          <p:nvPr/>
        </p:nvSpPr>
        <p:spPr>
          <a:xfrm>
            <a:off x="2930786" y="657670"/>
            <a:ext cx="5679814" cy="549356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Image 6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27451D32-44A9-4BF1-9000-FFA13C2635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3904" y="331284"/>
            <a:ext cx="1933575" cy="1366838"/>
          </a:xfrm>
          <a:prstGeom prst="rect">
            <a:avLst/>
          </a:prstGeom>
        </p:spPr>
      </p:pic>
      <p:sp>
        <p:nvSpPr>
          <p:cNvPr id="11" name="Titre 4">
            <a:extLst>
              <a:ext uri="{FF2B5EF4-FFF2-40B4-BE49-F238E27FC236}">
                <a16:creationId xmlns:a16="http://schemas.microsoft.com/office/drawing/2014/main" id="{6B283CC2-7929-4BD0-AA25-122668BD838D}"/>
              </a:ext>
            </a:extLst>
          </p:cNvPr>
          <p:cNvSpPr txBox="1">
            <a:spLocks/>
          </p:cNvSpPr>
          <p:nvPr/>
        </p:nvSpPr>
        <p:spPr>
          <a:xfrm>
            <a:off x="2625875" y="1908722"/>
            <a:ext cx="6289629" cy="47592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000" b="1" i="0" u="none" strike="noStrike" kern="1200" cap="none" spc="0" normalizeH="0" baseline="0" noProof="0">
                <a:ln>
                  <a:noFill/>
                </a:ln>
                <a:solidFill>
                  <a:srgbClr val="FF9802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SIÈGE NORMANDIE</a:t>
            </a:r>
          </a:p>
        </p:txBody>
      </p:sp>
      <p:sp>
        <p:nvSpPr>
          <p:cNvPr id="12" name="Espace réservé du texte 16">
            <a:extLst>
              <a:ext uri="{FF2B5EF4-FFF2-40B4-BE49-F238E27FC236}">
                <a16:creationId xmlns:a16="http://schemas.microsoft.com/office/drawing/2014/main" id="{A0171C25-DA6C-4E85-B616-3E5CA1570ADA}"/>
              </a:ext>
            </a:extLst>
          </p:cNvPr>
          <p:cNvSpPr txBox="1">
            <a:spLocks/>
          </p:cNvSpPr>
          <p:nvPr/>
        </p:nvSpPr>
        <p:spPr>
          <a:xfrm>
            <a:off x="3519036" y="2872969"/>
            <a:ext cx="4503305" cy="2349754"/>
          </a:xfrm>
          <a:prstGeom prst="rect">
            <a:avLst/>
          </a:prstGeom>
        </p:spPr>
        <p:txBody>
          <a:bodyPr rtlCol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3000" b="1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ea typeface="+mn-ea"/>
                <a:cs typeface="+mn-cs"/>
              </a:rPr>
              <a:t>02 76 01 51 51 </a:t>
            </a:r>
            <a:endParaRPr kumimoji="0" lang="fr-FR" sz="3000" b="0" i="0" u="none" strike="noStrike" kern="1200" cap="none" spc="0" normalizeH="0" baseline="0" noProof="0">
              <a:ln>
                <a:noFill/>
              </a:ln>
              <a:solidFill>
                <a:srgbClr val="4D4D4D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1500" b="0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ea typeface="+mn-ea"/>
                <a:cs typeface="+mn-cs"/>
              </a:rPr>
              <a:t>secretariat@acist.asso.fr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sz="2000" b="0" i="0" u="none" strike="noStrike" kern="1200" cap="none" spc="0" normalizeH="0" baseline="0" noProof="0">
              <a:ln>
                <a:noFill/>
              </a:ln>
              <a:solidFill>
                <a:srgbClr val="4D4D4D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ea typeface="+mn-ea"/>
                <a:cs typeface="+mn-cs"/>
              </a:rPr>
              <a:t>Retrouvez-nous sur : </a:t>
            </a:r>
            <a:r>
              <a:rPr kumimoji="0" lang="fr-FR" sz="2000" b="1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ea typeface="+mn-ea"/>
                <a:cs typeface="+mn-cs"/>
              </a:rPr>
              <a:t>www.acist.asso.fr</a:t>
            </a:r>
            <a:endParaRPr kumimoji="0" lang="fr-FR" sz="2000" b="0" i="0" u="none" strike="noStrike" kern="1200" cap="none" spc="0" normalizeH="0" baseline="0" noProof="0">
              <a:ln>
                <a:noFill/>
              </a:ln>
              <a:solidFill>
                <a:srgbClr val="4D4D4D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sz="2000" b="0" i="0" u="none" strike="noStrike" kern="1200" cap="none" spc="0" normalizeH="0" baseline="0" noProof="0">
              <a:ln>
                <a:noFill/>
              </a:ln>
              <a:solidFill>
                <a:srgbClr val="4D4D4D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1500" b="0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ea typeface="+mn-ea"/>
                <a:cs typeface="+mn-cs"/>
              </a:rPr>
              <a:t>Et sur les réseaux :</a:t>
            </a:r>
          </a:p>
        </p:txBody>
      </p:sp>
      <p:sp>
        <p:nvSpPr>
          <p:cNvPr id="13" name="Espace réservé du texte 16">
            <a:extLst>
              <a:ext uri="{FF2B5EF4-FFF2-40B4-BE49-F238E27FC236}">
                <a16:creationId xmlns:a16="http://schemas.microsoft.com/office/drawing/2014/main" id="{7260C384-3F5B-48CA-8660-B9C290F5C0EA}"/>
              </a:ext>
            </a:extLst>
          </p:cNvPr>
          <p:cNvSpPr txBox="1">
            <a:spLocks/>
          </p:cNvSpPr>
          <p:nvPr/>
        </p:nvSpPr>
        <p:spPr>
          <a:xfrm>
            <a:off x="3519035" y="2271051"/>
            <a:ext cx="4503305" cy="471130"/>
          </a:xfrm>
          <a:prstGeom prst="rect">
            <a:avLst/>
          </a:prstGeom>
        </p:spPr>
        <p:txBody>
          <a:bodyPr rtlCol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1500" b="1" i="0" u="none" strike="noStrike" kern="1200" cap="none" spc="0" normalizeH="0" baseline="0" noProof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ea typeface="+mn-ea"/>
                <a:cs typeface="+mn-cs"/>
              </a:rPr>
              <a:t>155 rue Louis Blériot, 76230 Bois Guillaume</a:t>
            </a:r>
          </a:p>
        </p:txBody>
      </p:sp>
      <p:pic>
        <p:nvPicPr>
          <p:cNvPr id="1026" name="Picture 2" descr="logo-facebook – Poulaillon Traiteur">
            <a:extLst>
              <a:ext uri="{FF2B5EF4-FFF2-40B4-BE49-F238E27FC236}">
                <a16:creationId xmlns:a16="http://schemas.microsoft.com/office/drawing/2014/main" id="{E931D29B-6B2F-4C6D-9516-DFC430A529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0687" y="5030730"/>
            <a:ext cx="833759" cy="833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linken | Groupe TI">
            <a:extLst>
              <a:ext uri="{FF2B5EF4-FFF2-40B4-BE49-F238E27FC236}">
                <a16:creationId xmlns:a16="http://schemas.microsoft.com/office/drawing/2014/main" id="{AE9B861F-C2D0-4F7B-9110-EC1050AE04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4943" y="4982189"/>
            <a:ext cx="931019" cy="931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re 4">
            <a:extLst>
              <a:ext uri="{FF2B5EF4-FFF2-40B4-BE49-F238E27FC236}">
                <a16:creationId xmlns:a16="http://schemas.microsoft.com/office/drawing/2014/main" id="{6B283CC2-7929-4BD0-AA25-122668BD838D}"/>
              </a:ext>
            </a:extLst>
          </p:cNvPr>
          <p:cNvSpPr txBox="1">
            <a:spLocks/>
          </p:cNvSpPr>
          <p:nvPr/>
        </p:nvSpPr>
        <p:spPr>
          <a:xfrm>
            <a:off x="7476942" y="4725417"/>
            <a:ext cx="4701702" cy="1692600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400" dirty="0">
                <a:solidFill>
                  <a:srgbClr val="003366"/>
                </a:solidFill>
              </a:rPr>
              <a:t>NOM Prénom</a:t>
            </a:r>
          </a:p>
          <a:p>
            <a:pPr algn="ctr"/>
            <a:r>
              <a:rPr lang="fr-FR" sz="2400" dirty="0">
                <a:solidFill>
                  <a:srgbClr val="003366"/>
                </a:solidFill>
              </a:rPr>
              <a:t>Assistante de Service </a:t>
            </a:r>
            <a:r>
              <a:rPr lang="fr-FR" sz="2400" dirty="0" smtClean="0">
                <a:solidFill>
                  <a:srgbClr val="003366"/>
                </a:solidFill>
              </a:rPr>
              <a:t>Social</a:t>
            </a:r>
            <a:br>
              <a:rPr lang="fr-FR" sz="2400" dirty="0" smtClean="0">
                <a:solidFill>
                  <a:srgbClr val="003366"/>
                </a:solidFill>
              </a:rPr>
            </a:br>
            <a:r>
              <a:rPr lang="fr-FR" sz="2400" dirty="0" smtClean="0">
                <a:solidFill>
                  <a:srgbClr val="003366"/>
                </a:solidFill>
              </a:rPr>
              <a:t>du Travail</a:t>
            </a:r>
            <a:br>
              <a:rPr lang="fr-FR" sz="2400" dirty="0" smtClean="0">
                <a:solidFill>
                  <a:srgbClr val="003366"/>
                </a:solidFill>
              </a:rPr>
            </a:br>
            <a:r>
              <a:rPr lang="fr-FR" sz="2400" dirty="0" smtClean="0">
                <a:solidFill>
                  <a:srgbClr val="003366"/>
                </a:solidFill>
              </a:rPr>
              <a:t>06…</a:t>
            </a:r>
            <a:br>
              <a:rPr lang="fr-FR" sz="2400" dirty="0" smtClean="0">
                <a:solidFill>
                  <a:srgbClr val="003366"/>
                </a:solidFill>
              </a:rPr>
            </a:br>
            <a:r>
              <a:rPr lang="fr-FR" sz="2400" dirty="0" smtClean="0">
                <a:solidFill>
                  <a:srgbClr val="003366"/>
                </a:solidFill>
              </a:rPr>
              <a:t>…@acist.asso.fr</a:t>
            </a:r>
            <a:endParaRPr lang="fr-FR" sz="2400" dirty="0">
              <a:solidFill>
                <a:srgbClr val="003366"/>
              </a:solidFill>
            </a:endParaRPr>
          </a:p>
        </p:txBody>
      </p:sp>
      <p:sp>
        <p:nvSpPr>
          <p:cNvPr id="15" name="Espace réservé du numéro de diapositive 2">
            <a:extLst>
              <a:ext uri="{FF2B5EF4-FFF2-40B4-BE49-F238E27FC236}">
                <a16:creationId xmlns:a16="http://schemas.microsoft.com/office/drawing/2014/main" id="{2D2AF034-94F3-4152-AC5A-3B5301137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88962FB-4EA7-4DF1-95CD-5B76D3DA310A}" type="slidenum">
              <a:rPr lang="fr-FR" smtClean="0">
                <a:solidFill>
                  <a:schemeClr val="bg1"/>
                </a:solidFill>
              </a:rPr>
              <a:t>17</a:t>
            </a:fld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6" name="Espace réservé du texte 16">
            <a:extLst>
              <a:ext uri="{FF2B5EF4-FFF2-40B4-BE49-F238E27FC236}">
                <a16:creationId xmlns:a16="http://schemas.microsoft.com/office/drawing/2014/main" id="{9DE68FF0-7180-4456-B894-E24465B75873}"/>
              </a:ext>
            </a:extLst>
          </p:cNvPr>
          <p:cNvSpPr txBox="1">
            <a:spLocks/>
          </p:cNvSpPr>
          <p:nvPr/>
        </p:nvSpPr>
        <p:spPr>
          <a:xfrm>
            <a:off x="3968602" y="6395168"/>
            <a:ext cx="7199506" cy="293358"/>
          </a:xfrm>
          <a:prstGeom prst="rect">
            <a:avLst/>
          </a:prstGeom>
        </p:spPr>
        <p:txBody>
          <a:bodyPr rtlCol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sz="1100" dirty="0">
                <a:solidFill>
                  <a:schemeClr val="bg1"/>
                </a:solidFill>
              </a:rPr>
              <a:t>Association de Conseil de d’Interventions Sociales du Travail - Association loi 1901   |</a:t>
            </a:r>
          </a:p>
        </p:txBody>
      </p:sp>
    </p:spTree>
    <p:extLst>
      <p:ext uri="{BB962C8B-B14F-4D97-AF65-F5344CB8AC3E}">
        <p14:creationId xmlns:p14="http://schemas.microsoft.com/office/powerpoint/2010/main" val="188416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39E4514B-1BC8-4E6A-B249-32FAAEAAEF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649"/>
          <a:stretch/>
        </p:blipFill>
        <p:spPr>
          <a:xfrm>
            <a:off x="0" y="0"/>
            <a:ext cx="1215826" cy="6858000"/>
          </a:xfrm>
          <a:prstGeom prst="rect">
            <a:avLst/>
          </a:prstGeo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D2AF034-94F3-4152-AC5A-3B5301137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962FB-4EA7-4DF1-95CD-5B76D3DA310A}" type="slidenum">
              <a:rPr lang="fr-FR" smtClean="0">
                <a:solidFill>
                  <a:schemeClr val="tx1"/>
                </a:solidFill>
              </a:rPr>
              <a:t>2</a:t>
            </a:fld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7" name="Image 6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27451D32-44A9-4BF1-9000-FFA13C2635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98" y="154771"/>
            <a:ext cx="1159293" cy="819500"/>
          </a:xfrm>
          <a:prstGeom prst="rect">
            <a:avLst/>
          </a:prstGeom>
        </p:spPr>
      </p:pic>
      <p:sp>
        <p:nvSpPr>
          <p:cNvPr id="10" name="Espace réservé du texte 16">
            <a:extLst>
              <a:ext uri="{FF2B5EF4-FFF2-40B4-BE49-F238E27FC236}">
                <a16:creationId xmlns:a16="http://schemas.microsoft.com/office/drawing/2014/main" id="{9DE68FF0-7180-4456-B894-E24465B75873}"/>
              </a:ext>
            </a:extLst>
          </p:cNvPr>
          <p:cNvSpPr txBox="1">
            <a:spLocks/>
          </p:cNvSpPr>
          <p:nvPr/>
        </p:nvSpPr>
        <p:spPr>
          <a:xfrm>
            <a:off x="3968602" y="6395168"/>
            <a:ext cx="7199506" cy="293358"/>
          </a:xfrm>
          <a:prstGeom prst="rect">
            <a:avLst/>
          </a:prstGeom>
        </p:spPr>
        <p:txBody>
          <a:bodyPr rtlCol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sz="1100" dirty="0"/>
              <a:t>Association de Conseil de d’Interventions Sociales du Travail - Association loi 1901   |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C9BD6BF9-3A0A-46AD-8222-A54CD19211E8}"/>
              </a:ext>
            </a:extLst>
          </p:cNvPr>
          <p:cNvCxnSpPr/>
          <p:nvPr/>
        </p:nvCxnSpPr>
        <p:spPr>
          <a:xfrm>
            <a:off x="1491448" y="187840"/>
            <a:ext cx="0" cy="70880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re 4">
            <a:extLst>
              <a:ext uri="{FF2B5EF4-FFF2-40B4-BE49-F238E27FC236}">
                <a16:creationId xmlns:a16="http://schemas.microsoft.com/office/drawing/2014/main" id="{22557A62-83F4-4586-B9E4-C1BF89ECC741}"/>
              </a:ext>
            </a:extLst>
          </p:cNvPr>
          <p:cNvSpPr txBox="1">
            <a:spLocks/>
          </p:cNvSpPr>
          <p:nvPr/>
        </p:nvSpPr>
        <p:spPr>
          <a:xfrm>
            <a:off x="1499764" y="177587"/>
            <a:ext cx="8610598" cy="47592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>
                <a:solidFill>
                  <a:srgbClr val="FF9802"/>
                </a:solidFill>
              </a:rPr>
              <a:t>Atelier Violences </a:t>
            </a:r>
            <a:r>
              <a:rPr lang="fr-FR" sz="4800" b="1" dirty="0" err="1">
                <a:solidFill>
                  <a:srgbClr val="FF9802"/>
                </a:solidFill>
              </a:rPr>
              <a:t>Intra-Familiales</a:t>
            </a:r>
            <a:endParaRPr lang="fr-FR" sz="4800" b="1" dirty="0">
              <a:solidFill>
                <a:srgbClr val="FF9802"/>
              </a:solidFill>
            </a:endParaRPr>
          </a:p>
        </p:txBody>
      </p:sp>
      <p:sp>
        <p:nvSpPr>
          <p:cNvPr id="16" name="Espace réservé du contenu 2"/>
          <p:cNvSpPr txBox="1">
            <a:spLocks/>
          </p:cNvSpPr>
          <p:nvPr/>
        </p:nvSpPr>
        <p:spPr>
          <a:xfrm>
            <a:off x="1603027" y="1150995"/>
            <a:ext cx="10215807" cy="379702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1 – </a:t>
            </a:r>
            <a:r>
              <a:rPr lang="fr-FR" u="sng" dirty="0"/>
              <a:t>Brainstorming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u="sng" dirty="0"/>
          </a:p>
          <a:p>
            <a:pPr marL="0" indent="0">
              <a:buFont typeface="Arial" panose="020B0604020202020204" pitchFamily="34" charset="0"/>
              <a:buNone/>
            </a:pPr>
            <a:endParaRPr lang="fr-FR" u="sng" dirty="0"/>
          </a:p>
          <a:p>
            <a:pPr marL="0" indent="0">
              <a:buNone/>
            </a:pPr>
            <a:r>
              <a:rPr lang="fr-FR" dirty="0">
                <a:sym typeface="Wingdings" panose="05000000000000000000" pitchFamily="2" charset="2"/>
              </a:rPr>
              <a:t> </a:t>
            </a:r>
            <a:r>
              <a:rPr lang="fr-FR" dirty="0" smtClean="0"/>
              <a:t>Pour vous, de quoi parle t-on quand on évoque les VIF</a:t>
            </a:r>
            <a:r>
              <a:rPr lang="fr-FR" dirty="0"/>
              <a:t> ?</a:t>
            </a:r>
          </a:p>
          <a:p>
            <a:pPr marL="0" indent="0">
              <a:buNone/>
            </a:pPr>
            <a:endParaRPr lang="fr-FR" dirty="0"/>
          </a:p>
          <a:p>
            <a:pPr marL="358775" indent="-358775">
              <a:buNone/>
            </a:pPr>
            <a:r>
              <a:rPr lang="fr-FR" dirty="0">
                <a:sym typeface="Wingdings" panose="05000000000000000000" pitchFamily="2" charset="2"/>
              </a:rPr>
              <a:t> A</a:t>
            </a:r>
            <a:r>
              <a:rPr lang="fr-FR" dirty="0"/>
              <a:t> l’aide d’une application ou de post-it afin d’avoir une idée des représentations du groupe</a:t>
            </a:r>
            <a:endParaRPr lang="fr-FR" u="sng" dirty="0"/>
          </a:p>
        </p:txBody>
      </p:sp>
    </p:spTree>
    <p:extLst>
      <p:ext uri="{BB962C8B-B14F-4D97-AF65-F5344CB8AC3E}">
        <p14:creationId xmlns:p14="http://schemas.microsoft.com/office/powerpoint/2010/main" val="139700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39E4514B-1BC8-4E6A-B249-32FAAEAAEF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649"/>
          <a:stretch/>
        </p:blipFill>
        <p:spPr>
          <a:xfrm>
            <a:off x="0" y="0"/>
            <a:ext cx="1215826" cy="6858000"/>
          </a:xfrm>
          <a:prstGeom prst="rect">
            <a:avLst/>
          </a:prstGeo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D2AF034-94F3-4152-AC5A-3B5301137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962FB-4EA7-4DF1-95CD-5B76D3DA310A}" type="slidenum">
              <a:rPr lang="fr-FR" smtClean="0">
                <a:solidFill>
                  <a:schemeClr val="tx1"/>
                </a:solidFill>
              </a:rPr>
              <a:t>3</a:t>
            </a:fld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7" name="Image 6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27451D32-44A9-4BF1-9000-FFA13C2635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98" y="154771"/>
            <a:ext cx="1159293" cy="819500"/>
          </a:xfrm>
          <a:prstGeom prst="rect">
            <a:avLst/>
          </a:prstGeom>
        </p:spPr>
      </p:pic>
      <p:sp>
        <p:nvSpPr>
          <p:cNvPr id="10" name="Espace réservé du texte 16">
            <a:extLst>
              <a:ext uri="{FF2B5EF4-FFF2-40B4-BE49-F238E27FC236}">
                <a16:creationId xmlns:a16="http://schemas.microsoft.com/office/drawing/2014/main" id="{9DE68FF0-7180-4456-B894-E24465B75873}"/>
              </a:ext>
            </a:extLst>
          </p:cNvPr>
          <p:cNvSpPr txBox="1">
            <a:spLocks/>
          </p:cNvSpPr>
          <p:nvPr/>
        </p:nvSpPr>
        <p:spPr>
          <a:xfrm>
            <a:off x="3968602" y="6395168"/>
            <a:ext cx="7199506" cy="293358"/>
          </a:xfrm>
          <a:prstGeom prst="rect">
            <a:avLst/>
          </a:prstGeom>
        </p:spPr>
        <p:txBody>
          <a:bodyPr rtlCol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sz="1100" dirty="0"/>
              <a:t>Association de Conseil de d’Interventions Sociales du Travail - Association loi 1901   |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C9BD6BF9-3A0A-46AD-8222-A54CD19211E8}"/>
              </a:ext>
            </a:extLst>
          </p:cNvPr>
          <p:cNvCxnSpPr/>
          <p:nvPr/>
        </p:nvCxnSpPr>
        <p:spPr>
          <a:xfrm>
            <a:off x="1491448" y="187840"/>
            <a:ext cx="0" cy="70880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re 4">
            <a:extLst>
              <a:ext uri="{FF2B5EF4-FFF2-40B4-BE49-F238E27FC236}">
                <a16:creationId xmlns:a16="http://schemas.microsoft.com/office/drawing/2014/main" id="{22557A62-83F4-4586-B9E4-C1BF89ECC741}"/>
              </a:ext>
            </a:extLst>
          </p:cNvPr>
          <p:cNvSpPr txBox="1">
            <a:spLocks/>
          </p:cNvSpPr>
          <p:nvPr/>
        </p:nvSpPr>
        <p:spPr>
          <a:xfrm>
            <a:off x="1499764" y="177587"/>
            <a:ext cx="8610598" cy="47592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>
                <a:solidFill>
                  <a:srgbClr val="FF9802"/>
                </a:solidFill>
              </a:rPr>
              <a:t>Atelier Violences </a:t>
            </a:r>
            <a:r>
              <a:rPr lang="fr-FR" sz="4800" b="1" dirty="0" err="1">
                <a:solidFill>
                  <a:srgbClr val="FF9802"/>
                </a:solidFill>
              </a:rPr>
              <a:t>Intra-Familiales</a:t>
            </a:r>
            <a:endParaRPr lang="fr-FR" sz="4800" b="1" dirty="0">
              <a:solidFill>
                <a:srgbClr val="FF9802"/>
              </a:solidFill>
            </a:endParaRPr>
          </a:p>
        </p:txBody>
      </p:sp>
      <p:sp>
        <p:nvSpPr>
          <p:cNvPr id="16" name="Espace réservé du contenu 2"/>
          <p:cNvSpPr txBox="1">
            <a:spLocks/>
          </p:cNvSpPr>
          <p:nvPr/>
        </p:nvSpPr>
        <p:spPr>
          <a:xfrm>
            <a:off x="1594481" y="826255"/>
            <a:ext cx="10515600" cy="555679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1 – </a:t>
            </a:r>
            <a:r>
              <a:rPr lang="fr-FR" u="sng" dirty="0"/>
              <a:t>Brainstorming</a:t>
            </a:r>
          </a:p>
          <a:p>
            <a:pPr marL="538163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fr-FR" sz="1600" i="1" u="sng" dirty="0"/>
              <a:t>Applications</a:t>
            </a:r>
            <a:r>
              <a:rPr lang="fr-FR" sz="1600" i="1" dirty="0"/>
              <a:t> : COGGLE / MAINMEISTER / FRIPLANE </a:t>
            </a:r>
          </a:p>
          <a:p>
            <a:pPr marL="538163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fr-FR" sz="1600" i="1" u="sng" dirty="0"/>
              <a:t>Questionnaire avec questions</a:t>
            </a:r>
            <a:r>
              <a:rPr lang="fr-FR" sz="1600" i="1" dirty="0"/>
              <a:t> : </a:t>
            </a:r>
            <a:r>
              <a:rPr lang="fr-FR" sz="1600" i="1" dirty="0" err="1"/>
              <a:t>Kaloo</a:t>
            </a:r>
            <a:endParaRPr lang="fr-FR" sz="1600" i="1" dirty="0"/>
          </a:p>
          <a:p>
            <a:pPr>
              <a:spcBef>
                <a:spcPts val="2400"/>
              </a:spcBef>
            </a:pPr>
            <a:r>
              <a:rPr lang="fr-FR" sz="1800" b="1" dirty="0">
                <a:solidFill>
                  <a:schemeClr val="accent2">
                    <a:lumMod val="75000"/>
                  </a:schemeClr>
                </a:solidFill>
              </a:rPr>
              <a:t>Est-ce que traiter son mari de « bon à rien » peut-être considéré comme des violences conjugales ? </a:t>
            </a:r>
          </a:p>
          <a:p>
            <a:pPr lvl="1"/>
            <a:r>
              <a:rPr lang="fr-FR" sz="1400" dirty="0"/>
              <a:t>Vrai</a:t>
            </a:r>
          </a:p>
          <a:p>
            <a:pPr lvl="1"/>
            <a:r>
              <a:rPr lang="fr-FR" sz="1400" dirty="0"/>
              <a:t>Faux </a:t>
            </a:r>
          </a:p>
          <a:p>
            <a:r>
              <a:rPr lang="fr-FR" sz="1800" b="1" dirty="0">
                <a:solidFill>
                  <a:schemeClr val="accent2">
                    <a:lumMod val="75000"/>
                  </a:schemeClr>
                </a:solidFill>
              </a:rPr>
              <a:t>Quels sont les deux numéros d’appel d’urgence pour les VIF : </a:t>
            </a:r>
          </a:p>
          <a:p>
            <a:pPr lvl="1"/>
            <a:r>
              <a:rPr lang="fr-FR" sz="1400" dirty="0"/>
              <a:t>118218</a:t>
            </a:r>
          </a:p>
          <a:p>
            <a:pPr lvl="1"/>
            <a:r>
              <a:rPr lang="fr-FR" sz="1400" dirty="0"/>
              <a:t>119 / 3919</a:t>
            </a:r>
          </a:p>
          <a:p>
            <a:pPr lvl="1"/>
            <a:r>
              <a:rPr lang="fr-FR" sz="1400" dirty="0"/>
              <a:t>3960 / 3646</a:t>
            </a:r>
          </a:p>
          <a:p>
            <a:r>
              <a:rPr lang="fr-FR" sz="1800" b="1" dirty="0">
                <a:solidFill>
                  <a:schemeClr val="accent2">
                    <a:lumMod val="75000"/>
                  </a:schemeClr>
                </a:solidFill>
              </a:rPr>
              <a:t>Les violences conjugales touchent-elles toutes les classes sociales ?</a:t>
            </a:r>
          </a:p>
          <a:p>
            <a:pPr lvl="1"/>
            <a:r>
              <a:rPr lang="fr-FR" sz="1400" dirty="0"/>
              <a:t>Vrai</a:t>
            </a:r>
          </a:p>
          <a:p>
            <a:pPr lvl="1"/>
            <a:r>
              <a:rPr lang="fr-FR" sz="1400" dirty="0"/>
              <a:t>Faux </a:t>
            </a:r>
          </a:p>
          <a:p>
            <a:r>
              <a:rPr lang="fr-FR" sz="1800" b="1" dirty="0">
                <a:solidFill>
                  <a:schemeClr val="accent2">
                    <a:lumMod val="75000"/>
                  </a:schemeClr>
                </a:solidFill>
              </a:rPr>
              <a:t>Quelle affirmation est vraie ? En France, …</a:t>
            </a:r>
          </a:p>
          <a:p>
            <a:pPr lvl="1"/>
            <a:r>
              <a:rPr lang="fr-FR" sz="1400" dirty="0"/>
              <a:t>1 femme meurt tous les 30 jours sous les coups de son partenaire ou ex-partenaire.. </a:t>
            </a:r>
          </a:p>
          <a:p>
            <a:pPr lvl="1"/>
            <a:r>
              <a:rPr lang="fr-FR" sz="1400" dirty="0"/>
              <a:t>1 femme meurt tous les 10 jours</a:t>
            </a:r>
          </a:p>
          <a:p>
            <a:pPr lvl="1"/>
            <a:r>
              <a:rPr lang="fr-FR" sz="1400" dirty="0"/>
              <a:t>1 femme meurt tous les 3 jours</a:t>
            </a:r>
          </a:p>
          <a:p>
            <a:pPr lvl="1"/>
            <a:r>
              <a:rPr lang="fr-FR" sz="1400" dirty="0"/>
              <a:t>1 femme meurt tous les jours</a:t>
            </a:r>
          </a:p>
        </p:txBody>
      </p:sp>
    </p:spTree>
    <p:extLst>
      <p:ext uri="{BB962C8B-B14F-4D97-AF65-F5344CB8AC3E}">
        <p14:creationId xmlns:p14="http://schemas.microsoft.com/office/powerpoint/2010/main" val="115908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39E4514B-1BC8-4E6A-B249-32FAAEAAEF0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649"/>
          <a:stretch/>
        </p:blipFill>
        <p:spPr>
          <a:xfrm>
            <a:off x="0" y="0"/>
            <a:ext cx="1215826" cy="6858000"/>
          </a:xfrm>
          <a:prstGeom prst="rect">
            <a:avLst/>
          </a:prstGeo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D2AF034-94F3-4152-AC5A-3B5301137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962FB-4EA7-4DF1-95CD-5B76D3DA310A}" type="slidenum">
              <a:rPr lang="fr-FR" smtClean="0">
                <a:solidFill>
                  <a:schemeClr val="tx1"/>
                </a:solidFill>
              </a:rPr>
              <a:t>4</a:t>
            </a:fld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7" name="Image 6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27451D32-44A9-4BF1-9000-FFA13C26358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98" y="154771"/>
            <a:ext cx="1159293" cy="819500"/>
          </a:xfrm>
          <a:prstGeom prst="rect">
            <a:avLst/>
          </a:prstGeom>
        </p:spPr>
      </p:pic>
      <p:sp>
        <p:nvSpPr>
          <p:cNvPr id="10" name="Espace réservé du texte 16">
            <a:extLst>
              <a:ext uri="{FF2B5EF4-FFF2-40B4-BE49-F238E27FC236}">
                <a16:creationId xmlns:a16="http://schemas.microsoft.com/office/drawing/2014/main" id="{9DE68FF0-7180-4456-B894-E24465B75873}"/>
              </a:ext>
            </a:extLst>
          </p:cNvPr>
          <p:cNvSpPr txBox="1">
            <a:spLocks/>
          </p:cNvSpPr>
          <p:nvPr/>
        </p:nvSpPr>
        <p:spPr>
          <a:xfrm>
            <a:off x="3968602" y="6395168"/>
            <a:ext cx="7199506" cy="293358"/>
          </a:xfrm>
          <a:prstGeom prst="rect">
            <a:avLst/>
          </a:prstGeom>
        </p:spPr>
        <p:txBody>
          <a:bodyPr rtlCol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sz="1100" dirty="0"/>
              <a:t>Association de Conseil de d’Interventions Sociales du Travail - Association loi 1901   |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C9BD6BF9-3A0A-46AD-8222-A54CD19211E8}"/>
              </a:ext>
            </a:extLst>
          </p:cNvPr>
          <p:cNvCxnSpPr/>
          <p:nvPr/>
        </p:nvCxnSpPr>
        <p:spPr>
          <a:xfrm>
            <a:off x="1491448" y="187840"/>
            <a:ext cx="0" cy="70880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space réservé du contenu 2"/>
          <p:cNvSpPr txBox="1">
            <a:spLocks/>
          </p:cNvSpPr>
          <p:nvPr/>
        </p:nvSpPr>
        <p:spPr>
          <a:xfrm>
            <a:off x="1478889" y="871230"/>
            <a:ext cx="10515600" cy="54074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/>
              <a:t>2 – </a:t>
            </a:r>
            <a:r>
              <a:rPr lang="fr-FR" u="sng" dirty="0" smtClean="0"/>
              <a:t>Quelques c</a:t>
            </a:r>
            <a:r>
              <a:rPr lang="fr-FR" u="sng" dirty="0" smtClean="0"/>
              <a:t>hiffres </a:t>
            </a:r>
            <a:endParaRPr lang="fr-FR" u="sng" dirty="0"/>
          </a:p>
          <a:p>
            <a:pPr marL="823913" indent="-285750" algn="just">
              <a:spcBef>
                <a:spcPts val="1800"/>
              </a:spcBef>
            </a:pPr>
            <a:r>
              <a:rPr lang="fr-FR" sz="1700" dirty="0"/>
              <a:t>1 femme est tuée tous les </a:t>
            </a:r>
            <a:r>
              <a:rPr lang="fr-FR" sz="1700" dirty="0" smtClean="0"/>
              <a:t>3 </a:t>
            </a:r>
            <a:r>
              <a:rPr lang="fr-FR" sz="1700" dirty="0"/>
              <a:t>jours en France. </a:t>
            </a:r>
            <a:r>
              <a:rPr lang="fr-FR" sz="1400" i="1" dirty="0" smtClean="0"/>
              <a:t>Source : </a:t>
            </a:r>
            <a:r>
              <a:rPr lang="fr-FR" sz="1400" i="1" dirty="0"/>
              <a:t>Fédération nationale Solidarités Femmes (</a:t>
            </a:r>
            <a:r>
              <a:rPr lang="fr-FR" sz="1400" i="1" dirty="0" smtClean="0"/>
              <a:t>FNSF) - Janv</a:t>
            </a:r>
            <a:r>
              <a:rPr lang="fr-FR" sz="1400" i="1" dirty="0"/>
              <a:t>. 2024</a:t>
            </a:r>
          </a:p>
          <a:p>
            <a:pPr marL="823913" indent="-285750" algn="just"/>
            <a:r>
              <a:rPr lang="fr-FR" sz="1700" dirty="0"/>
              <a:t>¼ des hommes de 25 à 34 ans pensent qu’il faut parfois être violent pour être respectés</a:t>
            </a:r>
          </a:p>
          <a:p>
            <a:pPr marL="823913" indent="-285750" algn="just"/>
            <a:r>
              <a:rPr lang="fr-FR" sz="1700" dirty="0"/>
              <a:t>Pour 34 % des hommes, il est normal que les femmes s’arrêtent de travailler pour s’occuper de leurs enfants </a:t>
            </a:r>
          </a:p>
          <a:p>
            <a:pPr marL="823913" indent="-285750" algn="just"/>
            <a:r>
              <a:rPr lang="fr-FR" sz="1700" dirty="0"/>
              <a:t>37 % des hommes estiment que le féminisme menace leur place et leur rôle dans la société.</a:t>
            </a:r>
          </a:p>
          <a:p>
            <a:pPr marL="823913" indent="-285750" algn="just"/>
            <a:r>
              <a:rPr lang="fr-FR" sz="1700" dirty="0"/>
              <a:t>1 femme sur 2 âgées de 25 à 34 ans a déjà subi une situation de non consentement</a:t>
            </a:r>
          </a:p>
          <a:p>
            <a:pPr marL="538163" indent="0" algn="just">
              <a:buFont typeface="Wingdings" panose="05000000000000000000" pitchFamily="2" charset="2"/>
              <a:buChar char="à"/>
            </a:pPr>
            <a:r>
              <a:rPr lang="fr-FR" sz="1700" dirty="0">
                <a:sym typeface="Wingdings" panose="05000000000000000000" pitchFamily="2" charset="2"/>
              </a:rPr>
              <a:t> Chiffres issus du 6</a:t>
            </a:r>
            <a:r>
              <a:rPr lang="fr-FR" sz="1700" baseline="30000" dirty="0">
                <a:sym typeface="Wingdings" panose="05000000000000000000" pitchFamily="2" charset="2"/>
              </a:rPr>
              <a:t>ème</a:t>
            </a:r>
            <a:r>
              <a:rPr lang="fr-FR" sz="1700" dirty="0">
                <a:sym typeface="Wingdings" panose="05000000000000000000" pitchFamily="2" charset="2"/>
              </a:rPr>
              <a:t> état des lieux en France au conseil à l’égalité de 2024</a:t>
            </a:r>
          </a:p>
          <a:p>
            <a:pPr marL="538163" indent="0" algn="just">
              <a:buFont typeface="Wingdings" panose="05000000000000000000" pitchFamily="2" charset="2"/>
              <a:buChar char="à"/>
            </a:pPr>
            <a:endParaRPr lang="fr-FR" sz="1700" dirty="0">
              <a:sym typeface="Wingdings" panose="05000000000000000000" pitchFamily="2" charset="2"/>
            </a:endParaRPr>
          </a:p>
          <a:p>
            <a:pPr marL="538163" indent="0" algn="just">
              <a:buNone/>
            </a:pPr>
            <a:r>
              <a:rPr lang="fr-FR" sz="1700" dirty="0">
                <a:sym typeface="Wingdings" panose="05000000000000000000" pitchFamily="2" charset="2"/>
              </a:rPr>
              <a:t>En 2022, </a:t>
            </a:r>
            <a:r>
              <a:rPr lang="fr-FR" sz="1700" b="1" dirty="0">
                <a:sym typeface="Wingdings" panose="05000000000000000000" pitchFamily="2" charset="2"/>
              </a:rPr>
              <a:t>118 femmes </a:t>
            </a:r>
            <a:r>
              <a:rPr lang="fr-FR" sz="1700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et </a:t>
            </a:r>
            <a:r>
              <a:rPr lang="fr-FR" sz="1700" b="1" dirty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27 hommes </a:t>
            </a:r>
            <a:r>
              <a:rPr lang="fr-FR" sz="1700" dirty="0">
                <a:sym typeface="Wingdings" panose="05000000000000000000" pitchFamily="2" charset="2"/>
              </a:rPr>
              <a:t>sont décédés en raison des violences conjugales en France. </a:t>
            </a:r>
          </a:p>
          <a:p>
            <a:pPr marL="538163" indent="0" algn="just">
              <a:buNone/>
            </a:pPr>
            <a:endParaRPr lang="fr-FR" sz="1700" dirty="0">
              <a:sym typeface="Wingdings" panose="05000000000000000000" pitchFamily="2" charset="2"/>
            </a:endParaRPr>
          </a:p>
          <a:p>
            <a:pPr marL="538163" indent="0" algn="just">
              <a:buNone/>
            </a:pPr>
            <a:r>
              <a:rPr lang="fr-FR" sz="1700" dirty="0">
                <a:sym typeface="Wingdings" panose="05000000000000000000" pitchFamily="2" charset="2"/>
              </a:rPr>
              <a:t>En 2021, </a:t>
            </a:r>
            <a:r>
              <a:rPr lang="fr-FR" sz="1700" b="1" dirty="0">
                <a:sym typeface="Wingdings" panose="05000000000000000000" pitchFamily="2" charset="2"/>
              </a:rPr>
              <a:t>49 enfants </a:t>
            </a:r>
            <a:r>
              <a:rPr lang="fr-FR" sz="1700" dirty="0">
                <a:sym typeface="Wingdings" panose="05000000000000000000" pitchFamily="2" charset="2"/>
              </a:rPr>
              <a:t>sont décédés de mort violente dans le cadre intrafamilial. </a:t>
            </a:r>
          </a:p>
          <a:p>
            <a:pPr marL="538163" indent="0" algn="just">
              <a:buNone/>
            </a:pPr>
            <a:r>
              <a:rPr lang="fr-FR" sz="1700" dirty="0">
                <a:sym typeface="Wingdings" panose="05000000000000000000" pitchFamily="2" charset="2"/>
              </a:rPr>
              <a:t>Près de 3 enfants sur 4, âgés de 2 à 4 ans subissent régulièrement des châtiments corporels et / ou des violences psychologiques de la part de leurs parents et des personnes qui s’occupent d’eux</a:t>
            </a:r>
            <a:r>
              <a:rPr lang="fr-FR" sz="1600" dirty="0">
                <a:sym typeface="Wingdings" panose="05000000000000000000" pitchFamily="2" charset="2"/>
              </a:rPr>
              <a:t>. </a:t>
            </a:r>
            <a:endParaRPr lang="fr-FR" sz="1600" dirty="0"/>
          </a:p>
        </p:txBody>
      </p:sp>
      <p:sp>
        <p:nvSpPr>
          <p:cNvPr id="15" name="Titre 4">
            <a:extLst>
              <a:ext uri="{FF2B5EF4-FFF2-40B4-BE49-F238E27FC236}">
                <a16:creationId xmlns:a16="http://schemas.microsoft.com/office/drawing/2014/main" id="{22557A62-83F4-4586-B9E4-C1BF89ECC741}"/>
              </a:ext>
            </a:extLst>
          </p:cNvPr>
          <p:cNvSpPr txBox="1">
            <a:spLocks/>
          </p:cNvSpPr>
          <p:nvPr/>
        </p:nvSpPr>
        <p:spPr>
          <a:xfrm>
            <a:off x="1499764" y="177587"/>
            <a:ext cx="8610598" cy="47592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>
                <a:solidFill>
                  <a:srgbClr val="FF9802"/>
                </a:solidFill>
              </a:rPr>
              <a:t>Atelier Violences </a:t>
            </a:r>
            <a:r>
              <a:rPr lang="fr-FR" sz="4800" b="1">
                <a:solidFill>
                  <a:srgbClr val="FF9802"/>
                </a:solidFill>
              </a:rPr>
              <a:t>Intra-Familiales</a:t>
            </a:r>
            <a:endParaRPr lang="fr-FR" sz="4800" b="1" dirty="0">
              <a:solidFill>
                <a:srgbClr val="FF980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17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39E4514B-1BC8-4E6A-B249-32FAAEAAEF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649"/>
          <a:stretch/>
        </p:blipFill>
        <p:spPr>
          <a:xfrm>
            <a:off x="0" y="0"/>
            <a:ext cx="1215826" cy="6858000"/>
          </a:xfrm>
          <a:prstGeom prst="rect">
            <a:avLst/>
          </a:prstGeo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D2AF034-94F3-4152-AC5A-3B5301137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962FB-4EA7-4DF1-95CD-5B76D3DA310A}" type="slidenum">
              <a:rPr lang="fr-FR" smtClean="0">
                <a:solidFill>
                  <a:schemeClr val="tx1"/>
                </a:solidFill>
              </a:rPr>
              <a:t>5</a:t>
            </a:fld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7" name="Image 6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27451D32-44A9-4BF1-9000-FFA13C2635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98" y="154771"/>
            <a:ext cx="1159293" cy="819500"/>
          </a:xfrm>
          <a:prstGeom prst="rect">
            <a:avLst/>
          </a:prstGeom>
        </p:spPr>
      </p:pic>
      <p:sp>
        <p:nvSpPr>
          <p:cNvPr id="10" name="Espace réservé du texte 16">
            <a:extLst>
              <a:ext uri="{FF2B5EF4-FFF2-40B4-BE49-F238E27FC236}">
                <a16:creationId xmlns:a16="http://schemas.microsoft.com/office/drawing/2014/main" id="{9DE68FF0-7180-4456-B894-E24465B75873}"/>
              </a:ext>
            </a:extLst>
          </p:cNvPr>
          <p:cNvSpPr txBox="1">
            <a:spLocks/>
          </p:cNvSpPr>
          <p:nvPr/>
        </p:nvSpPr>
        <p:spPr>
          <a:xfrm>
            <a:off x="3968602" y="6395168"/>
            <a:ext cx="7199506" cy="293358"/>
          </a:xfrm>
          <a:prstGeom prst="rect">
            <a:avLst/>
          </a:prstGeom>
        </p:spPr>
        <p:txBody>
          <a:bodyPr rtlCol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sz="1100" dirty="0"/>
              <a:t>Association de Conseil de d’Interventions Sociales du Travail - Association loi 1901   |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C9BD6BF9-3A0A-46AD-8222-A54CD19211E8}"/>
              </a:ext>
            </a:extLst>
          </p:cNvPr>
          <p:cNvCxnSpPr/>
          <p:nvPr/>
        </p:nvCxnSpPr>
        <p:spPr>
          <a:xfrm>
            <a:off x="1491448" y="187840"/>
            <a:ext cx="0" cy="70880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re 4">
            <a:extLst>
              <a:ext uri="{FF2B5EF4-FFF2-40B4-BE49-F238E27FC236}">
                <a16:creationId xmlns:a16="http://schemas.microsoft.com/office/drawing/2014/main" id="{22557A62-83F4-4586-B9E4-C1BF89ECC741}"/>
              </a:ext>
            </a:extLst>
          </p:cNvPr>
          <p:cNvSpPr txBox="1">
            <a:spLocks/>
          </p:cNvSpPr>
          <p:nvPr/>
        </p:nvSpPr>
        <p:spPr>
          <a:xfrm>
            <a:off x="1499764" y="177587"/>
            <a:ext cx="8610598" cy="47592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>
                <a:solidFill>
                  <a:srgbClr val="FF9802"/>
                </a:solidFill>
              </a:rPr>
              <a:t>Atelier Violences </a:t>
            </a:r>
            <a:r>
              <a:rPr lang="fr-FR" sz="4800" b="1">
                <a:solidFill>
                  <a:srgbClr val="FF9802"/>
                </a:solidFill>
              </a:rPr>
              <a:t>Intra-Familiales</a:t>
            </a:r>
            <a:endParaRPr lang="fr-FR" sz="4800" b="1" dirty="0">
              <a:solidFill>
                <a:srgbClr val="FF9802"/>
              </a:solidFill>
            </a:endParaRPr>
          </a:p>
        </p:txBody>
      </p:sp>
      <p:sp>
        <p:nvSpPr>
          <p:cNvPr id="21" name="Espace réservé du contenu 2"/>
          <p:cNvSpPr txBox="1">
            <a:spLocks/>
          </p:cNvSpPr>
          <p:nvPr/>
        </p:nvSpPr>
        <p:spPr>
          <a:xfrm>
            <a:off x="1491448" y="1111594"/>
            <a:ext cx="10147924" cy="42177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3000" dirty="0"/>
              <a:t>3 – </a:t>
            </a:r>
            <a:r>
              <a:rPr lang="fr-FR" sz="3000" u="sng" dirty="0"/>
              <a:t>Définition des violences intra-familiales</a:t>
            </a:r>
          </a:p>
          <a:p>
            <a:pPr marL="0" indent="0">
              <a:buNone/>
            </a:pPr>
            <a:endParaRPr lang="fr-FR" u="sng" dirty="0"/>
          </a:p>
          <a:p>
            <a:pPr marL="623888" indent="0" algn="just">
              <a:buNone/>
            </a:pPr>
            <a:r>
              <a:rPr lang="fr-FR" sz="2200" b="1" u="sng" dirty="0">
                <a:solidFill>
                  <a:schemeClr val="accent2">
                    <a:lumMod val="75000"/>
                  </a:schemeClr>
                </a:solidFill>
              </a:rPr>
              <a:t>Violences intra-familiales</a:t>
            </a:r>
            <a:r>
              <a:rPr lang="fr-FR" sz="22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r-FR" sz="2200" dirty="0"/>
              <a:t>: Selon le site du Ministère de l’Intérieur, les violences intra-familiales sont les actes de violences physiques et/ou sexuels commis par des personnes ayant un lien conjugal ou familial (au sens large) avec la victime.</a:t>
            </a:r>
          </a:p>
          <a:p>
            <a:pPr marL="623888" indent="0" algn="just">
              <a:buNone/>
            </a:pPr>
            <a:endParaRPr lang="fr-FR" sz="2200" dirty="0"/>
          </a:p>
          <a:p>
            <a:pPr marL="623888" indent="0" algn="just">
              <a:buNone/>
            </a:pPr>
            <a:r>
              <a:rPr lang="fr-FR" sz="2200" b="1" u="sng" dirty="0">
                <a:solidFill>
                  <a:schemeClr val="accent2">
                    <a:lumMod val="75000"/>
                  </a:schemeClr>
                </a:solidFill>
              </a:rPr>
              <a:t>Violences conjugales</a:t>
            </a:r>
            <a:r>
              <a:rPr lang="fr-FR" sz="22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r-FR" sz="2200" dirty="0"/>
              <a:t>: Selon l’OMS, la violence au sein du couple se réfère quant à elle, à tout comportement qui, dans le cadre d'une relation intime (partenaire ou ex-partenaire) cause un préjudice d'ordre physique, sexuel ou psychologique, ce qui inclut l'agression physique, les relations sexuelles sous contrainte, la violence psychologique et tout autre acte de domination.</a:t>
            </a:r>
          </a:p>
          <a:p>
            <a:pPr marL="623888" indent="0" algn="just">
              <a:buNone/>
            </a:pPr>
            <a:endParaRPr lang="fr-FR" sz="2200" u="sng" dirty="0"/>
          </a:p>
          <a:p>
            <a:pPr marL="623888" indent="0" algn="just">
              <a:buNone/>
            </a:pPr>
            <a:endParaRPr lang="fr-FR" sz="2200" u="sng" dirty="0"/>
          </a:p>
        </p:txBody>
      </p:sp>
    </p:spTree>
    <p:extLst>
      <p:ext uri="{BB962C8B-B14F-4D97-AF65-F5344CB8AC3E}">
        <p14:creationId xmlns:p14="http://schemas.microsoft.com/office/powerpoint/2010/main" val="2463331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39E4514B-1BC8-4E6A-B249-32FAAEAAEF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649"/>
          <a:stretch/>
        </p:blipFill>
        <p:spPr>
          <a:xfrm>
            <a:off x="0" y="0"/>
            <a:ext cx="1215826" cy="6858000"/>
          </a:xfrm>
          <a:prstGeom prst="rect">
            <a:avLst/>
          </a:prstGeo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D2AF034-94F3-4152-AC5A-3B5301137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962FB-4EA7-4DF1-95CD-5B76D3DA310A}" type="slidenum">
              <a:rPr lang="fr-FR" smtClean="0">
                <a:solidFill>
                  <a:schemeClr val="tx1"/>
                </a:solidFill>
              </a:rPr>
              <a:t>6</a:t>
            </a:fld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7" name="Image 6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27451D32-44A9-4BF1-9000-FFA13C2635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98" y="154771"/>
            <a:ext cx="1159293" cy="819500"/>
          </a:xfrm>
          <a:prstGeom prst="rect">
            <a:avLst/>
          </a:prstGeom>
        </p:spPr>
      </p:pic>
      <p:sp>
        <p:nvSpPr>
          <p:cNvPr id="10" name="Espace réservé du texte 16">
            <a:extLst>
              <a:ext uri="{FF2B5EF4-FFF2-40B4-BE49-F238E27FC236}">
                <a16:creationId xmlns:a16="http://schemas.microsoft.com/office/drawing/2014/main" id="{9DE68FF0-7180-4456-B894-E24465B75873}"/>
              </a:ext>
            </a:extLst>
          </p:cNvPr>
          <p:cNvSpPr txBox="1">
            <a:spLocks/>
          </p:cNvSpPr>
          <p:nvPr/>
        </p:nvSpPr>
        <p:spPr>
          <a:xfrm>
            <a:off x="3968602" y="6395168"/>
            <a:ext cx="7199506" cy="293358"/>
          </a:xfrm>
          <a:prstGeom prst="rect">
            <a:avLst/>
          </a:prstGeom>
        </p:spPr>
        <p:txBody>
          <a:bodyPr rtlCol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sz="1100" dirty="0"/>
              <a:t>Association de Conseil de d’Interventions Sociales du Travail - Association loi 1901   |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C9BD6BF9-3A0A-46AD-8222-A54CD19211E8}"/>
              </a:ext>
            </a:extLst>
          </p:cNvPr>
          <p:cNvCxnSpPr/>
          <p:nvPr/>
        </p:nvCxnSpPr>
        <p:spPr>
          <a:xfrm>
            <a:off x="1491448" y="187840"/>
            <a:ext cx="0" cy="70880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re 4">
            <a:extLst>
              <a:ext uri="{FF2B5EF4-FFF2-40B4-BE49-F238E27FC236}">
                <a16:creationId xmlns:a16="http://schemas.microsoft.com/office/drawing/2014/main" id="{22557A62-83F4-4586-B9E4-C1BF89ECC741}"/>
              </a:ext>
            </a:extLst>
          </p:cNvPr>
          <p:cNvSpPr txBox="1">
            <a:spLocks/>
          </p:cNvSpPr>
          <p:nvPr/>
        </p:nvSpPr>
        <p:spPr>
          <a:xfrm>
            <a:off x="1499764" y="177587"/>
            <a:ext cx="8610598" cy="47592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>
                <a:solidFill>
                  <a:srgbClr val="FF9802"/>
                </a:solidFill>
              </a:rPr>
              <a:t>Atelier Violences </a:t>
            </a:r>
            <a:r>
              <a:rPr lang="fr-FR" sz="4800" b="1">
                <a:solidFill>
                  <a:srgbClr val="FF9802"/>
                </a:solidFill>
              </a:rPr>
              <a:t>Intra-Familiales</a:t>
            </a:r>
            <a:endParaRPr lang="fr-FR" sz="4800" b="1" dirty="0">
              <a:solidFill>
                <a:srgbClr val="FF980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68E8667-08AC-44B0-8F5F-53E041CADD58}"/>
              </a:ext>
            </a:extLst>
          </p:cNvPr>
          <p:cNvSpPr/>
          <p:nvPr/>
        </p:nvSpPr>
        <p:spPr>
          <a:xfrm>
            <a:off x="2023300" y="2515549"/>
            <a:ext cx="9863898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200" dirty="0">
                <a:latin typeface="CIDFont+F1"/>
              </a:rPr>
              <a:t>«Les enfants sont des victimes de la violence domestique y compris en tant que </a:t>
            </a:r>
            <a:r>
              <a:rPr lang="fr-FR" sz="2200" dirty="0" smtClean="0">
                <a:latin typeface="CIDFont+F1"/>
              </a:rPr>
              <a:t>témoins de </a:t>
            </a:r>
            <a:r>
              <a:rPr lang="fr-FR" sz="2200" dirty="0">
                <a:latin typeface="CIDFont+F1"/>
              </a:rPr>
              <a:t>violence au sein de la famille ».</a:t>
            </a:r>
          </a:p>
          <a:p>
            <a:pPr algn="just"/>
            <a:r>
              <a:rPr lang="fr-FR" sz="1600" i="1" dirty="0" smtClean="0"/>
              <a:t>Convention européenne sur la prévention et la lutte contre la violence à l’égard des femmes et la violence</a:t>
            </a:r>
          </a:p>
          <a:p>
            <a:pPr algn="just"/>
            <a:r>
              <a:rPr lang="fr-FR" sz="1600" i="1" dirty="0" smtClean="0"/>
              <a:t>domestique dite Convention d’Istanbul (ratifiée le 4 juillet 2014 et entrée en vigueur le 1 novembre 2014)</a:t>
            </a:r>
            <a:endParaRPr lang="fr-FR" sz="1600" i="1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40EA617-04A6-4BB1-8BE3-3DCEABC0B6B2}"/>
              </a:ext>
            </a:extLst>
          </p:cNvPr>
          <p:cNvSpPr txBox="1"/>
          <p:nvPr/>
        </p:nvSpPr>
        <p:spPr>
          <a:xfrm>
            <a:off x="1930400" y="1173018"/>
            <a:ext cx="46366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u="sng" dirty="0"/>
              <a:t>Conséquences sur les enfants 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C918347C-5035-462A-84B9-FDC89716B47E}"/>
              </a:ext>
            </a:extLst>
          </p:cNvPr>
          <p:cNvSpPr txBox="1"/>
          <p:nvPr/>
        </p:nvSpPr>
        <p:spPr>
          <a:xfrm>
            <a:off x="2023300" y="1642723"/>
            <a:ext cx="98638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/>
              <a:t>La maltraitance des enfants </a:t>
            </a:r>
            <a:r>
              <a:rPr lang="fr-FR" sz="2200" dirty="0"/>
              <a:t>: violence physique  / violence psychologique / Violences sexuelles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E30EEE-F643-4927-B4BB-003F3E1A4CEA}"/>
              </a:ext>
            </a:extLst>
          </p:cNvPr>
          <p:cNvSpPr/>
          <p:nvPr/>
        </p:nvSpPr>
        <p:spPr>
          <a:xfrm>
            <a:off x="1404816" y="4039009"/>
            <a:ext cx="1048238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3888" indent="0" algn="just">
              <a:buNone/>
            </a:pPr>
            <a:r>
              <a:rPr lang="fr-FR" sz="2200" b="1" u="sng" dirty="0">
                <a:solidFill>
                  <a:schemeClr val="accent2">
                    <a:lumMod val="75000"/>
                  </a:schemeClr>
                </a:solidFill>
              </a:rPr>
              <a:t>Protection de l’enfance</a:t>
            </a:r>
            <a:r>
              <a:rPr lang="fr-FR" sz="22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fr-FR" sz="2200" dirty="0"/>
              <a:t>:  Elle vise à garantir la prise en compte des besoins fondamentaux de l’enfant, à soutenir son développement physique, affectif, intellectuel et social et à préserver sa santé, sa sécurité, sa moralité et son éducation, dans le respect de ses droits</a:t>
            </a:r>
            <a:r>
              <a:rPr lang="fr-FR" sz="2200" dirty="0" smtClean="0"/>
              <a:t>.</a:t>
            </a:r>
            <a:endParaRPr lang="fr-FR" sz="2200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33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39E4514B-1BC8-4E6A-B249-32FAAEAAEF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649"/>
          <a:stretch/>
        </p:blipFill>
        <p:spPr>
          <a:xfrm>
            <a:off x="0" y="0"/>
            <a:ext cx="1215826" cy="6858000"/>
          </a:xfrm>
          <a:prstGeom prst="rect">
            <a:avLst/>
          </a:prstGeo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D2AF034-94F3-4152-AC5A-3B5301137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962FB-4EA7-4DF1-95CD-5B76D3DA310A}" type="slidenum">
              <a:rPr lang="fr-FR" smtClean="0">
                <a:solidFill>
                  <a:schemeClr val="tx1"/>
                </a:solidFill>
              </a:rPr>
              <a:t>7</a:t>
            </a:fld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7" name="Image 6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27451D32-44A9-4BF1-9000-FFA13C2635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98" y="154771"/>
            <a:ext cx="1159293" cy="819500"/>
          </a:xfrm>
          <a:prstGeom prst="rect">
            <a:avLst/>
          </a:prstGeom>
        </p:spPr>
      </p:pic>
      <p:sp>
        <p:nvSpPr>
          <p:cNvPr id="10" name="Espace réservé du texte 16">
            <a:extLst>
              <a:ext uri="{FF2B5EF4-FFF2-40B4-BE49-F238E27FC236}">
                <a16:creationId xmlns:a16="http://schemas.microsoft.com/office/drawing/2014/main" id="{9DE68FF0-7180-4456-B894-E24465B75873}"/>
              </a:ext>
            </a:extLst>
          </p:cNvPr>
          <p:cNvSpPr txBox="1">
            <a:spLocks/>
          </p:cNvSpPr>
          <p:nvPr/>
        </p:nvSpPr>
        <p:spPr>
          <a:xfrm>
            <a:off x="3968602" y="6395168"/>
            <a:ext cx="7199506" cy="293358"/>
          </a:xfrm>
          <a:prstGeom prst="rect">
            <a:avLst/>
          </a:prstGeom>
        </p:spPr>
        <p:txBody>
          <a:bodyPr rtlCol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sz="1100" dirty="0"/>
              <a:t>Association de Conseil de d’Interventions Sociales du Travail - Association loi 1901   |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C9BD6BF9-3A0A-46AD-8222-A54CD19211E8}"/>
              </a:ext>
            </a:extLst>
          </p:cNvPr>
          <p:cNvCxnSpPr/>
          <p:nvPr/>
        </p:nvCxnSpPr>
        <p:spPr>
          <a:xfrm>
            <a:off x="1491448" y="187840"/>
            <a:ext cx="0" cy="70880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space réservé du contenu 2"/>
          <p:cNvSpPr txBox="1">
            <a:spLocks/>
          </p:cNvSpPr>
          <p:nvPr/>
        </p:nvSpPr>
        <p:spPr>
          <a:xfrm>
            <a:off x="1499764" y="805523"/>
            <a:ext cx="10165245" cy="5279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/>
              <a:t>4 – </a:t>
            </a:r>
            <a:r>
              <a:rPr lang="fr-FR" u="sng" dirty="0"/>
              <a:t>Les différents types de </a:t>
            </a:r>
            <a:r>
              <a:rPr lang="fr-FR" u="sng" dirty="0" smtClean="0"/>
              <a:t>violences</a:t>
            </a:r>
            <a:endParaRPr lang="fr-FR" u="sng" dirty="0"/>
          </a:p>
        </p:txBody>
      </p:sp>
      <p:sp>
        <p:nvSpPr>
          <p:cNvPr id="12" name="Titre 4">
            <a:extLst>
              <a:ext uri="{FF2B5EF4-FFF2-40B4-BE49-F238E27FC236}">
                <a16:creationId xmlns:a16="http://schemas.microsoft.com/office/drawing/2014/main" id="{22557A62-83F4-4586-B9E4-C1BF89ECC741}"/>
              </a:ext>
            </a:extLst>
          </p:cNvPr>
          <p:cNvSpPr txBox="1">
            <a:spLocks/>
          </p:cNvSpPr>
          <p:nvPr/>
        </p:nvSpPr>
        <p:spPr>
          <a:xfrm>
            <a:off x="1499764" y="177587"/>
            <a:ext cx="8610598" cy="47592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>
                <a:solidFill>
                  <a:srgbClr val="FF9802"/>
                </a:solidFill>
              </a:rPr>
              <a:t>Atelier Violences </a:t>
            </a:r>
            <a:r>
              <a:rPr lang="fr-FR" sz="4800" b="1">
                <a:solidFill>
                  <a:srgbClr val="FF9802"/>
                </a:solidFill>
              </a:rPr>
              <a:t>Intra-Familiales</a:t>
            </a:r>
            <a:endParaRPr lang="fr-FR" sz="4800" b="1" dirty="0">
              <a:solidFill>
                <a:srgbClr val="FF9802"/>
              </a:solidFill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A9681FA3-38CC-7E51-7022-5201FA06D52E}"/>
              </a:ext>
            </a:extLst>
          </p:cNvPr>
          <p:cNvSpPr txBox="1"/>
          <p:nvPr/>
        </p:nvSpPr>
        <p:spPr>
          <a:xfrm>
            <a:off x="2029616" y="957143"/>
            <a:ext cx="1002699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b="1" dirty="0"/>
              <a:t/>
            </a:r>
            <a:br>
              <a:rPr lang="fr-FR" b="1" dirty="0"/>
            </a:br>
            <a:r>
              <a:rPr lang="fr-FR" b="1" dirty="0"/>
              <a:t>Plus communément, l</a:t>
            </a:r>
            <a:r>
              <a:rPr lang="fr-FR" dirty="0"/>
              <a:t>e terme violences intrafamiliales est utilisé pour décrire tout comportement qui, dans le cadre d'une relation intime (partenaire ou ex-partenaire) </a:t>
            </a:r>
            <a:r>
              <a:rPr lang="fr-FR" b="1" dirty="0"/>
              <a:t>cause un préjudice d'ordre physique, sexuel ou psychologique</a:t>
            </a:r>
            <a:r>
              <a:rPr lang="fr-FR" dirty="0"/>
              <a:t>.</a:t>
            </a:r>
            <a:endParaRPr lang="fr-FR" sz="1600" dirty="0"/>
          </a:p>
        </p:txBody>
      </p:sp>
      <p:grpSp>
        <p:nvGrpSpPr>
          <p:cNvPr id="38" name="Groupe 37"/>
          <p:cNvGrpSpPr/>
          <p:nvPr/>
        </p:nvGrpSpPr>
        <p:grpSpPr>
          <a:xfrm>
            <a:off x="661408" y="3502379"/>
            <a:ext cx="2804880" cy="1412065"/>
            <a:chOff x="1984096" y="4951741"/>
            <a:chExt cx="2714035" cy="1366331"/>
          </a:xfrm>
        </p:grpSpPr>
        <p:sp>
          <p:nvSpPr>
            <p:cNvPr id="39" name="ZoneTexte 4">
              <a:extLst>
                <a:ext uri="{FF2B5EF4-FFF2-40B4-BE49-F238E27FC236}">
                  <a16:creationId xmlns:a16="http://schemas.microsoft.com/office/drawing/2014/main" id="{7D150718-681D-2849-8062-DE64A6D68C39}"/>
                </a:ext>
              </a:extLst>
            </p:cNvPr>
            <p:cNvSpPr txBox="1"/>
            <p:nvPr/>
          </p:nvSpPr>
          <p:spPr>
            <a:xfrm>
              <a:off x="1984096" y="5671741"/>
              <a:ext cx="271403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>
                  <a:solidFill>
                    <a:srgbClr val="001A7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Les violences psychologiques</a:t>
              </a:r>
            </a:p>
          </p:txBody>
        </p:sp>
        <p:pic>
          <p:nvPicPr>
            <p:cNvPr id="40" name="Image 7">
              <a:extLst>
                <a:ext uri="{FF2B5EF4-FFF2-40B4-BE49-F238E27FC236}">
                  <a16:creationId xmlns:a16="http://schemas.microsoft.com/office/drawing/2014/main" id="{9144FDE2-A4E8-1B49-8D96-EE15FD5DA25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81113" y="4951741"/>
              <a:ext cx="720000" cy="720000"/>
            </a:xfrm>
            <a:prstGeom prst="rect">
              <a:avLst/>
            </a:prstGeom>
            <a:ln>
              <a:noFill/>
            </a:ln>
            <a:effectLst/>
          </p:spPr>
        </p:pic>
      </p:grpSp>
      <p:grpSp>
        <p:nvGrpSpPr>
          <p:cNvPr id="41" name="Groupe 40"/>
          <p:cNvGrpSpPr/>
          <p:nvPr/>
        </p:nvGrpSpPr>
        <p:grpSpPr>
          <a:xfrm>
            <a:off x="1911382" y="2366582"/>
            <a:ext cx="2516531" cy="1309492"/>
            <a:chOff x="3195684" y="2981018"/>
            <a:chExt cx="2435025" cy="1267080"/>
          </a:xfrm>
        </p:grpSpPr>
        <p:sp>
          <p:nvSpPr>
            <p:cNvPr id="42" name="ZoneTexte 8">
              <a:extLst>
                <a:ext uri="{FF2B5EF4-FFF2-40B4-BE49-F238E27FC236}">
                  <a16:creationId xmlns:a16="http://schemas.microsoft.com/office/drawing/2014/main" id="{179E46C1-CAA9-F84E-BECF-AC7D225D1F45}"/>
                </a:ext>
              </a:extLst>
            </p:cNvPr>
            <p:cNvSpPr txBox="1"/>
            <p:nvPr/>
          </p:nvSpPr>
          <p:spPr>
            <a:xfrm>
              <a:off x="3195684" y="3601767"/>
              <a:ext cx="24350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>
                  <a:solidFill>
                    <a:srgbClr val="001A7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Les violences verbales</a:t>
              </a:r>
            </a:p>
          </p:txBody>
        </p:sp>
        <p:pic>
          <p:nvPicPr>
            <p:cNvPr id="43" name="Image 14">
              <a:extLst>
                <a:ext uri="{FF2B5EF4-FFF2-40B4-BE49-F238E27FC236}">
                  <a16:creationId xmlns:a16="http://schemas.microsoft.com/office/drawing/2014/main" id="{F9D895FD-1354-1342-91D0-D3E817C3D90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53196" y="2981018"/>
              <a:ext cx="720000" cy="720000"/>
            </a:xfrm>
            <a:prstGeom prst="rect">
              <a:avLst/>
            </a:prstGeom>
            <a:ln>
              <a:noFill/>
            </a:ln>
            <a:effectLst/>
          </p:spPr>
        </p:pic>
      </p:grpSp>
      <p:grpSp>
        <p:nvGrpSpPr>
          <p:cNvPr id="44" name="Groupe 43"/>
          <p:cNvGrpSpPr/>
          <p:nvPr/>
        </p:nvGrpSpPr>
        <p:grpSpPr>
          <a:xfrm>
            <a:off x="7607586" y="2570084"/>
            <a:ext cx="2435025" cy="1372190"/>
            <a:chOff x="9530205" y="3163016"/>
            <a:chExt cx="2435025" cy="1372190"/>
          </a:xfrm>
        </p:grpSpPr>
        <p:sp>
          <p:nvSpPr>
            <p:cNvPr id="45" name="ZoneTexte 10">
              <a:extLst>
                <a:ext uri="{FF2B5EF4-FFF2-40B4-BE49-F238E27FC236}">
                  <a16:creationId xmlns:a16="http://schemas.microsoft.com/office/drawing/2014/main" id="{272CBF0C-188A-FD4A-829B-24AB48B23848}"/>
                </a:ext>
              </a:extLst>
            </p:cNvPr>
            <p:cNvSpPr txBox="1"/>
            <p:nvPr/>
          </p:nvSpPr>
          <p:spPr>
            <a:xfrm>
              <a:off x="9530205" y="3888875"/>
              <a:ext cx="24350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>
                  <a:solidFill>
                    <a:srgbClr val="001A7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Les violences sexuelles</a:t>
              </a:r>
            </a:p>
          </p:txBody>
        </p:sp>
        <p:pic>
          <p:nvPicPr>
            <p:cNvPr id="46" name="Image 15">
              <a:extLst>
                <a:ext uri="{FF2B5EF4-FFF2-40B4-BE49-F238E27FC236}">
                  <a16:creationId xmlns:a16="http://schemas.microsoft.com/office/drawing/2014/main" id="{979255FF-31E8-8047-87E4-7D8E4C11377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387717" y="3163016"/>
              <a:ext cx="720000" cy="720000"/>
            </a:xfrm>
            <a:prstGeom prst="rect">
              <a:avLst/>
            </a:prstGeom>
            <a:ln>
              <a:noFill/>
            </a:ln>
            <a:effectLst/>
          </p:spPr>
        </p:pic>
      </p:grpSp>
      <p:grpSp>
        <p:nvGrpSpPr>
          <p:cNvPr id="47" name="Groupe 46"/>
          <p:cNvGrpSpPr/>
          <p:nvPr/>
        </p:nvGrpSpPr>
        <p:grpSpPr>
          <a:xfrm>
            <a:off x="6392677" y="3839844"/>
            <a:ext cx="2435025" cy="1323198"/>
            <a:chOff x="8280638" y="4909067"/>
            <a:chExt cx="2435025" cy="1323198"/>
          </a:xfrm>
        </p:grpSpPr>
        <p:sp>
          <p:nvSpPr>
            <p:cNvPr id="48" name="ZoneTexte 11">
              <a:extLst>
                <a:ext uri="{FF2B5EF4-FFF2-40B4-BE49-F238E27FC236}">
                  <a16:creationId xmlns:a16="http://schemas.microsoft.com/office/drawing/2014/main" id="{02553A72-F92B-A945-A1B9-55BBB12A55C7}"/>
                </a:ext>
              </a:extLst>
            </p:cNvPr>
            <p:cNvSpPr txBox="1"/>
            <p:nvPr/>
          </p:nvSpPr>
          <p:spPr>
            <a:xfrm>
              <a:off x="8280638" y="5585934"/>
              <a:ext cx="24350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>
                  <a:solidFill>
                    <a:srgbClr val="001A7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Les violences physiques</a:t>
              </a:r>
            </a:p>
          </p:txBody>
        </p:sp>
        <p:pic>
          <p:nvPicPr>
            <p:cNvPr id="49" name="Image 16">
              <a:extLst>
                <a:ext uri="{FF2B5EF4-FFF2-40B4-BE49-F238E27FC236}">
                  <a16:creationId xmlns:a16="http://schemas.microsoft.com/office/drawing/2014/main" id="{1B279058-E0DF-FF46-8E0B-A2A95BC8425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38150" y="4909067"/>
              <a:ext cx="720000" cy="720000"/>
            </a:xfrm>
            <a:prstGeom prst="rect">
              <a:avLst/>
            </a:prstGeom>
            <a:ln>
              <a:noFill/>
            </a:ln>
            <a:effectLst/>
          </p:spPr>
        </p:pic>
      </p:grpSp>
      <p:grpSp>
        <p:nvGrpSpPr>
          <p:cNvPr id="50" name="Groupe 49"/>
          <p:cNvGrpSpPr/>
          <p:nvPr/>
        </p:nvGrpSpPr>
        <p:grpSpPr>
          <a:xfrm>
            <a:off x="4859239" y="2316221"/>
            <a:ext cx="2435025" cy="1782271"/>
            <a:chOff x="6101376" y="2914457"/>
            <a:chExt cx="2435025" cy="1782271"/>
          </a:xfrm>
        </p:grpSpPr>
        <p:sp>
          <p:nvSpPr>
            <p:cNvPr id="51" name="ZoneTexte 12">
              <a:extLst>
                <a:ext uri="{FF2B5EF4-FFF2-40B4-BE49-F238E27FC236}">
                  <a16:creationId xmlns:a16="http://schemas.microsoft.com/office/drawing/2014/main" id="{3AF69F1A-73E7-9648-94B3-834995F94798}"/>
                </a:ext>
              </a:extLst>
            </p:cNvPr>
            <p:cNvSpPr txBox="1"/>
            <p:nvPr/>
          </p:nvSpPr>
          <p:spPr>
            <a:xfrm>
              <a:off x="6101376" y="3557955"/>
              <a:ext cx="2435025" cy="1138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>
                  <a:solidFill>
                    <a:srgbClr val="001A7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Les violences économiques</a:t>
              </a:r>
            </a:p>
            <a:p>
              <a:pPr algn="ctr"/>
              <a:r>
                <a:rPr lang="fr-FR" sz="1600" dirty="0"/>
                <a:t>(spoliation, contrôle des biens et des ressources…)</a:t>
              </a:r>
              <a:endParaRPr lang="fr-FR" sz="1600" dirty="0">
                <a:solidFill>
                  <a:srgbClr val="001A7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52" name="Image 17">
              <a:extLst>
                <a:ext uri="{FF2B5EF4-FFF2-40B4-BE49-F238E27FC236}">
                  <a16:creationId xmlns:a16="http://schemas.microsoft.com/office/drawing/2014/main" id="{360FEE81-41C9-FE4C-B2B3-155AF6B9904F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58888" y="2914457"/>
              <a:ext cx="720000" cy="720000"/>
            </a:xfrm>
            <a:prstGeom prst="rect">
              <a:avLst/>
            </a:prstGeom>
            <a:ln>
              <a:noFill/>
            </a:ln>
            <a:effectLst/>
          </p:spPr>
        </p:pic>
      </p:grpSp>
      <p:grpSp>
        <p:nvGrpSpPr>
          <p:cNvPr id="53" name="Groupe 52"/>
          <p:cNvGrpSpPr/>
          <p:nvPr/>
        </p:nvGrpSpPr>
        <p:grpSpPr>
          <a:xfrm>
            <a:off x="2960576" y="3862145"/>
            <a:ext cx="2613197" cy="1323198"/>
            <a:chOff x="4609673" y="5040931"/>
            <a:chExt cx="2613197" cy="1323198"/>
          </a:xfrm>
        </p:grpSpPr>
        <p:sp>
          <p:nvSpPr>
            <p:cNvPr id="54" name="ZoneTexte 13">
              <a:extLst>
                <a:ext uri="{FF2B5EF4-FFF2-40B4-BE49-F238E27FC236}">
                  <a16:creationId xmlns:a16="http://schemas.microsoft.com/office/drawing/2014/main" id="{9A08E814-191A-1B43-81CF-9803FE6B14AD}"/>
                </a:ext>
              </a:extLst>
            </p:cNvPr>
            <p:cNvSpPr txBox="1"/>
            <p:nvPr/>
          </p:nvSpPr>
          <p:spPr>
            <a:xfrm>
              <a:off x="4609673" y="5717798"/>
              <a:ext cx="26131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>
                  <a:solidFill>
                    <a:srgbClr val="001A7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Les violences administratives</a:t>
              </a:r>
            </a:p>
          </p:txBody>
        </p:sp>
        <p:pic>
          <p:nvPicPr>
            <p:cNvPr id="55" name="Image 18">
              <a:extLst>
                <a:ext uri="{FF2B5EF4-FFF2-40B4-BE49-F238E27FC236}">
                  <a16:creationId xmlns:a16="http://schemas.microsoft.com/office/drawing/2014/main" id="{08722D31-8822-0443-B465-E2F4D76B5AB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56271" y="5040931"/>
              <a:ext cx="720000" cy="720000"/>
            </a:xfrm>
            <a:prstGeom prst="rect">
              <a:avLst/>
            </a:prstGeom>
            <a:ln>
              <a:noFill/>
            </a:ln>
            <a:effectLst/>
          </p:spPr>
        </p:pic>
      </p:grpSp>
      <p:grpSp>
        <p:nvGrpSpPr>
          <p:cNvPr id="56" name="Groupe 55"/>
          <p:cNvGrpSpPr/>
          <p:nvPr/>
        </p:nvGrpSpPr>
        <p:grpSpPr>
          <a:xfrm>
            <a:off x="9961983" y="2677876"/>
            <a:ext cx="2269737" cy="2317287"/>
            <a:chOff x="105702" y="2515016"/>
            <a:chExt cx="2435025" cy="2638180"/>
          </a:xfrm>
        </p:grpSpPr>
        <p:pic>
          <p:nvPicPr>
            <p:cNvPr id="57" name="Image 56"/>
            <p:cNvPicPr>
              <a:picLocks noChangeAspect="1"/>
            </p:cNvPicPr>
            <p:nvPr/>
          </p:nvPicPr>
          <p:blipFill rotWithShape="1">
            <a:blip r:embed="rId10"/>
            <a:srcRect b="6778"/>
            <a:stretch/>
          </p:blipFill>
          <p:spPr>
            <a:xfrm>
              <a:off x="401740" y="2515016"/>
              <a:ext cx="1842948" cy="1120129"/>
            </a:xfrm>
            <a:prstGeom prst="rect">
              <a:avLst/>
            </a:prstGeom>
          </p:spPr>
        </p:pic>
        <p:sp>
          <p:nvSpPr>
            <p:cNvPr id="58" name="ZoneTexte 10">
              <a:extLst>
                <a:ext uri="{FF2B5EF4-FFF2-40B4-BE49-F238E27FC236}">
                  <a16:creationId xmlns:a16="http://schemas.microsoft.com/office/drawing/2014/main" id="{272CBF0C-188A-FD4A-829B-24AB48B23848}"/>
                </a:ext>
              </a:extLst>
            </p:cNvPr>
            <p:cNvSpPr txBox="1"/>
            <p:nvPr/>
          </p:nvSpPr>
          <p:spPr>
            <a:xfrm>
              <a:off x="105702" y="3521980"/>
              <a:ext cx="2435025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>
                  <a:solidFill>
                    <a:srgbClr val="001A7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Cyber contrôle / surveillance</a:t>
              </a:r>
            </a:p>
            <a:p>
              <a:pPr algn="ctr"/>
              <a:r>
                <a:rPr lang="fr-FR" sz="1600" dirty="0"/>
                <a:t>(confiscation des codes d’accès</a:t>
              </a:r>
            </a:p>
            <a:p>
              <a:pPr algn="ctr"/>
              <a:r>
                <a:rPr lang="fr-FR" sz="1600" dirty="0"/>
                <a:t>&amp; géolocalisation, logiciels espion…)</a:t>
              </a:r>
              <a:endParaRPr lang="fr-FR" sz="1600" dirty="0">
                <a:solidFill>
                  <a:srgbClr val="001A7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9" name="Rectangle 58"/>
          <p:cNvSpPr/>
          <p:nvPr/>
        </p:nvSpPr>
        <p:spPr>
          <a:xfrm>
            <a:off x="1215826" y="5370495"/>
            <a:ext cx="10739950" cy="1000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fr-FR" b="1" dirty="0"/>
              <a:t>Il est important </a:t>
            </a:r>
            <a:r>
              <a:rPr lang="fr-FR" dirty="0"/>
              <a:t>de rappeler que Les victimes sont de toutes classes</a:t>
            </a:r>
            <a:r>
              <a:rPr lang="fr-FR" b="1" dirty="0"/>
              <a:t> socio-économiques et de tous niveaux d’éducation, de races et de religions. 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b="1" dirty="0"/>
              <a:t>89 % des victimes sont des femmes. 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1748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39E4514B-1BC8-4E6A-B249-32FAAEAAEF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649"/>
          <a:stretch/>
        </p:blipFill>
        <p:spPr>
          <a:xfrm>
            <a:off x="0" y="0"/>
            <a:ext cx="1215826" cy="6858000"/>
          </a:xfrm>
          <a:prstGeom prst="rect">
            <a:avLst/>
          </a:prstGeo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D2AF034-94F3-4152-AC5A-3B5301137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962FB-4EA7-4DF1-95CD-5B76D3DA310A}" type="slidenum">
              <a:rPr lang="fr-FR" smtClean="0">
                <a:solidFill>
                  <a:schemeClr val="tx1"/>
                </a:solidFill>
              </a:rPr>
              <a:t>8</a:t>
            </a:fld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7" name="Image 6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27451D32-44A9-4BF1-9000-FFA13C2635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98" y="154771"/>
            <a:ext cx="1159293" cy="819500"/>
          </a:xfrm>
          <a:prstGeom prst="rect">
            <a:avLst/>
          </a:prstGeom>
        </p:spPr>
      </p:pic>
      <p:sp>
        <p:nvSpPr>
          <p:cNvPr id="10" name="Espace réservé du texte 16">
            <a:extLst>
              <a:ext uri="{FF2B5EF4-FFF2-40B4-BE49-F238E27FC236}">
                <a16:creationId xmlns:a16="http://schemas.microsoft.com/office/drawing/2014/main" id="{9DE68FF0-7180-4456-B894-E24465B75873}"/>
              </a:ext>
            </a:extLst>
          </p:cNvPr>
          <p:cNvSpPr txBox="1">
            <a:spLocks/>
          </p:cNvSpPr>
          <p:nvPr/>
        </p:nvSpPr>
        <p:spPr>
          <a:xfrm>
            <a:off x="3968602" y="6395168"/>
            <a:ext cx="7199506" cy="293358"/>
          </a:xfrm>
          <a:prstGeom prst="rect">
            <a:avLst/>
          </a:prstGeom>
        </p:spPr>
        <p:txBody>
          <a:bodyPr rtlCol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sz="1100" dirty="0"/>
              <a:t>Association de Conseil de d’Interventions Sociales du Travail - Association loi 1901   |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C9BD6BF9-3A0A-46AD-8222-A54CD19211E8}"/>
              </a:ext>
            </a:extLst>
          </p:cNvPr>
          <p:cNvCxnSpPr/>
          <p:nvPr/>
        </p:nvCxnSpPr>
        <p:spPr>
          <a:xfrm>
            <a:off x="1491448" y="187840"/>
            <a:ext cx="0" cy="70880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space réservé du contenu 2"/>
          <p:cNvSpPr txBox="1">
            <a:spLocks/>
          </p:cNvSpPr>
          <p:nvPr/>
        </p:nvSpPr>
        <p:spPr>
          <a:xfrm>
            <a:off x="1676400" y="1303369"/>
            <a:ext cx="9894606" cy="3815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/>
              <a:t>5 – Focus sur la n</a:t>
            </a:r>
            <a:r>
              <a:rPr lang="fr-FR" u="sng" dirty="0"/>
              <a:t>otion d’emprise</a:t>
            </a:r>
          </a:p>
          <a:p>
            <a:pPr marL="0" indent="0">
              <a:buNone/>
            </a:pPr>
            <a:endParaRPr lang="fr-FR" sz="1200" u="sng" dirty="0"/>
          </a:p>
          <a:p>
            <a:pPr marL="538163" indent="0" algn="just">
              <a:buNone/>
            </a:pPr>
            <a:r>
              <a:rPr lang="fr-FR" sz="2000" dirty="0"/>
              <a:t>Selon Marie France HIRIGOYEN, l’emprise est une véritable prise de possession du psychisme de l’autre, qui aboutit à l’aliénation de la victime, dont les capacités de jugement sont altérées au point qu’elle en arrive à accepter l’inacceptable. </a:t>
            </a:r>
          </a:p>
          <a:p>
            <a:pPr marL="538163" indent="0" algn="just">
              <a:buNone/>
            </a:pPr>
            <a:endParaRPr lang="fr-FR" sz="2000" dirty="0"/>
          </a:p>
          <a:p>
            <a:pPr marL="538163" indent="0" algn="just">
              <a:buNone/>
            </a:pPr>
            <a:r>
              <a:rPr lang="fr-FR" sz="2000" dirty="0">
                <a:sym typeface="Wingdings" panose="05000000000000000000" pitchFamily="2" charset="2"/>
              </a:rPr>
              <a:t> </a:t>
            </a:r>
            <a:r>
              <a:rPr lang="fr-FR" sz="2000" u="sng" dirty="0" smtClean="0">
                <a:sym typeface="Wingdings" panose="05000000000000000000" pitchFamily="2" charset="2"/>
              </a:rPr>
              <a:t>Proposition d’illustration </a:t>
            </a:r>
            <a:r>
              <a:rPr lang="fr-FR" sz="2000" u="sng" dirty="0">
                <a:sym typeface="Wingdings" panose="05000000000000000000" pitchFamily="2" charset="2"/>
              </a:rPr>
              <a:t>via des </a:t>
            </a:r>
            <a:r>
              <a:rPr lang="fr-FR" sz="2000" u="sng" dirty="0" smtClean="0">
                <a:sym typeface="Wingdings" panose="05000000000000000000" pitchFamily="2" charset="2"/>
              </a:rPr>
              <a:t>vidéos </a:t>
            </a:r>
            <a:r>
              <a:rPr lang="fr-FR" sz="2000" u="sng" dirty="0" err="1" smtClean="0">
                <a:sym typeface="Wingdings" panose="05000000000000000000" pitchFamily="2" charset="2"/>
              </a:rPr>
              <a:t>Youtube</a:t>
            </a:r>
            <a:r>
              <a:rPr lang="fr-FR" sz="2000" dirty="0" smtClean="0">
                <a:sym typeface="Wingdings" panose="05000000000000000000" pitchFamily="2" charset="2"/>
              </a:rPr>
              <a:t> </a:t>
            </a:r>
            <a:r>
              <a:rPr lang="fr-FR" sz="2000" dirty="0">
                <a:sym typeface="Wingdings" panose="05000000000000000000" pitchFamily="2" charset="2"/>
              </a:rPr>
              <a:t>(CFA / entreprise)</a:t>
            </a:r>
            <a:endParaRPr lang="fr-FR" sz="2000" dirty="0"/>
          </a:p>
        </p:txBody>
      </p:sp>
      <p:sp>
        <p:nvSpPr>
          <p:cNvPr id="12" name="Titre 4">
            <a:extLst>
              <a:ext uri="{FF2B5EF4-FFF2-40B4-BE49-F238E27FC236}">
                <a16:creationId xmlns:a16="http://schemas.microsoft.com/office/drawing/2014/main" id="{22557A62-83F4-4586-B9E4-C1BF89ECC741}"/>
              </a:ext>
            </a:extLst>
          </p:cNvPr>
          <p:cNvSpPr txBox="1">
            <a:spLocks/>
          </p:cNvSpPr>
          <p:nvPr/>
        </p:nvSpPr>
        <p:spPr>
          <a:xfrm>
            <a:off x="1499764" y="177587"/>
            <a:ext cx="8610598" cy="47592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>
                <a:solidFill>
                  <a:srgbClr val="FF9802"/>
                </a:solidFill>
              </a:rPr>
              <a:t>Atelier Violences </a:t>
            </a:r>
            <a:r>
              <a:rPr lang="fr-FR" sz="4800" b="1">
                <a:solidFill>
                  <a:srgbClr val="FF9802"/>
                </a:solidFill>
              </a:rPr>
              <a:t>Intra-Familiales</a:t>
            </a:r>
            <a:endParaRPr lang="fr-FR" sz="4800" b="1" dirty="0">
              <a:solidFill>
                <a:srgbClr val="FF9802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4762423" y="3794332"/>
            <a:ext cx="2922147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  <a:sym typeface="Wingdings" panose="05000000000000000000" pitchFamily="2" charset="2"/>
              </a:rPr>
              <a:t> </a:t>
            </a:r>
            <a:r>
              <a:rPr lang="fr-FR" dirty="0" smtClean="0">
                <a:solidFill>
                  <a:srgbClr val="FF0000"/>
                </a:solidFill>
                <a:sym typeface="Wingdings" panose="05000000000000000000" pitchFamily="2" charset="2"/>
              </a:rPr>
              <a:t>F</a:t>
            </a:r>
            <a:r>
              <a:rPr lang="fr-FR" dirty="0" smtClean="0">
                <a:solidFill>
                  <a:srgbClr val="FF0000"/>
                </a:solidFill>
              </a:rPr>
              <a:t>aire </a:t>
            </a:r>
            <a:r>
              <a:rPr lang="fr-FR" dirty="0">
                <a:solidFill>
                  <a:srgbClr val="FF0000"/>
                </a:solidFill>
              </a:rPr>
              <a:t>des liens </a:t>
            </a:r>
            <a:r>
              <a:rPr lang="fr-FR" dirty="0" smtClean="0">
                <a:solidFill>
                  <a:srgbClr val="FF0000"/>
                </a:solidFill>
              </a:rPr>
              <a:t>hypertextes</a:t>
            </a: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48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>
            <a:extLst>
              <a:ext uri="{FF2B5EF4-FFF2-40B4-BE49-F238E27FC236}">
                <a16:creationId xmlns:a16="http://schemas.microsoft.com/office/drawing/2014/main" id="{39E4514B-1BC8-4E6A-B249-32FAAEAAEF0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649"/>
          <a:stretch/>
        </p:blipFill>
        <p:spPr>
          <a:xfrm>
            <a:off x="0" y="0"/>
            <a:ext cx="1215826" cy="6858000"/>
          </a:xfrm>
          <a:prstGeom prst="rect">
            <a:avLst/>
          </a:prstGeom>
        </p:spPr>
      </p:pic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D2AF034-94F3-4152-AC5A-3B5301137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962FB-4EA7-4DF1-95CD-5B76D3DA310A}" type="slidenum">
              <a:rPr lang="fr-FR" smtClean="0">
                <a:solidFill>
                  <a:schemeClr val="tx1"/>
                </a:solidFill>
              </a:rPr>
              <a:t>9</a:t>
            </a:fld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7" name="Image 6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27451D32-44A9-4BF1-9000-FFA13C2635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98" y="154771"/>
            <a:ext cx="1159293" cy="819500"/>
          </a:xfrm>
          <a:prstGeom prst="rect">
            <a:avLst/>
          </a:prstGeom>
        </p:spPr>
      </p:pic>
      <p:sp>
        <p:nvSpPr>
          <p:cNvPr id="10" name="Espace réservé du texte 16">
            <a:extLst>
              <a:ext uri="{FF2B5EF4-FFF2-40B4-BE49-F238E27FC236}">
                <a16:creationId xmlns:a16="http://schemas.microsoft.com/office/drawing/2014/main" id="{9DE68FF0-7180-4456-B894-E24465B75873}"/>
              </a:ext>
            </a:extLst>
          </p:cNvPr>
          <p:cNvSpPr txBox="1">
            <a:spLocks/>
          </p:cNvSpPr>
          <p:nvPr/>
        </p:nvSpPr>
        <p:spPr>
          <a:xfrm>
            <a:off x="3968602" y="6395168"/>
            <a:ext cx="7199506" cy="293358"/>
          </a:xfrm>
          <a:prstGeom prst="rect">
            <a:avLst/>
          </a:prstGeom>
        </p:spPr>
        <p:txBody>
          <a:bodyPr rtlCol="0" anchor="ctr"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fr-FR" sz="1100" dirty="0"/>
              <a:t>Association de Conseil de d’Interventions Sociales du Travail - Association loi 1901   |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C9BD6BF9-3A0A-46AD-8222-A54CD19211E8}"/>
              </a:ext>
            </a:extLst>
          </p:cNvPr>
          <p:cNvCxnSpPr/>
          <p:nvPr/>
        </p:nvCxnSpPr>
        <p:spPr>
          <a:xfrm>
            <a:off x="1491448" y="187840"/>
            <a:ext cx="0" cy="70880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space réservé du contenu 2"/>
          <p:cNvSpPr txBox="1">
            <a:spLocks/>
          </p:cNvSpPr>
          <p:nvPr/>
        </p:nvSpPr>
        <p:spPr>
          <a:xfrm>
            <a:off x="1603027" y="1339418"/>
            <a:ext cx="5831814" cy="6517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Ä"/>
            </a:pPr>
            <a:r>
              <a:rPr lang="fr-FR" u="sng" dirty="0"/>
              <a:t>Illustration avec le </a:t>
            </a:r>
            <a:r>
              <a:rPr lang="fr-FR" u="sng" dirty="0" err="1"/>
              <a:t>violentomètre</a:t>
            </a:r>
            <a:endParaRPr lang="fr-FR" u="sng" dirty="0"/>
          </a:p>
        </p:txBody>
      </p:sp>
      <p:sp>
        <p:nvSpPr>
          <p:cNvPr id="12" name="Titre 4">
            <a:extLst>
              <a:ext uri="{FF2B5EF4-FFF2-40B4-BE49-F238E27FC236}">
                <a16:creationId xmlns:a16="http://schemas.microsoft.com/office/drawing/2014/main" id="{22557A62-83F4-4586-B9E4-C1BF89ECC741}"/>
              </a:ext>
            </a:extLst>
          </p:cNvPr>
          <p:cNvSpPr txBox="1">
            <a:spLocks/>
          </p:cNvSpPr>
          <p:nvPr/>
        </p:nvSpPr>
        <p:spPr>
          <a:xfrm>
            <a:off x="1499764" y="177587"/>
            <a:ext cx="8610598" cy="475926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b="1" dirty="0">
                <a:solidFill>
                  <a:srgbClr val="FF9802"/>
                </a:solidFill>
              </a:rPr>
              <a:t>Atelier Violences </a:t>
            </a:r>
            <a:r>
              <a:rPr lang="fr-FR" sz="4800" b="1">
                <a:solidFill>
                  <a:srgbClr val="FF9802"/>
                </a:solidFill>
              </a:rPr>
              <a:t>Intra-Familiales</a:t>
            </a:r>
            <a:endParaRPr lang="fr-FR" sz="4800" b="1" dirty="0">
              <a:solidFill>
                <a:srgbClr val="FF9802"/>
              </a:solidFill>
            </a:endParaRPr>
          </a:p>
        </p:txBody>
      </p:sp>
      <p:pic>
        <p:nvPicPr>
          <p:cNvPr id="1026" name="Picture 2" descr="Un outil - le violentomètre | Actualité | Planning Familial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1" y="2095108"/>
            <a:ext cx="9644117" cy="3013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354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1670</Words>
  <Application>Microsoft Office PowerPoint</Application>
  <PresentationFormat>Grand écran</PresentationFormat>
  <Paragraphs>229</Paragraphs>
  <Slides>17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7" baseType="lpstr">
      <vt:lpstr>Arial</vt:lpstr>
      <vt:lpstr>Calibri</vt:lpstr>
      <vt:lpstr>Calibri Light</vt:lpstr>
      <vt:lpstr>CIDFont+F1</vt:lpstr>
      <vt:lpstr>CIDFont+F4</vt:lpstr>
      <vt:lpstr>CIDFont+F5</vt:lpstr>
      <vt:lpstr>Symbol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Elisabeth Bertout</dc:creator>
  <cp:lastModifiedBy>Elisabeth Bertout</cp:lastModifiedBy>
  <cp:revision>43</cp:revision>
  <cp:lastPrinted>2024-04-29T13:00:02Z</cp:lastPrinted>
  <dcterms:created xsi:type="dcterms:W3CDTF">2022-10-05T14:31:47Z</dcterms:created>
  <dcterms:modified xsi:type="dcterms:W3CDTF">2024-04-29T16:07:52Z</dcterms:modified>
</cp:coreProperties>
</file>