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7" r:id="rId5"/>
    <p:sldId id="259" r:id="rId6"/>
  </p:sldIdLst>
  <p:sldSz cx="10058400" cy="77724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6469"/>
    <a:srgbClr val="3DCD58"/>
    <a:srgbClr val="E47F00"/>
    <a:srgbClr val="FFC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240E42-3799-40A6-ADD6-0EBDE477FB0A}" v="14" dt="2023-09-25T12:41:37.5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06" autoAdjust="0"/>
    <p:restoredTop sz="93792" autoAdjust="0"/>
  </p:normalViewPr>
  <p:slideViewPr>
    <p:cSldViewPr>
      <p:cViewPr varScale="1">
        <p:scale>
          <a:sx n="92" d="100"/>
          <a:sy n="92" d="100"/>
        </p:scale>
        <p:origin x="2100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2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A4C4C9-9907-4BB6-B95A-E6BBD959AAB4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D650F-38E5-40ED-AA32-287D3AC686E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695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A592C-A796-4264-BD45-11AED491B3E4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31900" y="1241425"/>
            <a:ext cx="43338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A02A30-9192-49A2-98D9-8D2828AE31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972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A02A30-9192-49A2-98D9-8D2828AE31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4293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A02A30-9192-49A2-98D9-8D2828AE31E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707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83865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224">
          <p15:clr>
            <a:srgbClr val="547EBF"/>
          </p15:clr>
        </p15:guide>
        <p15:guide id="2" orient="horz" pos="2448">
          <p15:clr>
            <a:srgbClr val="FBAE40"/>
          </p15:clr>
        </p15:guide>
        <p15:guide id="3" pos="2112">
          <p15:clr>
            <a:srgbClr val="547EBF"/>
          </p15:clr>
        </p15:guide>
        <p15:guide id="4" orient="horz" pos="4752" userDrawn="1">
          <p15:clr>
            <a:srgbClr val="FBAE40"/>
          </p15:clr>
        </p15:guide>
        <p15:guide id="5" orient="horz" pos="144" userDrawn="1">
          <p15:clr>
            <a:srgbClr val="FBAE40"/>
          </p15:clr>
        </p15:guide>
        <p15:guide id="6" pos="4368" userDrawn="1">
          <p15:clr>
            <a:srgbClr val="FBAE40"/>
          </p15:clr>
        </p15:guide>
        <p15:guide id="7" pos="6192" userDrawn="1">
          <p15:clr>
            <a:srgbClr val="FBAE40"/>
          </p15:clr>
        </p15:guide>
        <p15:guide id="8" pos="3168">
          <p15:clr>
            <a:srgbClr val="FBAE40"/>
          </p15:clr>
        </p15:guide>
        <p15:guide id="9" pos="2256" userDrawn="1">
          <p15:clr>
            <a:srgbClr val="FBAE40"/>
          </p15:clr>
        </p15:guide>
        <p15:guide id="10" pos="1968" userDrawn="1">
          <p15:clr>
            <a:srgbClr val="FBAE40"/>
          </p15:clr>
        </p15:guide>
        <p15:guide id="11" pos="144" userDrawn="1">
          <p15:clr>
            <a:srgbClr val="FBAE40"/>
          </p15:clr>
        </p15:guide>
        <p15:guide id="12" pos="40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81490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224">
          <p15:clr>
            <a:srgbClr val="547EBF"/>
          </p15:clr>
        </p15:guide>
        <p15:guide id="2" orient="horz" pos="2448">
          <p15:clr>
            <a:srgbClr val="FBAE40"/>
          </p15:clr>
        </p15:guide>
        <p15:guide id="3" pos="2112">
          <p15:clr>
            <a:srgbClr val="547EBF"/>
          </p15:clr>
        </p15:guide>
        <p15:guide id="4" orient="horz" pos="4752" userDrawn="1">
          <p15:clr>
            <a:srgbClr val="FBAE40"/>
          </p15:clr>
        </p15:guide>
        <p15:guide id="5" orient="horz" pos="144" userDrawn="1">
          <p15:clr>
            <a:srgbClr val="FBAE40"/>
          </p15:clr>
        </p15:guide>
        <p15:guide id="6" pos="4416" userDrawn="1">
          <p15:clr>
            <a:srgbClr val="FBAE40"/>
          </p15:clr>
        </p15:guide>
        <p15:guide id="7" pos="6144" userDrawn="1">
          <p15:clr>
            <a:srgbClr val="FBAE40"/>
          </p15:clr>
        </p15:guide>
        <p15:guide id="8" pos="3168">
          <p15:clr>
            <a:srgbClr val="FBAE40"/>
          </p15:clr>
        </p15:guide>
        <p15:guide id="9" pos="2304" userDrawn="1">
          <p15:clr>
            <a:srgbClr val="FBAE40"/>
          </p15:clr>
        </p15:guide>
        <p15:guide id="10" pos="1920" userDrawn="1">
          <p15:clr>
            <a:srgbClr val="FBAE40"/>
          </p15:clr>
        </p15:guide>
        <p15:guide id="11" pos="192" userDrawn="1">
          <p15:clr>
            <a:srgbClr val="FBAE40"/>
          </p15:clr>
        </p15:guide>
        <p15:guide id="12" pos="403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09"/>
            <a:ext cx="8675370" cy="150230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4"/>
            <a:ext cx="2703195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72CD0-8AE2-403D-BC5A-E9768D13DA7F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34765" y="7203864"/>
            <a:ext cx="238887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63690" y="7203864"/>
            <a:ext cx="2703195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45621-FB72-491B-A41E-B21F020BD97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57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txStyles>
    <p:titleStyle>
      <a:lvl1pPr algn="l" defTabSz="754380" rtl="0" eaLnBrk="1" latinLnBrk="0" hangingPunct="1">
        <a:spcBef>
          <a:spcPct val="0"/>
        </a:spcBef>
        <a:buNone/>
        <a:defRPr sz="36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595" indent="-188595" algn="l" defTabSz="75438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1pPr>
      <a:lvl2pPr marL="565785" indent="-188595" algn="l" defTabSz="75438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942975" indent="-188595" algn="l" defTabSz="75438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3pPr>
      <a:lvl4pPr marL="1320165" indent="-188595" algn="l" defTabSz="75438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697355" indent="-188595" algn="l" defTabSz="75438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2074545" indent="-188595" algn="l" defTabSz="75438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451735" indent="-188595" algn="l" defTabSz="75438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828925" indent="-188595" algn="l" defTabSz="75438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206115" indent="-188595" algn="l" defTabSz="75438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157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0876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314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4033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1752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448" userDrawn="1">
          <p15:clr>
            <a:srgbClr val="F26B43"/>
          </p15:clr>
        </p15:guide>
        <p15:guide id="2" pos="316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F2FA588-C85C-474D-95EC-5C6D954CBEB8}"/>
              </a:ext>
            </a:extLst>
          </p:cNvPr>
          <p:cNvSpPr/>
          <p:nvPr/>
        </p:nvSpPr>
        <p:spPr>
          <a:xfrm>
            <a:off x="6825344" y="2534821"/>
            <a:ext cx="3233056" cy="3886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102B961D-D9BF-480B-9EAE-CFB43ADB459C}"/>
              </a:ext>
            </a:extLst>
          </p:cNvPr>
          <p:cNvSpPr txBox="1"/>
          <p:nvPr/>
        </p:nvSpPr>
        <p:spPr>
          <a:xfrm>
            <a:off x="7015813" y="4800600"/>
            <a:ext cx="23626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Toute forme de violence est </a:t>
            </a:r>
            <a:r>
              <a:rPr lang="fr-FR" sz="12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interdite par la loi, qu’elle vise une femme, un homme ou un enfant. </a:t>
            </a:r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id="{5B2D6B21-BEA4-4778-829E-089586A03E92}"/>
              </a:ext>
            </a:extLst>
          </p:cNvPr>
          <p:cNvSpPr txBox="1"/>
          <p:nvPr/>
        </p:nvSpPr>
        <p:spPr>
          <a:xfrm>
            <a:off x="3447110" y="763513"/>
            <a:ext cx="2895601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Service </a:t>
            </a:r>
            <a:r>
              <a:rPr lang="fr-FR" sz="1200" b="1" dirty="0" smtClean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de </a:t>
            </a:r>
            <a:r>
              <a:rPr lang="fr-FR" sz="1200" b="1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Santé au Travail</a:t>
            </a:r>
          </a:p>
          <a:p>
            <a:pPr algn="ctr">
              <a:lnSpc>
                <a:spcPct val="150000"/>
              </a:lnSpc>
            </a:pPr>
            <a:r>
              <a:rPr lang="fr-FR" sz="1200" dirty="0" smtClean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Nom - Lieu </a:t>
            </a:r>
            <a:endParaRPr lang="fr-FR" sz="1200" dirty="0">
              <a:solidFill>
                <a:srgbClr val="626469"/>
              </a:solidFill>
              <a:latin typeface="+mj-lt"/>
              <a:cs typeface="Arial" panose="020B0604020202020204" pitchFamily="34" charset="0"/>
            </a:endParaRPr>
          </a:p>
          <a:p>
            <a:pPr algn="ctr"/>
            <a:r>
              <a:rPr lang="fr-FR" sz="1200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fr-FR" sz="1200" dirty="0" smtClean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Tél : </a:t>
            </a:r>
            <a:endParaRPr lang="fr-FR" sz="1200" dirty="0">
              <a:solidFill>
                <a:srgbClr val="626469"/>
              </a:solidFill>
              <a:latin typeface="+mj-lt"/>
              <a:cs typeface="Arial" panose="020B0604020202020204" pitchFamily="34" charset="0"/>
            </a:endParaRPr>
          </a:p>
          <a:p>
            <a:pPr algn="ctr"/>
            <a:endParaRPr lang="fr-FR" sz="1200" b="1" dirty="0">
              <a:latin typeface="+mj-lt"/>
              <a:cs typeface="Arial" panose="020B0604020202020204" pitchFamily="34" charset="0"/>
            </a:endParaRPr>
          </a:p>
          <a:p>
            <a:pPr algn="ctr"/>
            <a:r>
              <a:rPr lang="fr-FR" sz="1200" b="1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Assistante </a:t>
            </a:r>
            <a:r>
              <a:rPr lang="fr-FR" sz="1200" b="1" dirty="0" smtClean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Sociale ACIST</a:t>
            </a:r>
            <a:br>
              <a:rPr lang="fr-FR" sz="1200" b="1" dirty="0" smtClean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</a:br>
            <a:r>
              <a:rPr lang="fr-FR" sz="1200" dirty="0" smtClean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Prénom-Nom</a:t>
            </a:r>
            <a:br>
              <a:rPr lang="fr-FR" sz="1200" dirty="0" smtClean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</a:br>
            <a:r>
              <a:rPr lang="fr-FR" sz="1200" dirty="0" smtClean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Tél portable : </a:t>
            </a:r>
            <a:br>
              <a:rPr lang="fr-FR" sz="1200" dirty="0" smtClean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</a:br>
            <a:r>
              <a:rPr lang="fr-FR" sz="1200" dirty="0" smtClean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Standard : 02 </a:t>
            </a:r>
            <a:r>
              <a:rPr lang="fr-FR" sz="1200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76 01 51 51</a:t>
            </a:r>
          </a:p>
          <a:p>
            <a:pPr algn="ctr"/>
            <a:endParaRPr lang="fr-FR" sz="1200" dirty="0">
              <a:solidFill>
                <a:srgbClr val="626469"/>
              </a:solidFill>
              <a:latin typeface="+mj-lt"/>
              <a:cs typeface="Arial" panose="020B0604020202020204" pitchFamily="34" charset="0"/>
            </a:endParaRPr>
          </a:p>
          <a:p>
            <a:pPr algn="ctr"/>
            <a:r>
              <a:rPr lang="fr-FR" sz="1200" b="1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Les numéros d’urgences </a:t>
            </a:r>
          </a:p>
          <a:p>
            <a:pPr algn="ctr"/>
            <a:r>
              <a:rPr lang="fr-FR" sz="1200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Police Secours : 17 </a:t>
            </a:r>
          </a:p>
          <a:p>
            <a:pPr algn="ctr"/>
            <a:r>
              <a:rPr lang="fr-FR" sz="1200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(ou le 14 par sms)</a:t>
            </a:r>
          </a:p>
          <a:p>
            <a:pPr algn="ctr"/>
            <a:r>
              <a:rPr lang="fr-FR" sz="1200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Urgences : 15</a:t>
            </a:r>
          </a:p>
          <a:p>
            <a:pPr algn="ctr"/>
            <a:r>
              <a:rPr lang="fr-FR" sz="1200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Hébergement : 115</a:t>
            </a:r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05D91F7B-5F64-4A53-8504-2589D19551E1}"/>
              </a:ext>
            </a:extLst>
          </p:cNvPr>
          <p:cNvSpPr txBox="1"/>
          <p:nvPr/>
        </p:nvSpPr>
        <p:spPr>
          <a:xfrm>
            <a:off x="61021" y="697094"/>
            <a:ext cx="2895600" cy="2533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fr-FR" sz="1200" b="1" u="sng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 l’extérieur de votre </a:t>
            </a:r>
            <a:r>
              <a:rPr lang="fr-FR" sz="1200" b="1" u="sng" dirty="0" smtClean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entreprise</a:t>
            </a:r>
            <a:endParaRPr lang="fr-FR" sz="1200" b="1" u="sng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fr-FR" sz="1200" b="1" dirty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</a:t>
            </a:r>
            <a:r>
              <a:rPr lang="fr-FR" sz="1200" b="1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es professionnels vous défendent </a:t>
            </a:r>
            <a:r>
              <a:rPr lang="fr-FR" sz="1200" b="1" dirty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en dehors de l’entreprise</a:t>
            </a:r>
            <a:endParaRPr lang="fr-FR" sz="1200" dirty="0">
              <a:solidFill>
                <a:srgbClr val="626469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Rendez-vous dans un commissariat ou une gendarmerie ou écrivez au Procureur de la république. </a:t>
            </a:r>
          </a:p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fr-FR" sz="1200" b="1" dirty="0" smtClean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Adresse du </a:t>
            </a:r>
            <a:r>
              <a:rPr lang="fr-FR" sz="1200" b="1" dirty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Procureur de la république : </a:t>
            </a:r>
            <a:r>
              <a:rPr lang="fr-FR" sz="1200" dirty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Tribunal de Grande instance</a:t>
            </a:r>
            <a:r>
              <a:rPr lang="fr-FR" sz="1200" dirty="0" smtClean="0"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fr-FR" sz="1200" dirty="0" smtClean="0"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200" dirty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48 Rue Ancien Quai</a:t>
            </a:r>
            <a:br>
              <a:rPr lang="fr-FR" sz="1200" dirty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200" dirty="0">
                <a:solidFill>
                  <a:schemeClr val="accent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50100 CHERBOURG</a:t>
            </a:r>
            <a:r>
              <a:rPr lang="fr-FR" sz="1200" dirty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fr-FR" sz="1200" dirty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fr-FR" sz="1200" dirty="0">
              <a:solidFill>
                <a:srgbClr val="626469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B0ABC676-4BC8-4849-9168-D8F7DC4172AE}"/>
              </a:ext>
            </a:extLst>
          </p:cNvPr>
          <p:cNvSpPr/>
          <p:nvPr/>
        </p:nvSpPr>
        <p:spPr>
          <a:xfrm>
            <a:off x="3462829" y="4098568"/>
            <a:ext cx="2879881" cy="42972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Notes</a:t>
            </a:r>
          </a:p>
        </p:txBody>
      </p:sp>
      <p:sp>
        <p:nvSpPr>
          <p:cNvPr id="71" name="ZoneTexte 70">
            <a:extLst>
              <a:ext uri="{FF2B5EF4-FFF2-40B4-BE49-F238E27FC236}">
                <a16:creationId xmlns:a16="http://schemas.microsoft.com/office/drawing/2014/main" id="{8B670042-9FA5-4E12-87FC-F8DDE098ADC0}"/>
              </a:ext>
            </a:extLst>
          </p:cNvPr>
          <p:cNvSpPr txBox="1"/>
          <p:nvPr/>
        </p:nvSpPr>
        <p:spPr>
          <a:xfrm>
            <a:off x="3462829" y="4616910"/>
            <a:ext cx="28800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fr-FR" sz="12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 vous décidez de quitter le domicile, pensez à </a:t>
            </a:r>
            <a:r>
              <a:rPr lang="fr-FR" sz="1200" b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emporter </a:t>
            </a:r>
            <a:endParaRPr lang="fr-FR" sz="12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Les documents officiels 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livret de famille, carte identité, carte de séjour, passeport …</a:t>
            </a:r>
          </a:p>
          <a:p>
            <a:pPr marL="171450" indent="-171450">
              <a:lnSpc>
                <a:spcPct val="10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Les documents importants 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chéquiers, CB, quittances de loyer, bulletins de paies, carte d’assuré social, carnet de santé…</a:t>
            </a:r>
          </a:p>
          <a:p>
            <a:pPr marL="171450" indent="-171450">
              <a:lnSpc>
                <a:spcPct val="10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Les éléments de preuves en votre possession 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témoignages, récépissé de dépôt de plainte, certificats médicaux</a:t>
            </a:r>
            <a:r>
              <a:rPr lang="fr-FR" sz="1200" dirty="0" smtClean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endParaRPr lang="fr-FR" sz="1200" dirty="0">
              <a:solidFill>
                <a:srgbClr val="626469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9C73AE8-EA6C-C9DA-46BF-C722E619DEBB}"/>
              </a:ext>
            </a:extLst>
          </p:cNvPr>
          <p:cNvSpPr txBox="1"/>
          <p:nvPr/>
        </p:nvSpPr>
        <p:spPr>
          <a:xfrm>
            <a:off x="7015813" y="3204856"/>
            <a:ext cx="26443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Luttons contre les violences conjugales et </a:t>
            </a:r>
          </a:p>
          <a:p>
            <a:r>
              <a:rPr lang="fr-FR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intrafamiliales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A99AAAFB-93B6-6151-E599-621B8CE6A02E}"/>
              </a:ext>
            </a:extLst>
          </p:cNvPr>
          <p:cNvSpPr txBox="1"/>
          <p:nvPr/>
        </p:nvSpPr>
        <p:spPr>
          <a:xfrm>
            <a:off x="61021" y="3231663"/>
            <a:ext cx="2856187" cy="33188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fr-FR" sz="1200" b="1" u="sng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Les professionnels qui vous accompagnent dans vos </a:t>
            </a:r>
            <a:r>
              <a:rPr lang="fr-FR" sz="1200" b="1" u="sng" dirty="0" smtClean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démarches</a:t>
            </a:r>
            <a:endParaRPr lang="fr-FR" sz="1200" u="sng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lvl="0" indent="-17145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Violences femmes infos 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au </a:t>
            </a:r>
            <a:r>
              <a:rPr lang="fr-FR" sz="1200" dirty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3919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(appel gratuit 24h/24h et 7js/7js</a:t>
            </a:r>
          </a:p>
          <a:p>
            <a:pPr marL="171450" lvl="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CIDFF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(centre d’informations sur les Droits des Femmes et des Familles) </a:t>
            </a:r>
          </a:p>
          <a:p>
            <a:pPr marL="176213">
              <a:lnSpc>
                <a:spcPct val="105000"/>
              </a:lnSpc>
            </a:pPr>
            <a:r>
              <a:rPr lang="fr-FR" sz="1200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Cherbourg </a:t>
            </a:r>
            <a:r>
              <a:rPr lang="fr-FR" sz="1200" dirty="0">
                <a:solidFill>
                  <a:schemeClr val="accent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:  02 33 94 77 </a:t>
            </a:r>
            <a:r>
              <a:rPr lang="fr-FR" sz="1200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05</a:t>
            </a:r>
            <a:br>
              <a:rPr lang="fr-FR" sz="1200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200" dirty="0" smtClean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fr-FR" sz="1200" dirty="0" smtClean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fr-FR" sz="1200" dirty="0">
              <a:solidFill>
                <a:srgbClr val="626469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lvl="0" indent="-17145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fr-FR" sz="1200" b="1" dirty="0" smtClean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Intervenant sociaux </a:t>
            </a:r>
            <a:r>
              <a:rPr lang="fr-FR" sz="1200" dirty="0" smtClean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intervenant 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dans les </a:t>
            </a:r>
            <a:r>
              <a:rPr lang="fr-FR" sz="1200" dirty="0" smtClean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commissariats &amp; les gendarmeries </a:t>
            </a:r>
            <a:endParaRPr lang="fr-FR" sz="1200" dirty="0">
              <a:solidFill>
                <a:srgbClr val="626469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6213"/>
            <a:endParaRPr lang="fr-FR" sz="1200" dirty="0">
              <a:solidFill>
                <a:schemeClr val="accent2">
                  <a:lumMod val="75000"/>
                </a:schemeClr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lvl="0" indent="-17145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fr-FR" sz="1200" b="1" dirty="0" smtClean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Associations </a:t>
            </a:r>
            <a:r>
              <a:rPr lang="fr-FR" sz="1200" b="1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d’aide aux victimes</a:t>
            </a:r>
          </a:p>
          <a:p>
            <a:pPr marL="176213"/>
            <a:r>
              <a:rPr lang="fr-FR" sz="12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Nord - </a:t>
            </a:r>
            <a:r>
              <a:rPr lang="fr-FR" sz="1200" b="1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Cherbourg</a:t>
            </a:r>
            <a:r>
              <a:rPr lang="fr-FR" sz="1200" dirty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 : </a:t>
            </a:r>
            <a:r>
              <a:rPr lang="fr-FR" sz="12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02 33 78 98 49</a:t>
            </a:r>
          </a:p>
          <a:p>
            <a:pPr marL="176213"/>
            <a:r>
              <a:rPr lang="fr-FR" sz="12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Centre &amp; Sud – </a:t>
            </a:r>
            <a:r>
              <a:rPr lang="fr-FR" sz="1200" b="1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Coutances</a:t>
            </a:r>
            <a:r>
              <a:rPr lang="fr-FR" sz="12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 : 02 33 19 05 80</a:t>
            </a:r>
            <a:endParaRPr lang="fr-FR" sz="1200" dirty="0">
              <a:solidFill>
                <a:schemeClr val="accent2">
                  <a:lumMod val="75000"/>
                </a:schemeClr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424ADCB-41FF-1DA1-2B9E-70EFC98E0F01}"/>
              </a:ext>
            </a:extLst>
          </p:cNvPr>
          <p:cNvSpPr/>
          <p:nvPr/>
        </p:nvSpPr>
        <p:spPr>
          <a:xfrm>
            <a:off x="49175" y="255407"/>
            <a:ext cx="2879881" cy="42972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 contacts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0B38619-CCD1-54F8-3942-5E3F19F91F9A}"/>
              </a:ext>
            </a:extLst>
          </p:cNvPr>
          <p:cNvSpPr/>
          <p:nvPr/>
        </p:nvSpPr>
        <p:spPr>
          <a:xfrm>
            <a:off x="3462829" y="240560"/>
            <a:ext cx="2879881" cy="42972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À qui vous adresser ?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3A0ABAF-F93F-FFF1-FEE8-AE679BD42ABD}"/>
              </a:ext>
            </a:extLst>
          </p:cNvPr>
          <p:cNvSpPr/>
          <p:nvPr/>
        </p:nvSpPr>
        <p:spPr>
          <a:xfrm>
            <a:off x="6825344" y="2031929"/>
            <a:ext cx="3233056" cy="713614"/>
          </a:xfrm>
          <a:prstGeom prst="rect">
            <a:avLst/>
          </a:prstGeom>
          <a:solidFill>
            <a:schemeClr val="accent3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Image 2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6486" y="39873"/>
            <a:ext cx="1333500" cy="1031240"/>
          </a:xfrm>
          <a:prstGeom prst="rect">
            <a:avLst/>
          </a:prstGeom>
          <a:noFill/>
        </p:spPr>
      </p:pic>
      <p:pic>
        <p:nvPicPr>
          <p:cNvPr id="22" name="Image 2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7718" y="6965630"/>
            <a:ext cx="3296920" cy="82359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71253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B5D01EAA-83F7-4AFC-882D-C1100FC93980}"/>
              </a:ext>
            </a:extLst>
          </p:cNvPr>
          <p:cNvSpPr/>
          <p:nvPr/>
        </p:nvSpPr>
        <p:spPr>
          <a:xfrm>
            <a:off x="3722554" y="242341"/>
            <a:ext cx="2895601" cy="60893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err="1" smtClean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Violentomètre</a:t>
            </a:r>
            <a:endParaRPr lang="fr-FR" sz="1600" b="1" dirty="0">
              <a:solidFill>
                <a:schemeClr val="bg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5CA0F0E6-9118-4200-ADC1-91FDA48F466C}"/>
              </a:ext>
            </a:extLst>
          </p:cNvPr>
          <p:cNvSpPr/>
          <p:nvPr/>
        </p:nvSpPr>
        <p:spPr>
          <a:xfrm>
            <a:off x="224305" y="242341"/>
            <a:ext cx="2895600" cy="6050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violences peuvent prendre plusieurs formes</a:t>
            </a:r>
            <a:endParaRPr lang="fr-FR" sz="16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2B86D39-EC03-45C5-824C-415B51BAED0B}"/>
              </a:ext>
            </a:extLst>
          </p:cNvPr>
          <p:cNvSpPr/>
          <p:nvPr/>
        </p:nvSpPr>
        <p:spPr>
          <a:xfrm>
            <a:off x="7117337" y="260943"/>
            <a:ext cx="2895600" cy="61875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Vous n’êtes pas </a:t>
            </a:r>
            <a:r>
              <a:rPr lang="fr-FR" sz="1400" b="1" dirty="0" smtClean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responsable </a:t>
            </a:r>
            <a:r>
              <a:rPr lang="fr-FR" sz="14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des violences. Vous n’êtes pas seule, agissez ! 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B9095790-54C5-4F0B-9088-C163C83FAE2B}"/>
              </a:ext>
            </a:extLst>
          </p:cNvPr>
          <p:cNvSpPr txBox="1"/>
          <p:nvPr/>
        </p:nvSpPr>
        <p:spPr>
          <a:xfrm>
            <a:off x="7071873" y="1042177"/>
            <a:ext cx="2986527" cy="5914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5000"/>
              </a:lnSpc>
              <a:spcAft>
                <a:spcPts val="800"/>
              </a:spcAft>
            </a:pPr>
            <a:r>
              <a:rPr lang="fr-FR" sz="1200" b="1" u="sng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Au sein de votre entreprise</a:t>
            </a:r>
            <a:r>
              <a:rPr lang="fr-FR" sz="1200" b="1" dirty="0">
                <a:solidFill>
                  <a:srgbClr val="3DCD58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lvl="0" algn="just">
              <a:lnSpc>
                <a:spcPct val="105000"/>
              </a:lnSpc>
            </a:pPr>
            <a:r>
              <a:rPr lang="fr-FR" sz="1200" b="1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Votre entreprise peut vous protéger en vous proposant : </a:t>
            </a:r>
          </a:p>
          <a:p>
            <a:pPr lvl="0" algn="just">
              <a:lnSpc>
                <a:spcPct val="105000"/>
              </a:lnSpc>
            </a:pPr>
            <a:endParaRPr lang="fr-FR" sz="1200" b="1" dirty="0">
              <a:solidFill>
                <a:srgbClr val="626469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lvl="0" indent="-17145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Un suivi par une </a:t>
            </a:r>
            <a:r>
              <a:rPr lang="fr-FR" sz="1200" b="1" dirty="0" smtClean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Infirmière</a:t>
            </a:r>
            <a:r>
              <a:rPr lang="fr-FR" sz="1200" dirty="0" smtClean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(soins physiques et/ou psychologiques) ; </a:t>
            </a:r>
          </a:p>
          <a:p>
            <a:pPr lvl="0" algn="just">
              <a:lnSpc>
                <a:spcPct val="105000"/>
              </a:lnSpc>
            </a:pPr>
            <a:endParaRPr lang="fr-FR" sz="1200" dirty="0">
              <a:solidFill>
                <a:srgbClr val="626469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lvl="0" indent="-17145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Un suivi par </a:t>
            </a:r>
            <a:r>
              <a:rPr lang="fr-FR" sz="1200" b="1" dirty="0" smtClean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l’Assistante Sociale 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(orientation dans les démarches administratives : préparer mon départ, trouver un avocat, un logement…) ; </a:t>
            </a:r>
          </a:p>
          <a:p>
            <a:pPr marL="171450" lvl="0" indent="-17145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endParaRPr lang="fr-FR" sz="1200" dirty="0">
              <a:solidFill>
                <a:srgbClr val="626469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lvl="0" indent="-17145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Un suivi par une </a:t>
            </a:r>
            <a:r>
              <a:rPr lang="fr-FR" sz="1200" b="1" dirty="0" smtClean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Psychologue 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</a:p>
          <a:p>
            <a:pPr marL="171450" lvl="0" indent="-17145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endParaRPr lang="fr-FR" sz="1200" dirty="0">
              <a:solidFill>
                <a:srgbClr val="626469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lvl="0" indent="-17145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Et </a:t>
            </a:r>
            <a:r>
              <a:rPr lang="fr-FR" sz="1200" dirty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l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 mise en place d’actions dites de </a:t>
            </a:r>
            <a:r>
              <a:rPr lang="fr-FR" sz="1200" b="1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« mise en sécurité » </a:t>
            </a:r>
            <a:endParaRPr lang="fr-FR" sz="1200" b="1" dirty="0">
              <a:solidFill>
                <a:srgbClr val="626469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lvl="0" indent="-17145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endParaRPr lang="fr-FR" sz="1200" dirty="0">
              <a:solidFill>
                <a:srgbClr val="626469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5000"/>
              </a:lnSpc>
            </a:pPr>
            <a:r>
              <a:rPr lang="fr-FR" sz="1200" u="sng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Ex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 : mon conjoint va m’attendre à la sortie du personnel           </a:t>
            </a:r>
          </a:p>
          <a:p>
            <a:pPr algn="just">
              <a:lnSpc>
                <a:spcPct val="105000"/>
              </a:lnSpc>
            </a:pPr>
            <a:r>
              <a:rPr lang="fr-FR" sz="1200" dirty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            J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 peux obtenir un autre accès </a:t>
            </a:r>
          </a:p>
          <a:p>
            <a:pPr algn="just">
              <a:lnSpc>
                <a:spcPct val="105000"/>
              </a:lnSpc>
            </a:pPr>
            <a:endParaRPr lang="fr-FR" sz="1200" dirty="0">
              <a:solidFill>
                <a:srgbClr val="626469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5000"/>
              </a:lnSpc>
            </a:pPr>
            <a:r>
              <a:rPr lang="fr-FR" sz="1200" u="sng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Ex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 : mon conjoint travaille dans l’entreprise</a:t>
            </a:r>
          </a:p>
          <a:p>
            <a:pPr algn="just">
              <a:lnSpc>
                <a:spcPct val="105000"/>
              </a:lnSpc>
            </a:pPr>
            <a:r>
              <a:rPr lang="fr-FR" sz="1200" dirty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            J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 demande une mutation au service RH</a:t>
            </a:r>
          </a:p>
          <a:p>
            <a:pPr algn="just">
              <a:lnSpc>
                <a:spcPct val="105000"/>
              </a:lnSpc>
            </a:pPr>
            <a:r>
              <a:rPr lang="fr-FR" sz="12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05000"/>
              </a:lnSpc>
            </a:pPr>
            <a:endParaRPr lang="fr-FR" sz="12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5000"/>
              </a:lnSpc>
              <a:spcAft>
                <a:spcPts val="800"/>
              </a:spcAft>
            </a:pPr>
            <a:r>
              <a:rPr lang="fr-FR" sz="1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Contactez votre </a:t>
            </a:r>
            <a:r>
              <a:rPr lang="fr-FR" sz="1400" b="1" dirty="0" smtClean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fr-FR" sz="1400" b="1" dirty="0" smtClean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ssistante </a:t>
            </a:r>
            <a:r>
              <a:rPr lang="fr-FR" sz="1400" b="1" dirty="0" smtClean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fr-FR" sz="1400" b="1" dirty="0" smtClean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ociale</a:t>
            </a:r>
            <a:r>
              <a:rPr lang="fr-FR" sz="1400" dirty="0" smtClean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400" b="1" dirty="0" smtClean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directement,</a:t>
            </a:r>
            <a:r>
              <a:rPr lang="fr-FR" sz="1400" dirty="0" smtClean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ou par votre </a:t>
            </a:r>
            <a:r>
              <a:rPr lang="fr-FR" sz="1400" b="1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</a:t>
            </a:r>
            <a:r>
              <a:rPr lang="fr-FR" sz="1400" b="1" dirty="0" smtClean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anager</a:t>
            </a:r>
            <a:r>
              <a:rPr lang="fr-FR" sz="1400" b="1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, RH</a:t>
            </a:r>
            <a:r>
              <a:rPr lang="fr-FR" sz="1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, ou </a:t>
            </a:r>
            <a:r>
              <a:rPr lang="fr-FR" sz="1400" b="1" dirty="0" smtClean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Infirmière</a:t>
            </a:r>
            <a:r>
              <a:rPr lang="fr-FR" sz="1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4970B31-336C-7030-C9E3-B064017F4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963" y="5623281"/>
            <a:ext cx="273628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Toutes ces violences  </a:t>
            </a: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doivent alerter.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600" dirty="0">
                <a:solidFill>
                  <a:schemeClr val="accent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Toutes ces violences</a:t>
            </a:r>
            <a:r>
              <a:rPr kumimoji="0" lang="fr-FR" altLang="fr-FR" sz="1600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sont </a:t>
            </a: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interdites par la loi</a:t>
            </a:r>
            <a:r>
              <a:rPr kumimoji="0" lang="fr-FR" altLang="fr-FR" sz="1600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600" dirty="0">
                <a:solidFill>
                  <a:schemeClr val="accent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Toutes ces violences sont </a:t>
            </a:r>
            <a:r>
              <a:rPr lang="fr-FR" altLang="fr-FR" sz="16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intolérables. </a:t>
            </a: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fr-FR" altLang="fr-FR" sz="2400" b="1" i="0" u="none" strike="noStrike" cap="none" normalizeH="0" baseline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+mj-lt"/>
            </a:endParaRP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D6182236-A7CB-7181-0B2F-8085C6791261}"/>
              </a:ext>
            </a:extLst>
          </p:cNvPr>
          <p:cNvSpPr/>
          <p:nvPr/>
        </p:nvSpPr>
        <p:spPr>
          <a:xfrm>
            <a:off x="253594" y="2209519"/>
            <a:ext cx="1891068" cy="1124043"/>
          </a:xfrm>
          <a:prstGeom prst="ellipse">
            <a:avLst/>
          </a:prstGeom>
          <a:solidFill>
            <a:srgbClr val="626469">
              <a:alpha val="10196"/>
            </a:srgbClr>
          </a:solidFill>
          <a:ln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300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Pressions psychologiques</a:t>
            </a:r>
          </a:p>
        </p:txBody>
      </p:sp>
      <p:pic>
        <p:nvPicPr>
          <p:cNvPr id="75" name="Image 74" descr="Observatoire des violences faites aux femmes - Conseil Départemental de ...">
            <a:extLst>
              <a:ext uri="{FF2B5EF4-FFF2-40B4-BE49-F238E27FC236}">
                <a16:creationId xmlns:a16="http://schemas.microsoft.com/office/drawing/2014/main" id="{E7743EE8-50BA-CF9F-5CB3-F1098E7CAF99}"/>
              </a:ext>
            </a:extLst>
          </p:cNvPr>
          <p:cNvPicPr/>
          <p:nvPr/>
        </p:nvPicPr>
        <p:blipFill rotWithShape="1">
          <a:blip r:embed="rId3"/>
          <a:srcRect r="7520"/>
          <a:stretch/>
        </p:blipFill>
        <p:spPr>
          <a:xfrm>
            <a:off x="3715268" y="993596"/>
            <a:ext cx="2910172" cy="6456673"/>
          </a:xfrm>
          <a:prstGeom prst="rect">
            <a:avLst/>
          </a:prstGeom>
          <a:noFill/>
          <a:ln>
            <a:noFill/>
            <a:prstDash/>
          </a:ln>
        </p:spPr>
      </p:pic>
      <p:cxnSp>
        <p:nvCxnSpPr>
          <p:cNvPr id="4" name="Connecteur droit avec flèche 3">
            <a:extLst>
              <a:ext uri="{FF2B5EF4-FFF2-40B4-BE49-F238E27FC236}">
                <a16:creationId xmlns:a16="http://schemas.microsoft.com/office/drawing/2014/main" id="{4C9EFB71-A5BB-BFF2-DF21-27164DAA609C}"/>
              </a:ext>
            </a:extLst>
          </p:cNvPr>
          <p:cNvCxnSpPr/>
          <p:nvPr/>
        </p:nvCxnSpPr>
        <p:spPr>
          <a:xfrm>
            <a:off x="7023803" y="4907973"/>
            <a:ext cx="304800" cy="0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F60D96C0-8466-C95E-7245-FF1735462BE2}"/>
              </a:ext>
            </a:extLst>
          </p:cNvPr>
          <p:cNvCxnSpPr/>
          <p:nvPr/>
        </p:nvCxnSpPr>
        <p:spPr>
          <a:xfrm>
            <a:off x="7023803" y="5493327"/>
            <a:ext cx="304800" cy="0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lipse 6">
            <a:extLst>
              <a:ext uri="{FF2B5EF4-FFF2-40B4-BE49-F238E27FC236}">
                <a16:creationId xmlns:a16="http://schemas.microsoft.com/office/drawing/2014/main" id="{C3A23072-5943-25B8-2C6A-D39D8F69585A}"/>
              </a:ext>
            </a:extLst>
          </p:cNvPr>
          <p:cNvSpPr/>
          <p:nvPr/>
        </p:nvSpPr>
        <p:spPr>
          <a:xfrm>
            <a:off x="1456276" y="1445970"/>
            <a:ext cx="1453893" cy="1249414"/>
          </a:xfrm>
          <a:prstGeom prst="ellipse">
            <a:avLst/>
          </a:prstGeom>
          <a:solidFill>
            <a:srgbClr val="626469">
              <a:alpha val="10196"/>
            </a:srgbClr>
          </a:solidFill>
          <a:ln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300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Agressions physiques</a:t>
            </a: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8F4B9FB3-6F13-8676-5CB9-D0F6E3A55A8E}"/>
              </a:ext>
            </a:extLst>
          </p:cNvPr>
          <p:cNvSpPr/>
          <p:nvPr/>
        </p:nvSpPr>
        <p:spPr>
          <a:xfrm>
            <a:off x="1752600" y="2605377"/>
            <a:ext cx="1348901" cy="1249414"/>
          </a:xfrm>
          <a:prstGeom prst="ellipse">
            <a:avLst/>
          </a:prstGeom>
          <a:solidFill>
            <a:srgbClr val="626469">
              <a:alpha val="10196"/>
            </a:srgbClr>
          </a:solidFill>
          <a:ln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300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Insultes répétées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6292F477-3737-D742-C4E6-D5BE36744451}"/>
              </a:ext>
            </a:extLst>
          </p:cNvPr>
          <p:cNvSpPr/>
          <p:nvPr/>
        </p:nvSpPr>
        <p:spPr>
          <a:xfrm>
            <a:off x="1531824" y="3667779"/>
            <a:ext cx="1453893" cy="1249414"/>
          </a:xfrm>
          <a:prstGeom prst="ellipse">
            <a:avLst/>
          </a:prstGeom>
          <a:solidFill>
            <a:srgbClr val="626469">
              <a:alpha val="10196"/>
            </a:srgbClr>
          </a:solidFill>
          <a:ln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300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Menaces</a:t>
            </a: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A7B95733-33FC-B8D2-DF30-2CAD9937A16D}"/>
              </a:ext>
            </a:extLst>
          </p:cNvPr>
          <p:cNvSpPr/>
          <p:nvPr/>
        </p:nvSpPr>
        <p:spPr>
          <a:xfrm>
            <a:off x="396584" y="3088786"/>
            <a:ext cx="1605089" cy="1249414"/>
          </a:xfrm>
          <a:prstGeom prst="ellipse">
            <a:avLst/>
          </a:prstGeom>
          <a:solidFill>
            <a:srgbClr val="626469">
              <a:alpha val="10196"/>
            </a:srgbClr>
          </a:solidFill>
          <a:ln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300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Humiliations</a:t>
            </a: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CB97720D-A0E8-45D8-C835-6D0849256244}"/>
              </a:ext>
            </a:extLst>
          </p:cNvPr>
          <p:cNvSpPr/>
          <p:nvPr/>
        </p:nvSpPr>
        <p:spPr>
          <a:xfrm>
            <a:off x="544397" y="4101905"/>
            <a:ext cx="1453893" cy="1249414"/>
          </a:xfrm>
          <a:prstGeom prst="ellipse">
            <a:avLst/>
          </a:prstGeom>
          <a:solidFill>
            <a:srgbClr val="626469">
              <a:alpha val="10196"/>
            </a:srgbClr>
          </a:solidFill>
          <a:ln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300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Agressions sexuelles</a:t>
            </a:r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5A863888-256B-0969-A299-F87BA3BCE21B}"/>
              </a:ext>
            </a:extLst>
          </p:cNvPr>
          <p:cNvSpPr/>
          <p:nvPr/>
        </p:nvSpPr>
        <p:spPr>
          <a:xfrm>
            <a:off x="224305" y="1371600"/>
            <a:ext cx="2895600" cy="4114800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8714130"/>
      </p:ext>
    </p:extLst>
  </p:cSld>
  <p:clrMapOvr>
    <a:masterClrMapping/>
  </p:clrMapOvr>
</p:sld>
</file>

<file path=ppt/theme/theme1.xml><?xml version="1.0" encoding="utf-8"?>
<a:theme xmlns:a="http://schemas.openxmlformats.org/drawingml/2006/main" name="BrochureColor">
  <a:themeElements>
    <a:clrScheme name="BrochureColor">
      <a:dk1>
        <a:sysClr val="windowText" lastClr="000000"/>
      </a:dk1>
      <a:lt1>
        <a:sysClr val="window" lastClr="FFFFFF"/>
      </a:lt1>
      <a:dk2>
        <a:srgbClr val="57443E"/>
      </a:dk2>
      <a:lt2>
        <a:srgbClr val="DDDDDD"/>
      </a:lt2>
      <a:accent1>
        <a:srgbClr val="B2C42A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Calibri-Cambria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BrochureColor">
      <a:dk1>
        <a:sysClr val="windowText" lastClr="000000"/>
      </a:dk1>
      <a:lt1>
        <a:sysClr val="window" lastClr="FFFFFF"/>
      </a:lt1>
      <a:dk2>
        <a:srgbClr val="57443E"/>
      </a:dk2>
      <a:lt2>
        <a:srgbClr val="DDDDDD"/>
      </a:lt2>
      <a:accent1>
        <a:srgbClr val="B2C42A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Calibri-Cambria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BrochureColor">
      <a:dk1>
        <a:sysClr val="windowText" lastClr="000000"/>
      </a:dk1>
      <a:lt1>
        <a:sysClr val="window" lastClr="FFFFFF"/>
      </a:lt1>
      <a:dk2>
        <a:srgbClr val="57443E"/>
      </a:dk2>
      <a:lt2>
        <a:srgbClr val="DDDDDD"/>
      </a:lt2>
      <a:accent1>
        <a:srgbClr val="B2C42A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Calibri-Cambria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F00EE455DF9CD4EBB5812F4598A96CC" ma:contentTypeVersion="16" ma:contentTypeDescription="Crée un document." ma:contentTypeScope="" ma:versionID="72726b321c662932c30ee28b5c4ae6da">
  <xsd:schema xmlns:xsd="http://www.w3.org/2001/XMLSchema" xmlns:xs="http://www.w3.org/2001/XMLSchema" xmlns:p="http://schemas.microsoft.com/office/2006/metadata/properties" xmlns:ns3="c9feba05-b05f-48f0-b708-a2aa0c0da47a" xmlns:ns4="014a191b-6861-4ec5-8af5-01580e4ecc1b" targetNamespace="http://schemas.microsoft.com/office/2006/metadata/properties" ma:root="true" ma:fieldsID="cdc185fa474310ee9e36336d562da2ea" ns3:_="" ns4:_="">
    <xsd:import namespace="c9feba05-b05f-48f0-b708-a2aa0c0da47a"/>
    <xsd:import namespace="014a191b-6861-4ec5-8af5-01580e4ecc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feba05-b05f-48f0-b708-a2aa0c0da4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4a191b-6861-4ec5-8af5-01580e4ecc1b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9feba05-b05f-48f0-b708-a2aa0c0da47a" xsi:nil="true"/>
  </documentManagement>
</p:properties>
</file>

<file path=customXml/itemProps1.xml><?xml version="1.0" encoding="utf-8"?>
<ds:datastoreItem xmlns:ds="http://schemas.openxmlformats.org/officeDocument/2006/customXml" ds:itemID="{9A8585D7-9F9A-464B-98FD-C2369966A8D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F485437-30EE-4FD4-BE0E-7C52D546E3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feba05-b05f-48f0-b708-a2aa0c0da47a"/>
    <ds:schemaRef ds:uri="014a191b-6861-4ec5-8af5-01580e4ecc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0E32F16-139C-406D-87C5-ECC5DE68882E}">
  <ds:schemaRefs>
    <ds:schemaRef ds:uri="014a191b-6861-4ec5-8af5-01580e4ecc1b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c9feba05-b05f-48f0-b708-a2aa0c0da47a"/>
    <ds:schemaRef ds:uri="http://schemas.microsoft.com/office/infopath/2007/PartnerControls"/>
    <ds:schemaRef ds:uri="http://purl.org/dc/dcmitype/"/>
    <ds:schemaRef ds:uri="http://purl.org/dc/elements/1.1/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171</Words>
  <Application>Microsoft Office PowerPoint</Application>
  <PresentationFormat>Personnalisé</PresentationFormat>
  <Paragraphs>67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Cambria</vt:lpstr>
      <vt:lpstr>Century Gothic</vt:lpstr>
      <vt:lpstr>Times New Roman</vt:lpstr>
      <vt:lpstr>BrochureColor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Northwind traders</dc:title>
  <dc:creator/>
  <cp:lastModifiedBy/>
  <cp:revision>13</cp:revision>
  <dcterms:created xsi:type="dcterms:W3CDTF">2012-07-26T23:19:00Z</dcterms:created>
  <dcterms:modified xsi:type="dcterms:W3CDTF">2024-06-11T11:13:08Z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0x0101008F00EE455DF9CD4EBB5812F4598A96CC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  <property fmtid="{D5CDD505-2E9C-101B-9397-08002B2CF9AE}" pid="8" name="IsMyDocuments">
    <vt:bool>true</vt:bool>
  </property>
  <property fmtid="{D5CDD505-2E9C-101B-9397-08002B2CF9AE}" pid="9" name="MSIP_Label_23f93e5f-d3c2-49a7-ba94-15405423c204_Enabled">
    <vt:lpwstr>true</vt:lpwstr>
  </property>
  <property fmtid="{D5CDD505-2E9C-101B-9397-08002B2CF9AE}" pid="10" name="MSIP_Label_23f93e5f-d3c2-49a7-ba94-15405423c204_SetDate">
    <vt:lpwstr>2022-01-03T15:36:58Z</vt:lpwstr>
  </property>
  <property fmtid="{D5CDD505-2E9C-101B-9397-08002B2CF9AE}" pid="11" name="MSIP_Label_23f93e5f-d3c2-49a7-ba94-15405423c204_Method">
    <vt:lpwstr>Standard</vt:lpwstr>
  </property>
  <property fmtid="{D5CDD505-2E9C-101B-9397-08002B2CF9AE}" pid="12" name="MSIP_Label_23f93e5f-d3c2-49a7-ba94-15405423c204_Name">
    <vt:lpwstr>SE Internal</vt:lpwstr>
  </property>
  <property fmtid="{D5CDD505-2E9C-101B-9397-08002B2CF9AE}" pid="13" name="MSIP_Label_23f93e5f-d3c2-49a7-ba94-15405423c204_SiteId">
    <vt:lpwstr>6e51e1ad-c54b-4b39-b598-0ffe9ae68fef</vt:lpwstr>
  </property>
  <property fmtid="{D5CDD505-2E9C-101B-9397-08002B2CF9AE}" pid="14" name="MSIP_Label_23f93e5f-d3c2-49a7-ba94-15405423c204_ActionId">
    <vt:lpwstr>fb2dbaf1-3f57-43f2-b714-8026423e5058</vt:lpwstr>
  </property>
  <property fmtid="{D5CDD505-2E9C-101B-9397-08002B2CF9AE}" pid="15" name="MSIP_Label_23f93e5f-d3c2-49a7-ba94-15405423c204_ContentBits">
    <vt:lpwstr>2</vt:lpwstr>
  </property>
</Properties>
</file>